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62" r:id="rId3"/>
    <p:sldId id="257" r:id="rId4"/>
    <p:sldId id="343" r:id="rId5"/>
    <p:sldId id="263" r:id="rId6"/>
    <p:sldId id="267" r:id="rId7"/>
    <p:sldId id="316" r:id="rId8"/>
    <p:sldId id="327" r:id="rId9"/>
    <p:sldId id="328" r:id="rId10"/>
    <p:sldId id="329" r:id="rId11"/>
    <p:sldId id="330" r:id="rId12"/>
    <p:sldId id="331" r:id="rId13"/>
    <p:sldId id="332" r:id="rId14"/>
    <p:sldId id="333" r:id="rId15"/>
    <p:sldId id="321" r:id="rId16"/>
    <p:sldId id="325" r:id="rId17"/>
    <p:sldId id="334" r:id="rId18"/>
    <p:sldId id="335" r:id="rId19"/>
    <p:sldId id="336" r:id="rId20"/>
    <p:sldId id="337" r:id="rId21"/>
    <p:sldId id="338" r:id="rId22"/>
    <p:sldId id="340" r:id="rId23"/>
    <p:sldId id="341" r:id="rId24"/>
    <p:sldId id="342" r:id="rId25"/>
    <p:sldId id="256" r:id="rId26"/>
  </p:sldIdLst>
  <p:sldSz cx="18288000" cy="10287000"/>
  <p:notesSz cx="6858000" cy="9144000"/>
  <p:embeddedFontLst>
    <p:embeddedFont>
      <p:font typeface="29LT Bukra Bold" panose="000B0903020204020204" pitchFamily="34" charset="-78"/>
      <p:bold r:id="rId28"/>
    </p:embeddedFont>
    <p:embeddedFont>
      <p:font typeface="Bernoru" panose="020B0604020202020204" charset="0"/>
      <p:regular r:id="rId29"/>
    </p:embeddedFont>
    <p:embeddedFont>
      <p:font typeface="Bodoni MT" panose="02070603080606020203" pitchFamily="18" charset="0"/>
      <p:regular r:id="rId30"/>
      <p:bold r:id="rId31"/>
      <p:italic r:id="rId32"/>
      <p:boldItalic r:id="rId33"/>
    </p:embeddedFont>
    <p:embeddedFont>
      <p:font typeface="Cascadia Code" panose="020B0609020000020004" pitchFamily="49" charset="0"/>
      <p:regular r:id="rId34"/>
      <p:bold r:id="rId35"/>
      <p:italic r:id="rId36"/>
      <p:boldItalic r:id="rId37"/>
    </p:embeddedFont>
    <p:embeddedFont>
      <p:font typeface="Codec Pro" panose="00000500000000000000" pitchFamily="2" charset="0"/>
      <p:regular r:id="rId38"/>
      <p:italic r:id="rId39"/>
    </p:embeddedFont>
    <p:embeddedFont>
      <p:font typeface="Codec Pro Bold" panose="00000600000000000000" pitchFamily="2" charset="0"/>
      <p:regular r:id="rId40"/>
    </p:embeddedFont>
    <p:embeddedFont>
      <p:font typeface="DIN NEXT™ ARABIC BOLD" panose="020B0803020203050203" pitchFamily="34" charset="-78"/>
      <p:bold r:id="rId41"/>
    </p:embeddedFont>
    <p:embeddedFont>
      <p:font typeface="League Spartan" panose="020B0604020202020204" charset="0"/>
      <p:regular r:id="rId42"/>
    </p:embeddedFont>
    <p:embeddedFont>
      <p:font typeface="Rubik One" panose="020B0604020202020204" charset="0"/>
      <p:regular r:id="rId43"/>
    </p:embeddedFont>
    <p:embeddedFont>
      <p:font typeface="Tajawal" panose="00000500000000000000" pitchFamily="2" charset="-78"/>
      <p:regular r:id="rId44"/>
      <p:bold r:id="rId45"/>
    </p:embeddedFont>
    <p:embeddedFont>
      <p:font typeface="Tajawal Bold" panose="020B0604020202020204" charset="-78"/>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B9763"/>
    <a:srgbClr val="884106"/>
    <a:srgbClr val="DEBC9A"/>
    <a:srgbClr val="D2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364" autoAdjust="0"/>
  </p:normalViewPr>
  <p:slideViewPr>
    <p:cSldViewPr>
      <p:cViewPr varScale="1">
        <p:scale>
          <a:sx n="74" d="100"/>
          <a:sy n="74" d="100"/>
        </p:scale>
        <p:origin x="5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79FEA-8CF2-474A-B9D8-1442A37DEED7}"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US"/>
        </a:p>
      </dgm:t>
    </dgm:pt>
    <dgm:pt modelId="{AAE545AC-13EF-452D-8183-8EE452BD3DC5}">
      <dgm:prSet phldrT="[Text]" custT="1"/>
      <dgm:spPr/>
      <dgm:t>
        <a:bodyPr/>
        <a:lstStyle/>
        <a:p>
          <a:r>
            <a:rPr lang="ar-SA" sz="2400" b="1" dirty="0">
              <a:latin typeface="Tajawal" panose="00000500000000000000" pitchFamily="2" charset="-78"/>
              <a:cs typeface="Tajawal" panose="00000500000000000000" pitchFamily="2" charset="-78"/>
            </a:rPr>
            <a:t>ظروف اتخاذ القرر</a:t>
          </a:r>
        </a:p>
      </dgm:t>
    </dgm:pt>
    <dgm:pt modelId="{91880649-C4F4-485A-A645-58088A2A4024}" type="parTrans" cxnId="{9DD281E2-3A4A-41EC-96D3-A36E74D224D8}">
      <dgm:prSet/>
      <dgm:spPr/>
      <dgm:t>
        <a:bodyPr/>
        <a:lstStyle/>
        <a:p>
          <a:endParaRPr lang="en-US" sz="1800" b="1">
            <a:latin typeface="Tajawal" panose="00000500000000000000" pitchFamily="2" charset="-78"/>
            <a:cs typeface="Tajawal" panose="00000500000000000000" pitchFamily="2" charset="-78"/>
          </a:endParaRPr>
        </a:p>
      </dgm:t>
    </dgm:pt>
    <dgm:pt modelId="{FAB404A0-5E52-4DCC-99F8-620491A86FD0}" type="sibTrans" cxnId="{9DD281E2-3A4A-41EC-96D3-A36E74D224D8}">
      <dgm:prSet/>
      <dgm:spPr/>
      <dgm:t>
        <a:bodyPr/>
        <a:lstStyle/>
        <a:p>
          <a:endParaRPr lang="en-US" sz="1800" b="1">
            <a:latin typeface="Tajawal" panose="00000500000000000000" pitchFamily="2" charset="-78"/>
            <a:cs typeface="Tajawal" panose="00000500000000000000" pitchFamily="2" charset="-78"/>
          </a:endParaRPr>
        </a:p>
      </dgm:t>
    </dgm:pt>
    <dgm:pt modelId="{A9482192-6C60-43A1-8ADB-7F367E83BB80}">
      <dgm:prSet phldrT="[Text]" custT="1"/>
      <dgm:spPr/>
      <dgm:t>
        <a:bodyPr/>
        <a:lstStyle/>
        <a:p>
          <a:r>
            <a:rPr lang="ar-SA" sz="1600" b="1">
              <a:latin typeface="Tajawal" panose="00000500000000000000" pitchFamily="2" charset="-78"/>
              <a:cs typeface="Tajawal" panose="00000500000000000000" pitchFamily="2" charset="-78"/>
            </a:rPr>
            <a:t>التأكد</a:t>
          </a:r>
          <a:endParaRPr lang="en-US" sz="1600" b="1">
            <a:latin typeface="Tajawal" panose="00000500000000000000" pitchFamily="2" charset="-78"/>
            <a:cs typeface="Tajawal" panose="00000500000000000000" pitchFamily="2" charset="-78"/>
          </a:endParaRPr>
        </a:p>
      </dgm:t>
    </dgm:pt>
    <dgm:pt modelId="{8BA5CCFB-AD57-4ACC-B974-418E57D8CF42}" type="parTrans" cxnId="{397959F7-E32B-481A-8C71-9D3018FABD1D}">
      <dgm:prSet/>
      <dgm:spPr/>
      <dgm:t>
        <a:bodyPr/>
        <a:lstStyle/>
        <a:p>
          <a:endParaRPr lang="en-US" sz="1800" b="1">
            <a:latin typeface="Tajawal" panose="00000500000000000000" pitchFamily="2" charset="-78"/>
            <a:cs typeface="Tajawal" panose="00000500000000000000" pitchFamily="2" charset="-78"/>
          </a:endParaRPr>
        </a:p>
      </dgm:t>
    </dgm:pt>
    <dgm:pt modelId="{2A5BF674-38C1-40B0-8B91-5044C9C6E33A}" type="sibTrans" cxnId="{397959F7-E32B-481A-8C71-9D3018FABD1D}">
      <dgm:prSet/>
      <dgm:spPr/>
      <dgm:t>
        <a:bodyPr/>
        <a:lstStyle/>
        <a:p>
          <a:endParaRPr lang="en-US" sz="1800" b="1">
            <a:latin typeface="Tajawal" panose="00000500000000000000" pitchFamily="2" charset="-78"/>
            <a:cs typeface="Tajawal" panose="00000500000000000000" pitchFamily="2" charset="-78"/>
          </a:endParaRPr>
        </a:p>
      </dgm:t>
    </dgm:pt>
    <dgm:pt modelId="{3119D8C8-8BBA-4524-8F7D-98F4A332B35E}">
      <dgm:prSet phldrT="[Text]" custT="1"/>
      <dgm:spPr/>
      <dgm:t>
        <a:bodyPr/>
        <a:lstStyle/>
        <a:p>
          <a:r>
            <a:rPr lang="ar-SA" sz="1600" b="1">
              <a:latin typeface="Tajawal" panose="00000500000000000000" pitchFamily="2" charset="-78"/>
              <a:cs typeface="Tajawal" panose="00000500000000000000" pitchFamily="2" charset="-78"/>
            </a:rPr>
            <a:t>المخاطرة</a:t>
          </a:r>
          <a:endParaRPr lang="en-US" sz="1600" b="1">
            <a:latin typeface="Tajawal" panose="00000500000000000000" pitchFamily="2" charset="-78"/>
            <a:cs typeface="Tajawal" panose="00000500000000000000" pitchFamily="2" charset="-78"/>
          </a:endParaRPr>
        </a:p>
      </dgm:t>
    </dgm:pt>
    <dgm:pt modelId="{A0E6A82B-F3A9-4954-B7E3-7FF5E999A403}" type="parTrans" cxnId="{86A54F16-016E-47DF-A3B6-1B8DC657B683}">
      <dgm:prSet/>
      <dgm:spPr/>
      <dgm:t>
        <a:bodyPr/>
        <a:lstStyle/>
        <a:p>
          <a:endParaRPr lang="en-US" sz="1800" b="1">
            <a:latin typeface="Tajawal" panose="00000500000000000000" pitchFamily="2" charset="-78"/>
            <a:cs typeface="Tajawal" panose="00000500000000000000" pitchFamily="2" charset="-78"/>
          </a:endParaRPr>
        </a:p>
      </dgm:t>
    </dgm:pt>
    <dgm:pt modelId="{B852D26C-845F-403D-918F-DD2EE65C2034}" type="sibTrans" cxnId="{86A54F16-016E-47DF-A3B6-1B8DC657B683}">
      <dgm:prSet/>
      <dgm:spPr/>
      <dgm:t>
        <a:bodyPr/>
        <a:lstStyle/>
        <a:p>
          <a:endParaRPr lang="en-US" sz="1800" b="1">
            <a:latin typeface="Tajawal" panose="00000500000000000000" pitchFamily="2" charset="-78"/>
            <a:cs typeface="Tajawal" panose="00000500000000000000" pitchFamily="2" charset="-78"/>
          </a:endParaRPr>
        </a:p>
      </dgm:t>
    </dgm:pt>
    <dgm:pt modelId="{4EBF513F-AD67-4BA2-A300-AE8E913BC3AB}">
      <dgm:prSet phldrT="[Text]" custT="1"/>
      <dgm:spPr/>
      <dgm:t>
        <a:bodyPr/>
        <a:lstStyle/>
        <a:p>
          <a:r>
            <a:rPr lang="ar-SA" sz="1600" b="1">
              <a:latin typeface="Tajawal" panose="00000500000000000000" pitchFamily="2" charset="-78"/>
              <a:cs typeface="Tajawal" panose="00000500000000000000" pitchFamily="2" charset="-78"/>
            </a:rPr>
            <a:t>عدم التأكد</a:t>
          </a:r>
          <a:endParaRPr lang="en-US" sz="1600" b="1">
            <a:latin typeface="Tajawal" panose="00000500000000000000" pitchFamily="2" charset="-78"/>
            <a:cs typeface="Tajawal" panose="00000500000000000000" pitchFamily="2" charset="-78"/>
          </a:endParaRPr>
        </a:p>
      </dgm:t>
    </dgm:pt>
    <dgm:pt modelId="{4104EB3B-5678-4FCB-BB62-201DEF8F5A73}" type="parTrans" cxnId="{7C04BE69-10BB-4460-BC8E-2E74F6FE678D}">
      <dgm:prSet/>
      <dgm:spPr/>
      <dgm:t>
        <a:bodyPr/>
        <a:lstStyle/>
        <a:p>
          <a:endParaRPr lang="en-US" sz="1800" b="1">
            <a:latin typeface="Tajawal" panose="00000500000000000000" pitchFamily="2" charset="-78"/>
            <a:cs typeface="Tajawal" panose="00000500000000000000" pitchFamily="2" charset="-78"/>
          </a:endParaRPr>
        </a:p>
      </dgm:t>
    </dgm:pt>
    <dgm:pt modelId="{F8A1026B-3F90-433E-B40F-927C5A5208F1}" type="sibTrans" cxnId="{7C04BE69-10BB-4460-BC8E-2E74F6FE678D}">
      <dgm:prSet/>
      <dgm:spPr/>
      <dgm:t>
        <a:bodyPr/>
        <a:lstStyle/>
        <a:p>
          <a:endParaRPr lang="en-US" sz="1800" b="1">
            <a:latin typeface="Tajawal" panose="00000500000000000000" pitchFamily="2" charset="-78"/>
            <a:cs typeface="Tajawal" panose="00000500000000000000" pitchFamily="2" charset="-78"/>
          </a:endParaRPr>
        </a:p>
      </dgm:t>
    </dgm:pt>
    <dgm:pt modelId="{C9CAB9E0-8D33-46BF-BCC6-2E96695612A2}">
      <dgm:prSet phldrT="[Text]" custT="1"/>
      <dgm:spPr/>
      <dgm:t>
        <a:bodyPr/>
        <a:lstStyle/>
        <a:p>
          <a:r>
            <a:rPr lang="ar-SA" sz="1600" b="1">
              <a:latin typeface="Tajawal" panose="00000500000000000000" pitchFamily="2" charset="-78"/>
              <a:cs typeface="Tajawal" panose="00000500000000000000" pitchFamily="2" charset="-78"/>
            </a:rPr>
            <a:t>عدم التأكد والمخاطرة</a:t>
          </a:r>
          <a:endParaRPr lang="en-US" sz="1600" b="1">
            <a:latin typeface="Tajawal" panose="00000500000000000000" pitchFamily="2" charset="-78"/>
            <a:cs typeface="Tajawal" panose="00000500000000000000" pitchFamily="2" charset="-78"/>
          </a:endParaRPr>
        </a:p>
      </dgm:t>
    </dgm:pt>
    <dgm:pt modelId="{9434D39C-CAAA-4C24-AB75-DFE00EFC9298}" type="parTrans" cxnId="{B0A7458E-8920-4A01-B3C7-DEA2D9AF08EE}">
      <dgm:prSet/>
      <dgm:spPr/>
      <dgm:t>
        <a:bodyPr/>
        <a:lstStyle/>
        <a:p>
          <a:endParaRPr lang="en-US" sz="1800" b="1">
            <a:latin typeface="Tajawal" panose="00000500000000000000" pitchFamily="2" charset="-78"/>
            <a:cs typeface="Tajawal" panose="00000500000000000000" pitchFamily="2" charset="-78"/>
          </a:endParaRPr>
        </a:p>
      </dgm:t>
    </dgm:pt>
    <dgm:pt modelId="{5275A65C-23A6-4684-80B1-B90DBE8F4170}" type="sibTrans" cxnId="{B0A7458E-8920-4A01-B3C7-DEA2D9AF08EE}">
      <dgm:prSet/>
      <dgm:spPr/>
      <dgm:t>
        <a:bodyPr/>
        <a:lstStyle/>
        <a:p>
          <a:endParaRPr lang="en-US" sz="1800" b="1">
            <a:latin typeface="Tajawal" panose="00000500000000000000" pitchFamily="2" charset="-78"/>
            <a:cs typeface="Tajawal" panose="00000500000000000000" pitchFamily="2" charset="-78"/>
          </a:endParaRPr>
        </a:p>
      </dgm:t>
    </dgm:pt>
    <dgm:pt modelId="{EF1805E8-ABBB-48FF-BC06-F688CF33E1EE}" type="pres">
      <dgm:prSet presAssocID="{A1A79FEA-8CF2-474A-B9D8-1442A37DEED7}" presName="composite" presStyleCnt="0">
        <dgm:presLayoutVars>
          <dgm:chMax val="1"/>
          <dgm:dir/>
          <dgm:resizeHandles val="exact"/>
        </dgm:presLayoutVars>
      </dgm:prSet>
      <dgm:spPr/>
    </dgm:pt>
    <dgm:pt modelId="{8479A7F5-A0BF-429C-A10A-224AC4D045B9}" type="pres">
      <dgm:prSet presAssocID="{A1A79FEA-8CF2-474A-B9D8-1442A37DEED7}" presName="radial" presStyleCnt="0">
        <dgm:presLayoutVars>
          <dgm:animLvl val="ctr"/>
        </dgm:presLayoutVars>
      </dgm:prSet>
      <dgm:spPr/>
    </dgm:pt>
    <dgm:pt modelId="{8872D31E-EAB5-4E2E-8115-60454C879646}" type="pres">
      <dgm:prSet presAssocID="{AAE545AC-13EF-452D-8183-8EE452BD3DC5}" presName="centerShape" presStyleLbl="vennNode1" presStyleIdx="0" presStyleCnt="5"/>
      <dgm:spPr/>
    </dgm:pt>
    <dgm:pt modelId="{088EE955-9AF5-4EF9-B5ED-CD04A2D26E82}" type="pres">
      <dgm:prSet presAssocID="{A9482192-6C60-43A1-8ADB-7F367E83BB80}" presName="node" presStyleLbl="vennNode1" presStyleIdx="1" presStyleCnt="5">
        <dgm:presLayoutVars>
          <dgm:bulletEnabled val="1"/>
        </dgm:presLayoutVars>
      </dgm:prSet>
      <dgm:spPr/>
    </dgm:pt>
    <dgm:pt modelId="{47942625-74BD-4440-8E20-5BF2D1BA445D}" type="pres">
      <dgm:prSet presAssocID="{3119D8C8-8BBA-4524-8F7D-98F4A332B35E}" presName="node" presStyleLbl="vennNode1" presStyleIdx="2" presStyleCnt="5">
        <dgm:presLayoutVars>
          <dgm:bulletEnabled val="1"/>
        </dgm:presLayoutVars>
      </dgm:prSet>
      <dgm:spPr/>
    </dgm:pt>
    <dgm:pt modelId="{BF4AB05F-A4FD-492E-AEE2-24B350836440}" type="pres">
      <dgm:prSet presAssocID="{4EBF513F-AD67-4BA2-A300-AE8E913BC3AB}" presName="node" presStyleLbl="vennNode1" presStyleIdx="3" presStyleCnt="5">
        <dgm:presLayoutVars>
          <dgm:bulletEnabled val="1"/>
        </dgm:presLayoutVars>
      </dgm:prSet>
      <dgm:spPr/>
    </dgm:pt>
    <dgm:pt modelId="{87DF655A-723F-43EE-AC93-D77369F5BBE0}" type="pres">
      <dgm:prSet presAssocID="{C9CAB9E0-8D33-46BF-BCC6-2E96695612A2}" presName="node" presStyleLbl="vennNode1" presStyleIdx="4" presStyleCnt="5">
        <dgm:presLayoutVars>
          <dgm:bulletEnabled val="1"/>
        </dgm:presLayoutVars>
      </dgm:prSet>
      <dgm:spPr/>
    </dgm:pt>
  </dgm:ptLst>
  <dgm:cxnLst>
    <dgm:cxn modelId="{41A7120C-94ED-47A0-BDF3-0F895B5E7619}" type="presOf" srcId="{A1A79FEA-8CF2-474A-B9D8-1442A37DEED7}" destId="{EF1805E8-ABBB-48FF-BC06-F688CF33E1EE}" srcOrd="0" destOrd="0" presId="urn:microsoft.com/office/officeart/2005/8/layout/radial3"/>
    <dgm:cxn modelId="{86A54F16-016E-47DF-A3B6-1B8DC657B683}" srcId="{AAE545AC-13EF-452D-8183-8EE452BD3DC5}" destId="{3119D8C8-8BBA-4524-8F7D-98F4A332B35E}" srcOrd="1" destOrd="0" parTransId="{A0E6A82B-F3A9-4954-B7E3-7FF5E999A403}" sibTransId="{B852D26C-845F-403D-918F-DD2EE65C2034}"/>
    <dgm:cxn modelId="{63EEF13F-8949-49D1-897E-7F96B92F9CD7}" type="presOf" srcId="{3119D8C8-8BBA-4524-8F7D-98F4A332B35E}" destId="{47942625-74BD-4440-8E20-5BF2D1BA445D}" srcOrd="0" destOrd="0" presId="urn:microsoft.com/office/officeart/2005/8/layout/radial3"/>
    <dgm:cxn modelId="{7C04BE69-10BB-4460-BC8E-2E74F6FE678D}" srcId="{AAE545AC-13EF-452D-8183-8EE452BD3DC5}" destId="{4EBF513F-AD67-4BA2-A300-AE8E913BC3AB}" srcOrd="2" destOrd="0" parTransId="{4104EB3B-5678-4FCB-BB62-201DEF8F5A73}" sibTransId="{F8A1026B-3F90-433E-B40F-927C5A5208F1}"/>
    <dgm:cxn modelId="{B0A7458E-8920-4A01-B3C7-DEA2D9AF08EE}" srcId="{AAE545AC-13EF-452D-8183-8EE452BD3DC5}" destId="{C9CAB9E0-8D33-46BF-BCC6-2E96695612A2}" srcOrd="3" destOrd="0" parTransId="{9434D39C-CAAA-4C24-AB75-DFE00EFC9298}" sibTransId="{5275A65C-23A6-4684-80B1-B90DBE8F4170}"/>
    <dgm:cxn modelId="{744DDCA0-F131-4133-9164-E818402760FF}" type="presOf" srcId="{C9CAB9E0-8D33-46BF-BCC6-2E96695612A2}" destId="{87DF655A-723F-43EE-AC93-D77369F5BBE0}" srcOrd="0" destOrd="0" presId="urn:microsoft.com/office/officeart/2005/8/layout/radial3"/>
    <dgm:cxn modelId="{2A0640A3-E75C-4F98-99A1-75AD7AE91613}" type="presOf" srcId="{A9482192-6C60-43A1-8ADB-7F367E83BB80}" destId="{088EE955-9AF5-4EF9-B5ED-CD04A2D26E82}" srcOrd="0" destOrd="0" presId="urn:microsoft.com/office/officeart/2005/8/layout/radial3"/>
    <dgm:cxn modelId="{9DD281E2-3A4A-41EC-96D3-A36E74D224D8}" srcId="{A1A79FEA-8CF2-474A-B9D8-1442A37DEED7}" destId="{AAE545AC-13EF-452D-8183-8EE452BD3DC5}" srcOrd="0" destOrd="0" parTransId="{91880649-C4F4-485A-A645-58088A2A4024}" sibTransId="{FAB404A0-5E52-4DCC-99F8-620491A86FD0}"/>
    <dgm:cxn modelId="{397959F7-E32B-481A-8C71-9D3018FABD1D}" srcId="{AAE545AC-13EF-452D-8183-8EE452BD3DC5}" destId="{A9482192-6C60-43A1-8ADB-7F367E83BB80}" srcOrd="0" destOrd="0" parTransId="{8BA5CCFB-AD57-4ACC-B974-418E57D8CF42}" sibTransId="{2A5BF674-38C1-40B0-8B91-5044C9C6E33A}"/>
    <dgm:cxn modelId="{4DE29CFC-6D45-485A-9E52-E164715881F1}" type="presOf" srcId="{4EBF513F-AD67-4BA2-A300-AE8E913BC3AB}" destId="{BF4AB05F-A4FD-492E-AEE2-24B350836440}" srcOrd="0" destOrd="0" presId="urn:microsoft.com/office/officeart/2005/8/layout/radial3"/>
    <dgm:cxn modelId="{82515AFD-4B66-495D-BFA2-315B479F97D9}" type="presOf" srcId="{AAE545AC-13EF-452D-8183-8EE452BD3DC5}" destId="{8872D31E-EAB5-4E2E-8115-60454C879646}" srcOrd="0" destOrd="0" presId="urn:microsoft.com/office/officeart/2005/8/layout/radial3"/>
    <dgm:cxn modelId="{8FE6B9E2-E3A9-46FD-AEA3-E6839C991894}" type="presParOf" srcId="{EF1805E8-ABBB-48FF-BC06-F688CF33E1EE}" destId="{8479A7F5-A0BF-429C-A10A-224AC4D045B9}" srcOrd="0" destOrd="0" presId="urn:microsoft.com/office/officeart/2005/8/layout/radial3"/>
    <dgm:cxn modelId="{E414D6F3-74C9-4131-AC8E-892547439D0E}" type="presParOf" srcId="{8479A7F5-A0BF-429C-A10A-224AC4D045B9}" destId="{8872D31E-EAB5-4E2E-8115-60454C879646}" srcOrd="0" destOrd="0" presId="urn:microsoft.com/office/officeart/2005/8/layout/radial3"/>
    <dgm:cxn modelId="{570DDB62-7C7F-4D37-971F-B7AAE73AC699}" type="presParOf" srcId="{8479A7F5-A0BF-429C-A10A-224AC4D045B9}" destId="{088EE955-9AF5-4EF9-B5ED-CD04A2D26E82}" srcOrd="1" destOrd="0" presId="urn:microsoft.com/office/officeart/2005/8/layout/radial3"/>
    <dgm:cxn modelId="{991C85E0-7374-4A0F-A5EB-8567D08E5593}" type="presParOf" srcId="{8479A7F5-A0BF-429C-A10A-224AC4D045B9}" destId="{47942625-74BD-4440-8E20-5BF2D1BA445D}" srcOrd="2" destOrd="0" presId="urn:microsoft.com/office/officeart/2005/8/layout/radial3"/>
    <dgm:cxn modelId="{139275FA-8210-4598-BA6C-1CEEFE640472}" type="presParOf" srcId="{8479A7F5-A0BF-429C-A10A-224AC4D045B9}" destId="{BF4AB05F-A4FD-492E-AEE2-24B350836440}" srcOrd="3" destOrd="0" presId="urn:microsoft.com/office/officeart/2005/8/layout/radial3"/>
    <dgm:cxn modelId="{B14ECA59-4D04-48DD-8F29-C7371062229F}" type="presParOf" srcId="{8479A7F5-A0BF-429C-A10A-224AC4D045B9}" destId="{87DF655A-723F-43EE-AC93-D77369F5BBE0}"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D31E-EAB5-4E2E-8115-60454C879646}">
      <dsp:nvSpPr>
        <dsp:cNvPr id="0" name=""/>
        <dsp:cNvSpPr/>
      </dsp:nvSpPr>
      <dsp:spPr>
        <a:xfrm>
          <a:off x="2178285" y="1218206"/>
          <a:ext cx="3034828" cy="303482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Tajawal" panose="00000500000000000000" pitchFamily="2" charset="-78"/>
              <a:cs typeface="Tajawal" panose="00000500000000000000" pitchFamily="2" charset="-78"/>
            </a:rPr>
            <a:t>ظروف اتخاذ القرر</a:t>
          </a:r>
        </a:p>
      </dsp:txBody>
      <dsp:txXfrm>
        <a:off x="2622725" y="1662646"/>
        <a:ext cx="2145948" cy="2145948"/>
      </dsp:txXfrm>
    </dsp:sp>
    <dsp:sp modelId="{088EE955-9AF5-4EF9-B5ED-CD04A2D26E82}">
      <dsp:nvSpPr>
        <dsp:cNvPr id="0" name=""/>
        <dsp:cNvSpPr/>
      </dsp:nvSpPr>
      <dsp:spPr>
        <a:xfrm>
          <a:off x="2936992" y="541"/>
          <a:ext cx="1517414" cy="1517414"/>
        </a:xfrm>
        <a:prstGeom prst="ellipse">
          <a:avLst/>
        </a:prstGeom>
        <a:solidFill>
          <a:schemeClr val="accent2">
            <a:alpha val="50000"/>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a:latin typeface="Tajawal" panose="00000500000000000000" pitchFamily="2" charset="-78"/>
              <a:cs typeface="Tajawal" panose="00000500000000000000" pitchFamily="2" charset="-78"/>
            </a:rPr>
            <a:t>التأكد</a:t>
          </a:r>
          <a:endParaRPr lang="en-US" sz="1600" b="1" kern="1200">
            <a:latin typeface="Tajawal" panose="00000500000000000000" pitchFamily="2" charset="-78"/>
            <a:cs typeface="Tajawal" panose="00000500000000000000" pitchFamily="2" charset="-78"/>
          </a:endParaRPr>
        </a:p>
      </dsp:txBody>
      <dsp:txXfrm>
        <a:off x="3159212" y="222761"/>
        <a:ext cx="1072974" cy="1072974"/>
      </dsp:txXfrm>
    </dsp:sp>
    <dsp:sp modelId="{47942625-74BD-4440-8E20-5BF2D1BA445D}">
      <dsp:nvSpPr>
        <dsp:cNvPr id="0" name=""/>
        <dsp:cNvSpPr/>
      </dsp:nvSpPr>
      <dsp:spPr>
        <a:xfrm>
          <a:off x="4913364" y="1976913"/>
          <a:ext cx="1517414" cy="1517414"/>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a:latin typeface="Tajawal" panose="00000500000000000000" pitchFamily="2" charset="-78"/>
              <a:cs typeface="Tajawal" panose="00000500000000000000" pitchFamily="2" charset="-78"/>
            </a:rPr>
            <a:t>المخاطرة</a:t>
          </a:r>
          <a:endParaRPr lang="en-US" sz="1600" b="1" kern="1200">
            <a:latin typeface="Tajawal" panose="00000500000000000000" pitchFamily="2" charset="-78"/>
            <a:cs typeface="Tajawal" panose="00000500000000000000" pitchFamily="2" charset="-78"/>
          </a:endParaRPr>
        </a:p>
      </dsp:txBody>
      <dsp:txXfrm>
        <a:off x="5135584" y="2199133"/>
        <a:ext cx="1072974" cy="1072974"/>
      </dsp:txXfrm>
    </dsp:sp>
    <dsp:sp modelId="{BF4AB05F-A4FD-492E-AEE2-24B350836440}">
      <dsp:nvSpPr>
        <dsp:cNvPr id="0" name=""/>
        <dsp:cNvSpPr/>
      </dsp:nvSpPr>
      <dsp:spPr>
        <a:xfrm>
          <a:off x="2936992" y="3953284"/>
          <a:ext cx="1517414" cy="1517414"/>
        </a:xfrm>
        <a:prstGeom prst="ellipse">
          <a:avLst/>
        </a:prstGeom>
        <a:solidFill>
          <a:schemeClr val="accent2">
            <a:alpha val="50000"/>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a:latin typeface="Tajawal" panose="00000500000000000000" pitchFamily="2" charset="-78"/>
              <a:cs typeface="Tajawal" panose="00000500000000000000" pitchFamily="2" charset="-78"/>
            </a:rPr>
            <a:t>عدم التأكد</a:t>
          </a:r>
          <a:endParaRPr lang="en-US" sz="1600" b="1" kern="1200">
            <a:latin typeface="Tajawal" panose="00000500000000000000" pitchFamily="2" charset="-78"/>
            <a:cs typeface="Tajawal" panose="00000500000000000000" pitchFamily="2" charset="-78"/>
          </a:endParaRPr>
        </a:p>
      </dsp:txBody>
      <dsp:txXfrm>
        <a:off x="3159212" y="4175504"/>
        <a:ext cx="1072974" cy="1072974"/>
      </dsp:txXfrm>
    </dsp:sp>
    <dsp:sp modelId="{87DF655A-723F-43EE-AC93-D77369F5BBE0}">
      <dsp:nvSpPr>
        <dsp:cNvPr id="0" name=""/>
        <dsp:cNvSpPr/>
      </dsp:nvSpPr>
      <dsp:spPr>
        <a:xfrm>
          <a:off x="960621" y="1976913"/>
          <a:ext cx="1517414" cy="1517414"/>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SA" sz="1600" b="1" kern="1200">
              <a:latin typeface="Tajawal" panose="00000500000000000000" pitchFamily="2" charset="-78"/>
              <a:cs typeface="Tajawal" panose="00000500000000000000" pitchFamily="2" charset="-78"/>
            </a:rPr>
            <a:t>عدم التأكد والمخاطرة</a:t>
          </a:r>
          <a:endParaRPr lang="en-US" sz="1600" b="1" kern="1200">
            <a:latin typeface="Tajawal" panose="00000500000000000000" pitchFamily="2" charset="-78"/>
            <a:cs typeface="Tajawal" panose="00000500000000000000" pitchFamily="2" charset="-78"/>
          </a:endParaRPr>
        </a:p>
      </dsp:txBody>
      <dsp:txXfrm>
        <a:off x="1182841" y="2199133"/>
        <a:ext cx="1072974" cy="107297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6841-4A2B-4B88-8F50-E457C2185063}"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DF645-F408-4FA1-B93D-36A0F51AF7B1}" type="slidenum">
              <a:rPr lang="en-US" smtClean="0"/>
              <a:t>‹#›</a:t>
            </a:fld>
            <a:endParaRPr lang="en-US"/>
          </a:p>
        </p:txBody>
      </p:sp>
    </p:spTree>
    <p:extLst>
      <p:ext uri="{BB962C8B-B14F-4D97-AF65-F5344CB8AC3E}">
        <p14:creationId xmlns:p14="http://schemas.microsoft.com/office/powerpoint/2010/main" val="99126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213177" y="3471955"/>
            <a:ext cx="4275548" cy="4275548"/>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8868409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941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10287000"/>
          </a:xfrm>
        </p:spPr>
        <p:txBody>
          <a:bodyPr rtlCol="0">
            <a:normAutofit/>
          </a:bodyPr>
          <a:lstStyle/>
          <a:p>
            <a:pPr lvl="0"/>
            <a:endParaRPr lang="en-US" noProof="0"/>
          </a:p>
        </p:txBody>
      </p:sp>
      <p:sp>
        <p:nvSpPr>
          <p:cNvPr id="3" name="Picture Placeholder 2"/>
          <p:cNvSpPr>
            <a:spLocks noGrp="1"/>
          </p:cNvSpPr>
          <p:nvPr>
            <p:ph type="pic" sz="quarter" idx="11"/>
          </p:nvPr>
        </p:nvSpPr>
        <p:spPr>
          <a:xfrm>
            <a:off x="1528763" y="1107282"/>
            <a:ext cx="7808120" cy="9179718"/>
          </a:xfrm>
        </p:spPr>
        <p:txBody>
          <a:bodyPr rtlCol="0">
            <a:normAutofit/>
          </a:bodyPr>
          <a:lstStyle/>
          <a:p>
            <a:pPr lvl="0"/>
            <a:endParaRPr lang="en-US" noProof="0"/>
          </a:p>
        </p:txBody>
      </p:sp>
    </p:spTree>
    <p:extLst>
      <p:ext uri="{BB962C8B-B14F-4D97-AF65-F5344CB8AC3E}">
        <p14:creationId xmlns:p14="http://schemas.microsoft.com/office/powerpoint/2010/main" val="303340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017025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6514765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0105400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59298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459130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0815636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73729466"/>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00863503"/>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pPr lvl="0"/>
            <a:endParaRPr lang="en-US" noProof="0"/>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360730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62061326"/>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9170208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845"/>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67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5558"/>
            <a:ext cx="2133600" cy="366713"/>
          </a:xfrm>
          <a:prstGeom prst="rect">
            <a:avLst/>
          </a:prstGeom>
        </p:spPr>
        <p:txBody>
          <a:bodyPr vert="horz" lIns="91440" tIns="45720" rIns="91440" bIns="45720" rtlCol="0" anchor="ctr"/>
          <a:lstStyle>
            <a:lvl1pPr algn="l">
              <a:defRPr sz="1200" smtClean="0">
                <a:solidFill>
                  <a:schemeClr val="tx1">
                    <a:tint val="75000"/>
                  </a:schemeClr>
                </a:solidFill>
              </a:defRPr>
            </a:lvl1pPr>
          </a:lstStyle>
          <a:p>
            <a:fld id="{1D8BD707-D9CF-40AE-B4C6-C98DA3205C09}" type="datetimeFigureOut">
              <a:rPr lang="en-US" smtClean="0"/>
              <a:pPr/>
              <a:t>2/22/2025</a:t>
            </a:fld>
            <a:endParaRPr lang="en-US"/>
          </a:p>
        </p:txBody>
      </p:sp>
      <p:sp>
        <p:nvSpPr>
          <p:cNvPr id="5" name="Footer Placeholder 4"/>
          <p:cNvSpPr>
            <a:spLocks noGrp="1"/>
          </p:cNvSpPr>
          <p:nvPr>
            <p:ph type="ftr" sz="quarter" idx="3"/>
          </p:nvPr>
        </p:nvSpPr>
        <p:spPr>
          <a:xfrm>
            <a:off x="3124200" y="6355558"/>
            <a:ext cx="2895600" cy="3667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5558"/>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56970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914400" rtl="0" fontAlgn="base">
        <a:spcBef>
          <a:spcPct val="0"/>
        </a:spcBef>
        <a:spcAft>
          <a:spcPct val="0"/>
        </a:spcAft>
        <a:defRPr sz="4350" kern="1200">
          <a:solidFill>
            <a:schemeClr val="tx1"/>
          </a:solidFill>
          <a:latin typeface="+mj-lt"/>
          <a:ea typeface="+mj-ea"/>
          <a:cs typeface="+mj-cs"/>
        </a:defRPr>
      </a:lvl1pPr>
      <a:lvl2pPr algn="ctr" defTabSz="914400" rtl="0" fontAlgn="base">
        <a:spcBef>
          <a:spcPct val="0"/>
        </a:spcBef>
        <a:spcAft>
          <a:spcPct val="0"/>
        </a:spcAft>
        <a:defRPr sz="4350">
          <a:solidFill>
            <a:schemeClr val="tx1"/>
          </a:solidFill>
          <a:latin typeface="Calibri" panose="020F0502020204030204" pitchFamily="34" charset="0"/>
        </a:defRPr>
      </a:lvl2pPr>
      <a:lvl3pPr algn="ctr" defTabSz="914400" rtl="0" fontAlgn="base">
        <a:spcBef>
          <a:spcPct val="0"/>
        </a:spcBef>
        <a:spcAft>
          <a:spcPct val="0"/>
        </a:spcAft>
        <a:defRPr sz="4350">
          <a:solidFill>
            <a:schemeClr val="tx1"/>
          </a:solidFill>
          <a:latin typeface="Calibri" panose="020F0502020204030204" pitchFamily="34" charset="0"/>
        </a:defRPr>
      </a:lvl3pPr>
      <a:lvl4pPr algn="ctr" defTabSz="914400" rtl="0" fontAlgn="base">
        <a:spcBef>
          <a:spcPct val="0"/>
        </a:spcBef>
        <a:spcAft>
          <a:spcPct val="0"/>
        </a:spcAft>
        <a:defRPr sz="4350">
          <a:solidFill>
            <a:schemeClr val="tx1"/>
          </a:solidFill>
          <a:latin typeface="Calibri" panose="020F0502020204030204" pitchFamily="34" charset="0"/>
        </a:defRPr>
      </a:lvl4pPr>
      <a:lvl5pPr algn="ctr" defTabSz="914400" rtl="0" fontAlgn="base">
        <a:spcBef>
          <a:spcPct val="0"/>
        </a:spcBef>
        <a:spcAft>
          <a:spcPct val="0"/>
        </a:spcAft>
        <a:defRPr sz="4350">
          <a:solidFill>
            <a:schemeClr val="tx1"/>
          </a:solidFill>
          <a:latin typeface="Calibri" panose="020F0502020204030204" pitchFamily="34" charset="0"/>
        </a:defRPr>
      </a:lvl5pPr>
      <a:lvl6pPr marL="685800" algn="ctr" defTabSz="914400" rtl="0" fontAlgn="base">
        <a:spcBef>
          <a:spcPct val="0"/>
        </a:spcBef>
        <a:spcAft>
          <a:spcPct val="0"/>
        </a:spcAft>
        <a:defRPr sz="4350">
          <a:solidFill>
            <a:schemeClr val="tx1"/>
          </a:solidFill>
          <a:latin typeface="Calibri" panose="020F0502020204030204" pitchFamily="34" charset="0"/>
        </a:defRPr>
      </a:lvl6pPr>
      <a:lvl7pPr marL="1371600" algn="ctr" defTabSz="914400" rtl="0" fontAlgn="base">
        <a:spcBef>
          <a:spcPct val="0"/>
        </a:spcBef>
        <a:spcAft>
          <a:spcPct val="0"/>
        </a:spcAft>
        <a:defRPr sz="4350">
          <a:solidFill>
            <a:schemeClr val="tx1"/>
          </a:solidFill>
          <a:latin typeface="Calibri" panose="020F0502020204030204" pitchFamily="34" charset="0"/>
        </a:defRPr>
      </a:lvl7pPr>
      <a:lvl8pPr marL="2057400" algn="ctr" defTabSz="914400" rtl="0" fontAlgn="base">
        <a:spcBef>
          <a:spcPct val="0"/>
        </a:spcBef>
        <a:spcAft>
          <a:spcPct val="0"/>
        </a:spcAft>
        <a:defRPr sz="4350">
          <a:solidFill>
            <a:schemeClr val="tx1"/>
          </a:solidFill>
          <a:latin typeface="Calibri" panose="020F0502020204030204" pitchFamily="34" charset="0"/>
        </a:defRPr>
      </a:lvl8pPr>
      <a:lvl9pPr marL="2743200" algn="ctr" defTabSz="914400" rtl="0" fontAlgn="base">
        <a:spcBef>
          <a:spcPct val="0"/>
        </a:spcBef>
        <a:spcAft>
          <a:spcPct val="0"/>
        </a:spcAft>
        <a:defRPr sz="4350">
          <a:solidFill>
            <a:schemeClr val="tx1"/>
          </a:solidFill>
          <a:latin typeface="Calibri" panose="020F0502020204030204" pitchFamily="34" charset="0"/>
        </a:defRPr>
      </a:lvl9pPr>
    </p:titleStyle>
    <p:bodyStyle>
      <a:lvl1pPr marL="342900" indent="-342900" algn="l" defTabSz="914400" rtl="0" fontAlgn="base">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2950" indent="-285750" algn="l" defTabSz="9144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defTabSz="9144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fontAlgn="base">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7400" indent="-228600" algn="l" defTabSz="914400" rtl="0" fontAlgn="base">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3" Type="http://schemas.openxmlformats.org/officeDocument/2006/relationships/image" Target="../media/image37.svg"/><Relationship Id="rId21" Type="http://schemas.openxmlformats.org/officeDocument/2006/relationships/image" Target="../media/image55.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24" Type="http://schemas.openxmlformats.org/officeDocument/2006/relationships/image" Target="../media/image8.png"/><Relationship Id="rId5" Type="http://schemas.openxmlformats.org/officeDocument/2006/relationships/image" Target="../media/image39.svg"/><Relationship Id="rId15" Type="http://schemas.openxmlformats.org/officeDocument/2006/relationships/image" Target="../media/image49.svg"/><Relationship Id="rId23" Type="http://schemas.openxmlformats.org/officeDocument/2006/relationships/image" Target="../media/image57.sv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 Id="rId22"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0.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4.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hyperlink" Target="http://www.edarah.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themeOverride" Target="../theme/themeOverride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2F07"/>
        </a:soli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3854113" y="1028701"/>
            <a:ext cx="2919413" cy="6491288"/>
            <a:chOff x="0" y="0"/>
            <a:chExt cx="1081286" cy="2404582"/>
          </a:xfrm>
        </p:grpSpPr>
        <p:sp>
          <p:nvSpPr>
            <p:cNvPr id="45090" name="Freeform 3"/>
            <p:cNvSpPr>
              <a:spLocks/>
            </p:cNvSpPr>
            <p:nvPr/>
          </p:nvSpPr>
          <p:spPr bwMode="auto">
            <a:xfrm>
              <a:off x="0" y="0"/>
              <a:ext cx="1081286" cy="2404582"/>
            </a:xfrm>
            <a:custGeom>
              <a:avLst/>
              <a:gdLst>
                <a:gd name="T0" fmla="*/ 53036 w 1081286"/>
                <a:gd name="T1" fmla="*/ 0 h 2404582"/>
                <a:gd name="T2" fmla="*/ 1028250 w 1081286"/>
                <a:gd name="T3" fmla="*/ 0 h 2404582"/>
                <a:gd name="T4" fmla="*/ 1065752 w 1081286"/>
                <a:gd name="T5" fmla="*/ 15534 h 2404582"/>
                <a:gd name="T6" fmla="*/ 1081286 w 1081286"/>
                <a:gd name="T7" fmla="*/ 53036 h 2404582"/>
                <a:gd name="T8" fmla="*/ 1081286 w 1081286"/>
                <a:gd name="T9" fmla="*/ 2351546 h 2404582"/>
                <a:gd name="T10" fmla="*/ 1065752 w 1081286"/>
                <a:gd name="T11" fmla="*/ 2389048 h 2404582"/>
                <a:gd name="T12" fmla="*/ 1028250 w 1081286"/>
                <a:gd name="T13" fmla="*/ 2404582 h 2404582"/>
                <a:gd name="T14" fmla="*/ 53036 w 1081286"/>
                <a:gd name="T15" fmla="*/ 2404582 h 2404582"/>
                <a:gd name="T16" fmla="*/ 15534 w 1081286"/>
                <a:gd name="T17" fmla="*/ 2389048 h 2404582"/>
                <a:gd name="T18" fmla="*/ 0 w 1081286"/>
                <a:gd name="T19" fmla="*/ 2351546 h 2404582"/>
                <a:gd name="T20" fmla="*/ 0 w 1081286"/>
                <a:gd name="T21" fmla="*/ 53036 h 2404582"/>
                <a:gd name="T22" fmla="*/ 15534 w 1081286"/>
                <a:gd name="T23" fmla="*/ 15534 h 2404582"/>
                <a:gd name="T24" fmla="*/ 53036 w 1081286"/>
                <a:gd name="T25" fmla="*/ 0 h 2404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1286" h="2404582">
                  <a:moveTo>
                    <a:pt x="53036" y="0"/>
                  </a:moveTo>
                  <a:lnTo>
                    <a:pt x="1028250" y="0"/>
                  </a:lnTo>
                  <a:cubicBezTo>
                    <a:pt x="1042316" y="0"/>
                    <a:pt x="1055806" y="5588"/>
                    <a:pt x="1065752" y="15534"/>
                  </a:cubicBezTo>
                  <a:cubicBezTo>
                    <a:pt x="1075699" y="25480"/>
                    <a:pt x="1081286" y="38970"/>
                    <a:pt x="1081286" y="53036"/>
                  </a:cubicBezTo>
                  <a:lnTo>
                    <a:pt x="1081286" y="2351546"/>
                  </a:lnTo>
                  <a:cubicBezTo>
                    <a:pt x="1081286" y="2365612"/>
                    <a:pt x="1075699" y="2379102"/>
                    <a:pt x="1065752" y="2389048"/>
                  </a:cubicBezTo>
                  <a:cubicBezTo>
                    <a:pt x="1055806" y="2398994"/>
                    <a:pt x="1042316" y="2404582"/>
                    <a:pt x="1028250" y="2404582"/>
                  </a:cubicBezTo>
                  <a:lnTo>
                    <a:pt x="53036" y="2404582"/>
                  </a:lnTo>
                  <a:cubicBezTo>
                    <a:pt x="38970" y="2404582"/>
                    <a:pt x="25480" y="2398994"/>
                    <a:pt x="15534" y="2389048"/>
                  </a:cubicBezTo>
                  <a:cubicBezTo>
                    <a:pt x="5588" y="2379102"/>
                    <a:pt x="0" y="2365612"/>
                    <a:pt x="0" y="2351546"/>
                  </a:cubicBezTo>
                  <a:lnTo>
                    <a:pt x="0" y="53036"/>
                  </a:lnTo>
                  <a:cubicBezTo>
                    <a:pt x="0" y="38970"/>
                    <a:pt x="5588" y="25480"/>
                    <a:pt x="15534" y="15534"/>
                  </a:cubicBezTo>
                  <a:cubicBezTo>
                    <a:pt x="25480" y="5588"/>
                    <a:pt x="38970" y="0"/>
                    <a:pt x="53036" y="0"/>
                  </a:cubicBezTo>
                  <a:close/>
                </a:path>
              </a:pathLst>
            </a:custGeom>
            <a:solidFill>
              <a:srgbClr val="EAE2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91" name="TextBox 4"/>
            <p:cNvSpPr txBox="1">
              <a:spLocks noChangeArrowheads="1"/>
            </p:cNvSpPr>
            <p:nvPr/>
          </p:nvSpPr>
          <p:spPr bwMode="auto">
            <a:xfrm>
              <a:off x="0" y="-28575"/>
              <a:ext cx="1081286" cy="243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513"/>
                </a:lnSpc>
              </a:pPr>
              <a:endParaRPr lang="en-US" altLang="en-US">
                <a:solidFill>
                  <a:srgbClr val="000000"/>
                </a:solidFill>
              </a:endParaRPr>
            </a:p>
          </p:txBody>
        </p:sp>
      </p:grpSp>
      <p:grpSp>
        <p:nvGrpSpPr>
          <p:cNvPr id="45059" name="Group 5"/>
          <p:cNvGrpSpPr>
            <a:grpSpLocks/>
          </p:cNvGrpSpPr>
          <p:nvPr/>
        </p:nvGrpSpPr>
        <p:grpSpPr bwMode="auto">
          <a:xfrm>
            <a:off x="12718258" y="1357313"/>
            <a:ext cx="3709988" cy="5853113"/>
            <a:chOff x="0" y="0"/>
            <a:chExt cx="808452" cy="1274980"/>
          </a:xfrm>
        </p:grpSpPr>
        <p:sp>
          <p:nvSpPr>
            <p:cNvPr id="6" name="Freeform 6"/>
            <p:cNvSpPr/>
            <p:nvPr/>
          </p:nvSpPr>
          <p:spPr>
            <a:xfrm>
              <a:off x="0" y="0"/>
              <a:ext cx="808452" cy="1274980"/>
            </a:xfrm>
            <a:custGeom>
              <a:avLst/>
              <a:gdLst/>
              <a:ahLst/>
              <a:cxnLst/>
              <a:rect l="l" t="t" r="r" b="b"/>
              <a:pathLst>
                <a:path w="808452" h="1274980">
                  <a:moveTo>
                    <a:pt x="62590" y="0"/>
                  </a:moveTo>
                  <a:lnTo>
                    <a:pt x="745862" y="0"/>
                  </a:lnTo>
                  <a:cubicBezTo>
                    <a:pt x="780429" y="0"/>
                    <a:pt x="808452" y="28022"/>
                    <a:pt x="808452" y="62590"/>
                  </a:cubicBezTo>
                  <a:lnTo>
                    <a:pt x="808452" y="1212391"/>
                  </a:lnTo>
                  <a:cubicBezTo>
                    <a:pt x="808452" y="1228990"/>
                    <a:pt x="801857" y="1244910"/>
                    <a:pt x="790119" y="1256648"/>
                  </a:cubicBezTo>
                  <a:cubicBezTo>
                    <a:pt x="778382" y="1268386"/>
                    <a:pt x="762462" y="1274980"/>
                    <a:pt x="745862" y="1274980"/>
                  </a:cubicBezTo>
                  <a:lnTo>
                    <a:pt x="62590" y="1274980"/>
                  </a:lnTo>
                  <a:cubicBezTo>
                    <a:pt x="28022" y="1274980"/>
                    <a:pt x="0" y="1246958"/>
                    <a:pt x="0" y="1212391"/>
                  </a:cubicBezTo>
                  <a:lnTo>
                    <a:pt x="0" y="62590"/>
                  </a:lnTo>
                  <a:cubicBezTo>
                    <a:pt x="0" y="28022"/>
                    <a:pt x="28022" y="0"/>
                    <a:pt x="62590" y="0"/>
                  </a:cubicBezTo>
                  <a:close/>
                </a:path>
              </a:pathLst>
            </a:custGeom>
            <a:blipFill>
              <a:blip r:embed="rId3"/>
              <a:stretch>
                <a:fillRect l="-4688" r="-4688"/>
              </a:stretch>
            </a:blipFill>
          </p:spPr>
          <p:txBody>
            <a:bodyPr/>
            <a:lstStyle/>
            <a:p>
              <a:pPr defTabSz="914445">
                <a:defRPr/>
              </a:pPr>
              <a:endParaRPr lang="en-US">
                <a:solidFill>
                  <a:prstClr val="black"/>
                </a:solidFill>
                <a:latin typeface="Calibri"/>
              </a:endParaRPr>
            </a:p>
          </p:txBody>
        </p:sp>
      </p:grpSp>
      <p:grpSp>
        <p:nvGrpSpPr>
          <p:cNvPr id="45060" name="Group 7"/>
          <p:cNvGrpSpPr>
            <a:grpSpLocks/>
          </p:cNvGrpSpPr>
          <p:nvPr/>
        </p:nvGrpSpPr>
        <p:grpSpPr bwMode="auto">
          <a:xfrm rot="20495625">
            <a:off x="15635288" y="7991476"/>
            <a:ext cx="4364832" cy="4405313"/>
            <a:chOff x="0" y="0"/>
            <a:chExt cx="5822006" cy="5874708"/>
          </a:xfrm>
        </p:grpSpPr>
        <p:sp>
          <p:nvSpPr>
            <p:cNvPr id="8" name="Freeform 8"/>
            <p:cNvSpPr/>
            <p:nvPr/>
          </p:nvSpPr>
          <p:spPr>
            <a:xfrm rot="-10800000">
              <a:off x="0" y="0"/>
              <a:ext cx="5822006" cy="5874708"/>
            </a:xfrm>
            <a:custGeom>
              <a:avLst/>
              <a:gdLst/>
              <a:ahLst/>
              <a:cxnLst/>
              <a:rect l="l" t="t" r="r" b="b"/>
              <a:pathLst>
                <a:path w="5822006" h="5874708">
                  <a:moveTo>
                    <a:pt x="0" y="0"/>
                  </a:moveTo>
                  <a:lnTo>
                    <a:pt x="5822006" y="0"/>
                  </a:lnTo>
                  <a:lnTo>
                    <a:pt x="5822006" y="5874708"/>
                  </a:lnTo>
                  <a:lnTo>
                    <a:pt x="0" y="5874708"/>
                  </a:lnTo>
                  <a:lnTo>
                    <a:pt x="0" y="0"/>
                  </a:lnTo>
                  <a:close/>
                </a:path>
              </a:pathLst>
            </a:custGeom>
            <a:blipFill>
              <a:blip r:embed="rId4"/>
              <a:stretch>
                <a:fillRect/>
              </a:stretch>
            </a:blipFill>
          </p:spPr>
          <p:txBody>
            <a:bodyPr/>
            <a:lstStyle/>
            <a:p>
              <a:pPr defTabSz="914445">
                <a:defRPr/>
              </a:pPr>
              <a:endParaRPr lang="en-US">
                <a:solidFill>
                  <a:prstClr val="black"/>
                </a:solidFill>
                <a:latin typeface="Calibri"/>
              </a:endParaRPr>
            </a:p>
          </p:txBody>
        </p:sp>
        <p:grpSp>
          <p:nvGrpSpPr>
            <p:cNvPr id="45084" name="Group 9"/>
            <p:cNvGrpSpPr>
              <a:grpSpLocks/>
            </p:cNvGrpSpPr>
            <p:nvPr/>
          </p:nvGrpSpPr>
          <p:grpSpPr bwMode="auto">
            <a:xfrm>
              <a:off x="818734" y="3319455"/>
              <a:ext cx="1219778" cy="1219778"/>
              <a:chOff x="0" y="0"/>
              <a:chExt cx="812800" cy="812800"/>
            </a:xfrm>
          </p:grpSpPr>
          <p:sp>
            <p:nvSpPr>
              <p:cNvPr id="45085" name="Freeform 10"/>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86" name="TextBox 11"/>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grpSp>
        <p:nvGrpSpPr>
          <p:cNvPr id="45061" name="Group 12"/>
          <p:cNvGrpSpPr>
            <a:grpSpLocks/>
          </p:cNvGrpSpPr>
          <p:nvPr/>
        </p:nvGrpSpPr>
        <p:grpSpPr bwMode="auto">
          <a:xfrm rot="7371788">
            <a:off x="-2119313" y="1473995"/>
            <a:ext cx="4238625" cy="4276725"/>
            <a:chOff x="0" y="0"/>
            <a:chExt cx="5649866" cy="5701009"/>
          </a:xfrm>
        </p:grpSpPr>
        <p:sp>
          <p:nvSpPr>
            <p:cNvPr id="13" name="Freeform 13"/>
            <p:cNvSpPr/>
            <p:nvPr/>
          </p:nvSpPr>
          <p:spPr>
            <a:xfrm rot="-10800000">
              <a:off x="0" y="0"/>
              <a:ext cx="5649866" cy="5701009"/>
            </a:xfrm>
            <a:custGeom>
              <a:avLst/>
              <a:gdLst/>
              <a:ahLst/>
              <a:cxnLst/>
              <a:rect l="l" t="t" r="r" b="b"/>
              <a:pathLst>
                <a:path w="5649866" h="5701009">
                  <a:moveTo>
                    <a:pt x="0" y="0"/>
                  </a:moveTo>
                  <a:lnTo>
                    <a:pt x="5649866" y="0"/>
                  </a:lnTo>
                  <a:lnTo>
                    <a:pt x="5649866" y="5701009"/>
                  </a:lnTo>
                  <a:lnTo>
                    <a:pt x="0" y="5701009"/>
                  </a:lnTo>
                  <a:lnTo>
                    <a:pt x="0" y="0"/>
                  </a:lnTo>
                  <a:close/>
                </a:path>
              </a:pathLst>
            </a:custGeom>
            <a:blipFill>
              <a:blip r:embed="rId4"/>
              <a:stretch>
                <a:fillRect/>
              </a:stretch>
            </a:blipFill>
          </p:spPr>
          <p:txBody>
            <a:bodyPr/>
            <a:lstStyle/>
            <a:p>
              <a:pPr defTabSz="914445">
                <a:defRPr/>
              </a:pPr>
              <a:endParaRPr lang="en-US">
                <a:solidFill>
                  <a:prstClr val="black"/>
                </a:solidFill>
                <a:latin typeface="Calibri"/>
              </a:endParaRPr>
            </a:p>
          </p:txBody>
        </p:sp>
        <p:grpSp>
          <p:nvGrpSpPr>
            <p:cNvPr id="45078" name="Group 14"/>
            <p:cNvGrpSpPr>
              <a:grpSpLocks/>
            </p:cNvGrpSpPr>
            <p:nvPr/>
          </p:nvGrpSpPr>
          <p:grpSpPr bwMode="auto">
            <a:xfrm>
              <a:off x="794526" y="3221309"/>
              <a:ext cx="1183712" cy="1183712"/>
              <a:chOff x="0" y="0"/>
              <a:chExt cx="812800" cy="812800"/>
            </a:xfrm>
          </p:grpSpPr>
          <p:sp>
            <p:nvSpPr>
              <p:cNvPr id="45079" name="Freeform 15"/>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80" name="TextBox 16"/>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grpSp>
        <p:nvGrpSpPr>
          <p:cNvPr id="45062" name="Group 17"/>
          <p:cNvGrpSpPr>
            <a:grpSpLocks/>
          </p:cNvGrpSpPr>
          <p:nvPr/>
        </p:nvGrpSpPr>
        <p:grpSpPr bwMode="auto">
          <a:xfrm>
            <a:off x="-862013" y="7210426"/>
            <a:ext cx="1495425" cy="1493045"/>
            <a:chOff x="0" y="0"/>
            <a:chExt cx="812800" cy="812800"/>
          </a:xfrm>
        </p:grpSpPr>
        <p:sp>
          <p:nvSpPr>
            <p:cNvPr id="45073" name="Freeform 18"/>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74" name="TextBox 19"/>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nvGrpSpPr>
          <p:cNvPr id="45063" name="Group 20"/>
          <p:cNvGrpSpPr>
            <a:grpSpLocks/>
          </p:cNvGrpSpPr>
          <p:nvPr/>
        </p:nvGrpSpPr>
        <p:grpSpPr bwMode="auto">
          <a:xfrm rot="5400000">
            <a:off x="8672513" y="5876925"/>
            <a:ext cx="383382" cy="7327107"/>
            <a:chOff x="0" y="0"/>
            <a:chExt cx="101291" cy="1929738"/>
          </a:xfrm>
        </p:grpSpPr>
        <p:sp>
          <p:nvSpPr>
            <p:cNvPr id="45071" name="Freeform 21"/>
            <p:cNvSpPr>
              <a:spLocks/>
            </p:cNvSpPr>
            <p:nvPr/>
          </p:nvSpPr>
          <p:spPr bwMode="auto">
            <a:xfrm>
              <a:off x="0" y="0"/>
              <a:ext cx="101291" cy="1929738"/>
            </a:xfrm>
            <a:custGeom>
              <a:avLst/>
              <a:gdLst>
                <a:gd name="T0" fmla="*/ 50646 w 101291"/>
                <a:gd name="T1" fmla="*/ 0 h 1929738"/>
                <a:gd name="T2" fmla="*/ 50646 w 101291"/>
                <a:gd name="T3" fmla="*/ 0 h 1929738"/>
                <a:gd name="T4" fmla="*/ 86457 w 101291"/>
                <a:gd name="T5" fmla="*/ 14834 h 1929738"/>
                <a:gd name="T6" fmla="*/ 101291 w 101291"/>
                <a:gd name="T7" fmla="*/ 50646 h 1929738"/>
                <a:gd name="T8" fmla="*/ 101291 w 101291"/>
                <a:gd name="T9" fmla="*/ 1879092 h 1929738"/>
                <a:gd name="T10" fmla="*/ 86457 w 101291"/>
                <a:gd name="T11" fmla="*/ 1914904 h 1929738"/>
                <a:gd name="T12" fmla="*/ 50646 w 101291"/>
                <a:gd name="T13" fmla="*/ 1929738 h 1929738"/>
                <a:gd name="T14" fmla="*/ 50646 w 101291"/>
                <a:gd name="T15" fmla="*/ 1929738 h 1929738"/>
                <a:gd name="T16" fmla="*/ 14834 w 101291"/>
                <a:gd name="T17" fmla="*/ 1914904 h 1929738"/>
                <a:gd name="T18" fmla="*/ 0 w 101291"/>
                <a:gd name="T19" fmla="*/ 1879092 h 1929738"/>
                <a:gd name="T20" fmla="*/ 0 w 101291"/>
                <a:gd name="T21" fmla="*/ 50646 h 1929738"/>
                <a:gd name="T22" fmla="*/ 14834 w 101291"/>
                <a:gd name="T23" fmla="*/ 14834 h 1929738"/>
                <a:gd name="T24" fmla="*/ 50646 w 101291"/>
                <a:gd name="T25" fmla="*/ 0 h 1929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291" h="1929738">
                  <a:moveTo>
                    <a:pt x="50646" y="0"/>
                  </a:moveTo>
                  <a:lnTo>
                    <a:pt x="50646" y="0"/>
                  </a:lnTo>
                  <a:cubicBezTo>
                    <a:pt x="64078" y="0"/>
                    <a:pt x="76959" y="5336"/>
                    <a:pt x="86457" y="14834"/>
                  </a:cubicBezTo>
                  <a:cubicBezTo>
                    <a:pt x="95955" y="24332"/>
                    <a:pt x="101291" y="37213"/>
                    <a:pt x="101291" y="50646"/>
                  </a:cubicBezTo>
                  <a:lnTo>
                    <a:pt x="101291" y="1879092"/>
                  </a:lnTo>
                  <a:cubicBezTo>
                    <a:pt x="101291" y="1892524"/>
                    <a:pt x="95955" y="1905406"/>
                    <a:pt x="86457" y="1914904"/>
                  </a:cubicBezTo>
                  <a:cubicBezTo>
                    <a:pt x="76959" y="1924402"/>
                    <a:pt x="64078" y="1929738"/>
                    <a:pt x="50646" y="1929738"/>
                  </a:cubicBezTo>
                  <a:cubicBezTo>
                    <a:pt x="37213" y="1929738"/>
                    <a:pt x="24332" y="1924402"/>
                    <a:pt x="14834" y="1914904"/>
                  </a:cubicBezTo>
                  <a:cubicBezTo>
                    <a:pt x="5336" y="1905406"/>
                    <a:pt x="0" y="1892524"/>
                    <a:pt x="0" y="1879092"/>
                  </a:cubicBezTo>
                  <a:lnTo>
                    <a:pt x="0" y="50646"/>
                  </a:lnTo>
                  <a:cubicBezTo>
                    <a:pt x="0" y="37213"/>
                    <a:pt x="5336" y="24332"/>
                    <a:pt x="14834" y="14834"/>
                  </a:cubicBezTo>
                  <a:cubicBezTo>
                    <a:pt x="24332" y="5336"/>
                    <a:pt x="37213" y="0"/>
                    <a:pt x="50646" y="0"/>
                  </a:cubicBezTo>
                  <a:close/>
                </a:path>
              </a:pathLst>
            </a:custGeom>
            <a:solidFill>
              <a:srgbClr val="FDF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72" name="TextBox 22"/>
            <p:cNvSpPr txBox="1">
              <a:spLocks noChangeArrowheads="1"/>
            </p:cNvSpPr>
            <p:nvPr/>
          </p:nvSpPr>
          <p:spPr bwMode="auto">
            <a:xfrm>
              <a:off x="0" y="-38100"/>
              <a:ext cx="101291" cy="196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2663"/>
                </a:lnSpc>
              </a:pPr>
              <a:endParaRPr lang="en-US" altLang="en-US">
                <a:solidFill>
                  <a:srgbClr val="000000"/>
                </a:solidFill>
              </a:endParaRPr>
            </a:p>
          </p:txBody>
        </p:sp>
      </p:grpSp>
      <p:sp>
        <p:nvSpPr>
          <p:cNvPr id="27" name="Freeform 27"/>
          <p:cNvSpPr/>
          <p:nvPr/>
        </p:nvSpPr>
        <p:spPr>
          <a:xfrm>
            <a:off x="886445" y="6950176"/>
            <a:ext cx="2165766" cy="2262788"/>
          </a:xfrm>
          <a:custGeom>
            <a:avLst/>
            <a:gdLst/>
            <a:ahLst/>
            <a:cxnLst/>
            <a:rect l="l" t="t" r="r" b="b"/>
            <a:pathLst>
              <a:path w="2165766" h="2262787">
                <a:moveTo>
                  <a:pt x="0" y="0"/>
                </a:moveTo>
                <a:lnTo>
                  <a:pt x="2165766" y="0"/>
                </a:lnTo>
                <a:lnTo>
                  <a:pt x="2165766" y="2262788"/>
                </a:lnTo>
                <a:lnTo>
                  <a:pt x="0" y="2262788"/>
                </a:lnTo>
                <a:lnTo>
                  <a:pt x="0" y="0"/>
                </a:lnTo>
                <a:close/>
              </a:path>
            </a:pathLst>
          </a:custGeom>
          <a:blipFill>
            <a:blip r:embed="rId5"/>
            <a:stretch>
              <a:fillRect l="-42748" t="-38645" r="-44844" b="-40903"/>
            </a:stretch>
          </a:blipFill>
        </p:spPr>
        <p:txBody>
          <a:bodyPr/>
          <a:lstStyle/>
          <a:p>
            <a:pPr defTabSz="914445">
              <a:defRPr/>
            </a:pPr>
            <a:endParaRPr lang="en-US">
              <a:solidFill>
                <a:prstClr val="black"/>
              </a:solidFill>
              <a:latin typeface="Calibri"/>
            </a:endParaRPr>
          </a:p>
        </p:txBody>
      </p:sp>
      <p:sp>
        <p:nvSpPr>
          <p:cNvPr id="28" name="TextBox 28"/>
          <p:cNvSpPr txBox="1"/>
          <p:nvPr/>
        </p:nvSpPr>
        <p:spPr>
          <a:xfrm>
            <a:off x="3019426" y="2119313"/>
            <a:ext cx="9510713" cy="3140283"/>
          </a:xfrm>
          <a:prstGeom prst="rect">
            <a:avLst/>
          </a:prstGeom>
        </p:spPr>
        <p:txBody>
          <a:bodyPr lIns="0" tIns="0" rIns="0" bIns="0">
            <a:spAutoFit/>
          </a:bodyPr>
          <a:lstStyle/>
          <a:p>
            <a:pPr algn="ctr" defTabSz="914445" rtl="1">
              <a:lnSpc>
                <a:spcPts val="12837"/>
              </a:lnSpc>
              <a:defRPr/>
            </a:pPr>
            <a:r>
              <a:rPr lang="ar-SA" sz="10800" b="1" dirty="0">
                <a:solidFill>
                  <a:srgbClr val="F2EDE7"/>
                </a:solidFill>
                <a:latin typeface="DIN NEXT™ ARABIC BOLD" panose="020B0803020203050203" pitchFamily="34" charset="-78"/>
                <a:ea typeface="Codec Pro Bold"/>
                <a:cs typeface="DIN NEXT™ ARABIC BOLD" panose="020B0803020203050203" pitchFamily="34" charset="-78"/>
                <a:sym typeface="Codec Pro Bold"/>
                <a:rtl/>
              </a:rPr>
              <a:t>      </a:t>
            </a:r>
            <a:r>
              <a:rPr lang="ar-EG" sz="10800" b="1" dirty="0">
                <a:solidFill>
                  <a:srgbClr val="F2EDE7"/>
                </a:solidFill>
                <a:latin typeface="DIN NEXT™ ARABIC BOLD" panose="020B0803020203050203" pitchFamily="34" charset="-78"/>
                <a:ea typeface="Codec Pro Bold"/>
                <a:cs typeface="DIN NEXT™ ARABIC BOLD" panose="020B0803020203050203" pitchFamily="34" charset="-78"/>
                <a:sym typeface="Codec Pro Bold"/>
                <a:rtl/>
              </a:rPr>
              <a:t>إدارة </a:t>
            </a:r>
            <a:r>
              <a:rPr lang="ar-EG" sz="10800" b="1" dirty="0">
                <a:solidFill>
                  <a:srgbClr val="F2EDE7"/>
                </a:solidFill>
                <a:latin typeface="DIN NEXT™ ARABIC BOLD" panose="020B0803020203050203" pitchFamily="34" charset="-78"/>
                <a:ea typeface="Cambria" panose="02040503050406030204" pitchFamily="18" charset="0"/>
                <a:cs typeface="DIN NEXT™ ARABIC BOLD" panose="020B0803020203050203" pitchFamily="34" charset="-78"/>
                <a:sym typeface="Codec Pro Bold"/>
                <a:rtl/>
              </a:rPr>
              <a:t>الأعمال</a:t>
            </a:r>
          </a:p>
          <a:p>
            <a:pPr algn="r" defTabSz="914445" rtl="1">
              <a:lnSpc>
                <a:spcPts val="12837"/>
              </a:lnSpc>
              <a:defRPr/>
            </a:pPr>
            <a:endParaRPr lang="ar-EG" sz="9170" b="1" dirty="0">
              <a:solidFill>
                <a:srgbClr val="F2EDE7"/>
              </a:solidFill>
              <a:latin typeface="Codec Pro Bold"/>
              <a:ea typeface="Codec Pro Bold"/>
              <a:cs typeface="Codec Pro Bold"/>
              <a:sym typeface="Codec Pro Bold"/>
              <a:rtl/>
            </a:endParaRPr>
          </a:p>
        </p:txBody>
      </p:sp>
      <p:sp>
        <p:nvSpPr>
          <p:cNvPr id="45068" name="TextBox 29"/>
          <p:cNvSpPr txBox="1">
            <a:spLocks noChangeArrowheads="1"/>
          </p:cNvSpPr>
          <p:nvPr/>
        </p:nvSpPr>
        <p:spPr bwMode="auto">
          <a:xfrm>
            <a:off x="2438400" y="3945733"/>
            <a:ext cx="9365457" cy="194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rtl="1">
              <a:lnSpc>
                <a:spcPts val="7594"/>
              </a:lnSpc>
            </a:pPr>
            <a:r>
              <a:rPr lang="ar-EG" altLang="en-US" sz="3600">
                <a:solidFill>
                  <a:srgbClr val="FFFFFF"/>
                </a:solidFill>
                <a:latin typeface="Cascadia Code" pitchFamily="49" charset="0"/>
                <a:cs typeface="Codec Pro" charset="0"/>
                <a:sym typeface="Codec Pro" charset="0"/>
              </a:rPr>
              <a:t>أساسياتها، ومفاهيمها، وتطبيقاتها </a:t>
            </a:r>
            <a:r>
              <a:rPr lang="ar-SA" altLang="en-US" sz="3600">
                <a:solidFill>
                  <a:srgbClr val="FFFFFF"/>
                </a:solidFill>
                <a:latin typeface="Cascadia Code" pitchFamily="49" charset="0"/>
                <a:cs typeface="Codec Pro" charset="0"/>
                <a:sym typeface="Codec Pro" charset="0"/>
              </a:rPr>
              <a:t> </a:t>
            </a:r>
            <a:r>
              <a:rPr lang="ar-EG" altLang="en-US" sz="3600">
                <a:solidFill>
                  <a:srgbClr val="FFFFFF"/>
                </a:solidFill>
                <a:latin typeface="Cascadia Code" pitchFamily="49" charset="0"/>
                <a:cs typeface="Codec Pro" charset="0"/>
                <a:sym typeface="Codec Pro" charset="0"/>
              </a:rPr>
              <a:t>المعاصرة</a:t>
            </a:r>
          </a:p>
          <a:p>
            <a:pPr algn="r" rtl="1">
              <a:lnSpc>
                <a:spcPts val="7594"/>
              </a:lnSpc>
            </a:pPr>
            <a:r>
              <a:rPr lang="ar-SA" altLang="en-US" sz="5400">
                <a:solidFill>
                  <a:srgbClr val="FFFFFF"/>
                </a:solidFill>
                <a:latin typeface="Codec Pro" charset="0"/>
                <a:cs typeface="Codec Pro" charset="0"/>
                <a:sym typeface="Codec Pro" charset="0"/>
              </a:rPr>
              <a:t>  </a:t>
            </a:r>
            <a:endParaRPr lang="ar-EG" altLang="en-US" sz="5400">
              <a:solidFill>
                <a:srgbClr val="FFFFFF"/>
              </a:solidFill>
              <a:latin typeface="Codec Pro" charset="0"/>
              <a:cs typeface="Codec Pro" charset="0"/>
              <a:sym typeface="Codec Pro" charset="0"/>
            </a:endParaRPr>
          </a:p>
        </p:txBody>
      </p:sp>
      <p:sp>
        <p:nvSpPr>
          <p:cNvPr id="30" name="TextBox 30"/>
          <p:cNvSpPr txBox="1"/>
          <p:nvPr/>
        </p:nvSpPr>
        <p:spPr>
          <a:xfrm>
            <a:off x="4876800" y="6119813"/>
            <a:ext cx="4374357" cy="1179810"/>
          </a:xfrm>
          <a:prstGeom prst="rect">
            <a:avLst/>
          </a:prstGeom>
        </p:spPr>
        <p:txBody>
          <a:bodyPr wrap="square" lIns="0" tIns="0" rIns="0" bIns="0">
            <a:spAutoFit/>
          </a:bodyPr>
          <a:lstStyle/>
          <a:p>
            <a:pPr algn="r" defTabSz="914445" rtl="1">
              <a:lnSpc>
                <a:spcPts val="4554"/>
              </a:lnSpc>
              <a:defRPr/>
            </a:pPr>
            <a:r>
              <a:rPr lang="ar-SA" sz="2801" dirty="0">
                <a:solidFill>
                  <a:srgbClr val="FFFFFF"/>
                </a:solidFill>
                <a:latin typeface="Cascadia Code" panose="020B0609020000020004" pitchFamily="49" charset="0"/>
                <a:ea typeface="Codec Pro"/>
                <a:cs typeface="Codec Pro"/>
                <a:sym typeface="Codec Pro"/>
                <a:rtl/>
              </a:rPr>
              <a:t>             </a:t>
            </a:r>
            <a:r>
              <a:rPr lang="ar-EG" sz="2801" dirty="0">
                <a:solidFill>
                  <a:srgbClr val="FFFFFF"/>
                </a:solidFill>
                <a:latin typeface="Cascadia Code" panose="020B0609020000020004" pitchFamily="49" charset="0"/>
                <a:ea typeface="Codec Pro"/>
                <a:cs typeface="Codec Pro"/>
                <a:sym typeface="Codec Pro"/>
                <a:rtl/>
              </a:rPr>
              <a:t>أ.د. أحمد الشميمري</a:t>
            </a:r>
          </a:p>
          <a:p>
            <a:pPr algn="r" defTabSz="914445" rtl="1">
              <a:lnSpc>
                <a:spcPts val="4554"/>
              </a:lnSpc>
              <a:defRPr/>
            </a:pPr>
            <a:r>
              <a:rPr lang="ar-SA" sz="2801" dirty="0">
                <a:solidFill>
                  <a:srgbClr val="FFFFFF"/>
                </a:solidFill>
                <a:latin typeface="Codec Pro"/>
                <a:ea typeface="Codec Pro"/>
                <a:cs typeface="Codec Pro"/>
                <a:sym typeface="Codec Pro"/>
                <a:rtl/>
              </a:rPr>
              <a:t>                   </a:t>
            </a:r>
            <a:endParaRPr lang="ar-EG" sz="2801" dirty="0">
              <a:solidFill>
                <a:srgbClr val="FFFFFF"/>
              </a:solidFill>
              <a:latin typeface="Codec Pro"/>
              <a:ea typeface="Codec Pro"/>
              <a:cs typeface="Codec Pro"/>
              <a:sym typeface="Codec Pro"/>
              <a:rtl/>
            </a:endParaRPr>
          </a:p>
        </p:txBody>
      </p:sp>
      <p:sp>
        <p:nvSpPr>
          <p:cNvPr id="31" name="TextBox 31"/>
          <p:cNvSpPr txBox="1"/>
          <p:nvPr/>
        </p:nvSpPr>
        <p:spPr>
          <a:xfrm>
            <a:off x="992983" y="9163050"/>
            <a:ext cx="2164556" cy="512961"/>
          </a:xfrm>
          <a:prstGeom prst="rect">
            <a:avLst/>
          </a:prstGeom>
        </p:spPr>
        <p:txBody>
          <a:bodyPr lIns="0" tIns="0" rIns="0" bIns="0">
            <a:spAutoFit/>
          </a:bodyPr>
          <a:lstStyle/>
          <a:p>
            <a:pPr defTabSz="914445">
              <a:lnSpc>
                <a:spcPts val="3995"/>
              </a:lnSpc>
              <a:defRPr/>
            </a:pPr>
            <a:r>
              <a:rPr lang="en-US" sz="2000" dirty="0">
                <a:solidFill>
                  <a:srgbClr val="EAE2D9"/>
                </a:solidFill>
                <a:latin typeface="Codec Pro"/>
                <a:ea typeface="Codec Pro"/>
                <a:cs typeface="Codec Pro"/>
                <a:sym typeface="Codec Pro"/>
              </a:rPr>
              <a:t>www.edarah.net</a:t>
            </a:r>
          </a:p>
        </p:txBody>
      </p:sp>
    </p:spTree>
    <p:extLst>
      <p:ext uri="{BB962C8B-B14F-4D97-AF65-F5344CB8AC3E}">
        <p14:creationId xmlns:p14="http://schemas.microsoft.com/office/powerpoint/2010/main" val="3158433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1828800" y="266700"/>
            <a:ext cx="16086024" cy="92202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0" y="1943100"/>
            <a:ext cx="2582301" cy="2667000"/>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5238354" y="133746"/>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2667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420600" y="723900"/>
            <a:ext cx="5867400"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13030200" y="647700"/>
            <a:ext cx="5257800" cy="2669962"/>
          </a:xfrm>
          <a:prstGeom prst="rect">
            <a:avLst/>
          </a:prstGeom>
        </p:spPr>
        <p:txBody>
          <a:bodyPr wrap="square" lIns="0" tIns="0" rIns="0" bIns="0" rtlCol="0" anchor="t">
            <a:spAutoFit/>
          </a:bodyPr>
          <a:lstStyle/>
          <a:p>
            <a:pPr algn="ctr" rtl="1">
              <a:lnSpc>
                <a:spcPct val="150000"/>
              </a:lnSpc>
            </a:pPr>
            <a:r>
              <a:rPr lang="ar-EG" sz="3200" b="1" dirty="0">
                <a:solidFill>
                  <a:srgbClr val="000000"/>
                </a:solidFill>
                <a:latin typeface="Tajawal Bold"/>
                <a:ea typeface="Tajawal Bold"/>
                <a:cs typeface="Tajawal Bold"/>
                <a:sym typeface="League Spartan"/>
                <a:rtl/>
              </a:rPr>
              <a:t>أنواع القرارات</a:t>
            </a:r>
          </a:p>
          <a:p>
            <a:pPr algn="ctr" rtl="1">
              <a:lnSpc>
                <a:spcPct val="150000"/>
              </a:lnSpc>
            </a:pPr>
            <a:r>
              <a:rPr lang="en-US" sz="3200" b="1" dirty="0">
                <a:solidFill>
                  <a:srgbClr val="000000"/>
                </a:solidFill>
                <a:latin typeface="Tajawal Bold"/>
                <a:ea typeface="Tajawal Bold"/>
                <a:cs typeface="Tajawal Bold"/>
                <a:sym typeface="League Spartan"/>
                <a:rtl/>
              </a:rPr>
              <a:t>Types of Decision</a:t>
            </a:r>
          </a:p>
          <a:p>
            <a:pPr algn="just">
              <a:lnSpc>
                <a:spcPts val="9349"/>
              </a:lnSpc>
            </a:pPr>
            <a:endParaRPr lang="ar-EG" sz="8499" dirty="0">
              <a:solidFill>
                <a:srgbClr val="626953"/>
              </a:solidFill>
              <a:latin typeface="League Spartan"/>
              <a:ea typeface="League Spartan"/>
              <a:cs typeface="League Spartan"/>
              <a:sym typeface="League Spartan"/>
              <a:rtl/>
            </a:endParaRPr>
          </a:p>
        </p:txBody>
      </p:sp>
      <p:sp>
        <p:nvSpPr>
          <p:cNvPr id="17" name="TextBox 17"/>
          <p:cNvSpPr txBox="1"/>
          <p:nvPr/>
        </p:nvSpPr>
        <p:spPr>
          <a:xfrm>
            <a:off x="3048000" y="3009900"/>
            <a:ext cx="14431995" cy="7078861"/>
          </a:xfrm>
          <a:prstGeom prst="rect">
            <a:avLst/>
          </a:prstGeom>
        </p:spPr>
        <p:txBody>
          <a:bodyPr wrap="square" lIns="0" tIns="0" rIns="0" bIns="0" rtlCol="0" anchor="t">
            <a:spAutoFit/>
          </a:bodyPr>
          <a:lstStyle/>
          <a:p>
            <a:pPr marL="342900" indent="-342900" algn="ctr" rtl="1">
              <a:lnSpc>
                <a:spcPts val="5599"/>
              </a:lnSpc>
              <a:buFont typeface="Wingdings" panose="05000000000000000000" pitchFamily="2" charset="2"/>
              <a:buChar char="q"/>
            </a:pPr>
            <a:r>
              <a:rPr lang="ar-EG" sz="3200" b="1" dirty="0">
                <a:latin typeface="Tajawal" panose="00000500000000000000" pitchFamily="2" charset="-78"/>
                <a:ea typeface="Poppins"/>
                <a:cs typeface="Tajawal" panose="00000500000000000000" pitchFamily="2" charset="-78"/>
                <a:sym typeface="Poppins"/>
                <a:rtl/>
              </a:rPr>
              <a:t>القرارات غير المبرمجه: </a:t>
            </a:r>
            <a:r>
              <a:rPr lang="en-US" sz="3200" b="1" dirty="0">
                <a:latin typeface="Tajawal" panose="00000500000000000000" pitchFamily="2" charset="-78"/>
                <a:ea typeface="Poppins"/>
                <a:cs typeface="Tajawal" panose="00000500000000000000" pitchFamily="2" charset="-78"/>
                <a:sym typeface="Poppins"/>
                <a:rtl/>
              </a:rPr>
              <a:t>Non-Programmed Decision</a:t>
            </a:r>
          </a:p>
          <a:p>
            <a:pPr algn="justLow" rtl="1">
              <a:lnSpc>
                <a:spcPct val="250000"/>
              </a:lnSpc>
            </a:pPr>
            <a:r>
              <a:rPr lang="ar-EG" sz="3200" dirty="0">
                <a:latin typeface="Tajawal" panose="00000500000000000000" pitchFamily="2" charset="-78"/>
                <a:ea typeface="Poppins"/>
                <a:cs typeface="Tajawal" panose="00000500000000000000" pitchFamily="2" charset="-78"/>
                <a:sym typeface="Poppins"/>
                <a:rtl/>
              </a:rPr>
              <a:t>القرارات غير المبرمجة تكون غير روتينية وغير متكررة وبالتالي تتطلب من متخذها جهدا أكبر في جمع المعلومات وطرح البدائل والمقارنة بين هذه البدائل ومن ثم الاختيار من بينها ، </a:t>
            </a:r>
          </a:p>
          <a:p>
            <a:pPr algn="justLow" rtl="1">
              <a:lnSpc>
                <a:spcPct val="250000"/>
              </a:lnSpc>
            </a:pPr>
            <a:r>
              <a:rPr lang="ar-EG" sz="3200" dirty="0">
                <a:latin typeface="Tajawal" panose="00000500000000000000" pitchFamily="2" charset="-78"/>
                <a:ea typeface="Poppins"/>
                <a:cs typeface="Tajawal" panose="00000500000000000000" pitchFamily="2" charset="-78"/>
                <a:sym typeface="Poppins"/>
                <a:rtl/>
              </a:rPr>
              <a:t>ومن ناحية أخرى فإن متخذي القرارات غير المبرمجة لا يكونون بالغالب واثقين بدرجة عالية من القرار الذي يتخذونه لذا فإن درجة المخاطرة تكون فيها عالية جداً.</a:t>
            </a:r>
          </a:p>
          <a:p>
            <a:pPr algn="r" rtl="1">
              <a:lnSpc>
                <a:spcPts val="5599"/>
              </a:lnSpc>
            </a:pPr>
            <a:endParaRPr lang="ar-EG" sz="2400" dirty="0">
              <a:latin typeface="Tajawal" panose="00000500000000000000" pitchFamily="2" charset="-78"/>
              <a:ea typeface="Poppins"/>
              <a:cs typeface="Tajawal" panose="00000500000000000000" pitchFamily="2" charset="-78"/>
              <a:sym typeface="Poppins"/>
              <a:rtl/>
            </a:endParaRPr>
          </a:p>
          <a:p>
            <a:pPr algn="r" rtl="1">
              <a:lnSpc>
                <a:spcPts val="5599"/>
              </a:lnSpc>
              <a:spcBef>
                <a:spcPct val="0"/>
              </a:spcBef>
            </a:pPr>
            <a:endParaRPr lang="ar-EG" sz="2400" dirty="0">
              <a:latin typeface="Tajawal" panose="00000500000000000000" pitchFamily="2" charset="-78"/>
              <a:ea typeface="Poppins"/>
              <a:cs typeface="Tajawal" panose="00000500000000000000" pitchFamily="2" charset="-78"/>
              <a:sym typeface="Poppins"/>
              <a:rtl/>
            </a:endParaRP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9</a:t>
            </a:r>
          </a:p>
        </p:txBody>
      </p:sp>
      <p:sp>
        <p:nvSpPr>
          <p:cNvPr id="21" name="Rectangle 7"/>
          <p:cNvSpPr>
            <a:spLocks noChangeArrowheads="1"/>
          </p:cNvSpPr>
          <p:nvPr/>
        </p:nvSpPr>
        <p:spPr bwMode="auto">
          <a:xfrm>
            <a:off x="-76200" y="9895701"/>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289597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4050162"/>
              </p:ext>
            </p:extLst>
          </p:nvPr>
        </p:nvGraphicFramePr>
        <p:xfrm>
          <a:off x="609599" y="1812132"/>
          <a:ext cx="17068800" cy="6720840"/>
        </p:xfrm>
        <a:graphic>
          <a:graphicData uri="http://schemas.openxmlformats.org/drawingml/2006/table">
            <a:tbl>
              <a:tblPr rtl="1" firstRow="1" bandRow="1">
                <a:tableStyleId>{21E4AEA4-8DFA-4A89-87EB-49C32662AFE0}</a:tableStyleId>
              </a:tblPr>
              <a:tblGrid>
                <a:gridCol w="6549189">
                  <a:extLst>
                    <a:ext uri="{9D8B030D-6E8A-4147-A177-3AD203B41FA5}">
                      <a16:colId xmlns:a16="http://schemas.microsoft.com/office/drawing/2014/main" val="20000"/>
                    </a:ext>
                  </a:extLst>
                </a:gridCol>
                <a:gridCol w="6011778">
                  <a:extLst>
                    <a:ext uri="{9D8B030D-6E8A-4147-A177-3AD203B41FA5}">
                      <a16:colId xmlns:a16="http://schemas.microsoft.com/office/drawing/2014/main" val="20001"/>
                    </a:ext>
                  </a:extLst>
                </a:gridCol>
                <a:gridCol w="4507833">
                  <a:extLst>
                    <a:ext uri="{9D8B030D-6E8A-4147-A177-3AD203B41FA5}">
                      <a16:colId xmlns:a16="http://schemas.microsoft.com/office/drawing/2014/main" val="20002"/>
                    </a:ext>
                  </a:extLst>
                </a:gridCol>
              </a:tblGrid>
              <a:tr h="91133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عنصر المقارنة</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rgbClr val="884106"/>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القرارات المبرمجة</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rgbClr val="884106"/>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القرارات الغير مبرمجة</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rgbClr val="884106"/>
                    </a:solidFill>
                  </a:tcPr>
                </a:tc>
                <a:extLst>
                  <a:ext uri="{0D108BD9-81ED-4DB2-BD59-A6C34878D82A}">
                    <a16:rowId xmlns:a16="http://schemas.microsoft.com/office/drawing/2014/main" val="10000"/>
                  </a:ext>
                </a:extLst>
              </a:tr>
              <a:tr h="91133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700" b="1" dirty="0">
                          <a:latin typeface="Tajawal" panose="00000500000000000000" pitchFamily="2" charset="-78"/>
                          <a:cs typeface="Tajawal" panose="00000500000000000000" pitchFamily="2" charset="-78"/>
                        </a:rPr>
                        <a:t>طبيعة المهمة</a:t>
                      </a:r>
                    </a:p>
                    <a:p>
                      <a:pPr algn="r" rtl="1"/>
                      <a:endParaRPr lang="ar-SA" sz="2700" b="1" dirty="0">
                        <a:solidFill>
                          <a:srgbClr val="002060"/>
                        </a:solidFill>
                        <a:latin typeface="Tajawal" panose="00000500000000000000" pitchFamily="2" charset="-78"/>
                        <a:cs typeface="Tajawal" panose="00000500000000000000" pitchFamily="2" charset="-78"/>
                      </a:endParaRPr>
                    </a:p>
                  </a:txBody>
                  <a:tcPr marL="137160" marR="137160" marT="68580" marB="68580" anchor="ctr">
                    <a:solidFill>
                      <a:schemeClr val="bg2">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واضحة</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2">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غير واضحة بشكل دقيق</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2">
                        <a:lumMod val="75000"/>
                      </a:schemeClr>
                    </a:solidFill>
                  </a:tcPr>
                </a:tc>
                <a:extLst>
                  <a:ext uri="{0D108BD9-81ED-4DB2-BD59-A6C34878D82A}">
                    <a16:rowId xmlns:a16="http://schemas.microsoft.com/office/drawing/2014/main" val="10001"/>
                  </a:ext>
                </a:extLst>
              </a:tr>
              <a:tr h="91133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700" b="1" dirty="0">
                          <a:latin typeface="Tajawal" panose="00000500000000000000" pitchFamily="2" charset="-78"/>
                          <a:cs typeface="Tajawal" panose="00000500000000000000" pitchFamily="2" charset="-78"/>
                        </a:rPr>
                        <a:t>المعلومات</a:t>
                      </a:r>
                    </a:p>
                    <a:p>
                      <a:pPr algn="r" rtl="1"/>
                      <a:endParaRPr lang="ar-SA" sz="2700" b="1" dirty="0">
                        <a:solidFill>
                          <a:srgbClr val="002060"/>
                        </a:solidFill>
                        <a:latin typeface="Tajawal" panose="00000500000000000000" pitchFamily="2" charset="-78"/>
                        <a:cs typeface="Tajawal" panose="00000500000000000000" pitchFamily="2" charset="-78"/>
                      </a:endParaRPr>
                    </a:p>
                  </a:txBody>
                  <a:tcPr marL="137160" marR="137160" marT="68580" marB="68580"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متوافرة إلى حد كبير</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قليلة إلى حد كبير</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1">
                        <a:lumMod val="95000"/>
                      </a:schemeClr>
                    </a:solidFill>
                  </a:tcPr>
                </a:tc>
                <a:extLst>
                  <a:ext uri="{0D108BD9-81ED-4DB2-BD59-A6C34878D82A}">
                    <a16:rowId xmlns:a16="http://schemas.microsoft.com/office/drawing/2014/main" val="10002"/>
                  </a:ext>
                </a:extLst>
              </a:tr>
              <a:tr h="91133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700" b="1" dirty="0">
                          <a:latin typeface="Tajawal" panose="00000500000000000000" pitchFamily="2" charset="-78"/>
                          <a:cs typeface="Tajawal" panose="00000500000000000000" pitchFamily="2" charset="-78"/>
                        </a:rPr>
                        <a:t>عدد البدائل</a:t>
                      </a:r>
                    </a:p>
                    <a:p>
                      <a:pPr algn="r" rtl="1"/>
                      <a:endParaRPr lang="ar-SA" sz="2700" b="1" dirty="0">
                        <a:solidFill>
                          <a:srgbClr val="002060"/>
                        </a:solidFill>
                        <a:latin typeface="Tajawal" panose="00000500000000000000" pitchFamily="2" charset="-78"/>
                        <a:cs typeface="Tajawal" panose="00000500000000000000" pitchFamily="2" charset="-78"/>
                      </a:endParaRPr>
                    </a:p>
                  </a:txBody>
                  <a:tcPr marL="137160" marR="137160" marT="68580" marB="68580" anchor="ctr">
                    <a:solidFill>
                      <a:schemeClr val="bg2">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متعددة</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2">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محدودة</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2">
                        <a:lumMod val="75000"/>
                      </a:schemeClr>
                    </a:solidFill>
                  </a:tcPr>
                </a:tc>
                <a:extLst>
                  <a:ext uri="{0D108BD9-81ED-4DB2-BD59-A6C34878D82A}">
                    <a16:rowId xmlns:a16="http://schemas.microsoft.com/office/drawing/2014/main" val="10003"/>
                  </a:ext>
                </a:extLst>
              </a:tr>
              <a:tr h="91133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700" b="1" dirty="0">
                          <a:latin typeface="Tajawal" panose="00000500000000000000" pitchFamily="2" charset="-78"/>
                          <a:cs typeface="Tajawal" panose="00000500000000000000" pitchFamily="2" charset="-78"/>
                        </a:rPr>
                        <a:t>الاعتماد على القواعد</a:t>
                      </a:r>
                      <a:r>
                        <a:rPr lang="ar-SA" sz="2700" b="1" baseline="0" dirty="0">
                          <a:latin typeface="Tajawal" panose="00000500000000000000" pitchFamily="2" charset="-78"/>
                          <a:cs typeface="Tajawal" panose="00000500000000000000" pitchFamily="2" charset="-78"/>
                        </a:rPr>
                        <a:t> والإجراءات السابقة</a:t>
                      </a:r>
                      <a:endParaRPr lang="ar-SA" sz="2700" b="1" dirty="0">
                        <a:latin typeface="Tajawal" panose="00000500000000000000" pitchFamily="2" charset="-78"/>
                        <a:cs typeface="Tajawal" panose="00000500000000000000" pitchFamily="2" charset="-78"/>
                      </a:endParaRPr>
                    </a:p>
                    <a:p>
                      <a:pPr algn="r" rtl="1"/>
                      <a:endParaRPr lang="ar-SA" sz="2700" b="1" dirty="0">
                        <a:solidFill>
                          <a:srgbClr val="002060"/>
                        </a:solidFill>
                        <a:latin typeface="Tajawal" panose="00000500000000000000" pitchFamily="2" charset="-78"/>
                        <a:cs typeface="Tajawal" panose="00000500000000000000" pitchFamily="2" charset="-78"/>
                      </a:endParaRPr>
                    </a:p>
                  </a:txBody>
                  <a:tcPr marL="137160" marR="137160" marT="68580" marB="68580"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دائماً</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نادراً</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1">
                        <a:lumMod val="95000"/>
                      </a:schemeClr>
                    </a:solidFill>
                  </a:tcPr>
                </a:tc>
                <a:extLst>
                  <a:ext uri="{0D108BD9-81ED-4DB2-BD59-A6C34878D82A}">
                    <a16:rowId xmlns:a16="http://schemas.microsoft.com/office/drawing/2014/main" val="10004"/>
                  </a:ext>
                </a:extLst>
              </a:tr>
              <a:tr h="91133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700" b="1" dirty="0">
                          <a:latin typeface="Tajawal" panose="00000500000000000000" pitchFamily="2" charset="-78"/>
                          <a:cs typeface="Tajawal" panose="00000500000000000000" pitchFamily="2" charset="-78"/>
                        </a:rPr>
                        <a:t>المستوى الإداري لمتخذي القرار</a:t>
                      </a:r>
                    </a:p>
                    <a:p>
                      <a:pPr algn="r" rtl="1"/>
                      <a:endParaRPr lang="ar-SA" sz="2700" b="1" dirty="0">
                        <a:solidFill>
                          <a:srgbClr val="002060"/>
                        </a:solidFill>
                        <a:latin typeface="Tajawal" panose="00000500000000000000" pitchFamily="2" charset="-78"/>
                        <a:cs typeface="Tajawal" panose="00000500000000000000" pitchFamily="2" charset="-78"/>
                      </a:endParaRPr>
                    </a:p>
                  </a:txBody>
                  <a:tcPr marL="137160" marR="137160" marT="68580" marB="68580" anchor="ctr">
                    <a:solidFill>
                      <a:schemeClr val="bg2">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الإدارة الإشرافية والوسطى في الغالب</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2">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الإدارة العليا في الغالب</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2">
                        <a:lumMod val="75000"/>
                      </a:schemeClr>
                    </a:solidFill>
                  </a:tcPr>
                </a:tc>
                <a:extLst>
                  <a:ext uri="{0D108BD9-81ED-4DB2-BD59-A6C34878D82A}">
                    <a16:rowId xmlns:a16="http://schemas.microsoft.com/office/drawing/2014/main" val="10005"/>
                  </a:ext>
                </a:extLst>
              </a:tr>
              <a:tr h="91133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700" b="1" dirty="0">
                          <a:latin typeface="Tajawal" panose="00000500000000000000" pitchFamily="2" charset="-78"/>
                          <a:cs typeface="Tajawal" panose="00000500000000000000" pitchFamily="2" charset="-78"/>
                        </a:rPr>
                        <a:t>درجة المخاطرة</a:t>
                      </a:r>
                    </a:p>
                    <a:p>
                      <a:pPr algn="r" rtl="1"/>
                      <a:endParaRPr lang="ar-SA" sz="2700" b="1" dirty="0">
                        <a:solidFill>
                          <a:srgbClr val="002060"/>
                        </a:solidFill>
                        <a:latin typeface="Tajawal" panose="00000500000000000000" pitchFamily="2" charset="-78"/>
                        <a:cs typeface="Tajawal" panose="00000500000000000000" pitchFamily="2" charset="-78"/>
                      </a:endParaRPr>
                    </a:p>
                  </a:txBody>
                  <a:tcPr marL="137160" marR="137160" marT="68580" marB="68580"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محدودة جداً</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700" dirty="0">
                          <a:latin typeface="Tajawal" panose="00000500000000000000" pitchFamily="2" charset="-78"/>
                          <a:cs typeface="Tajawal" panose="00000500000000000000" pitchFamily="2" charset="-78"/>
                        </a:rPr>
                        <a:t>كبيرة جداً</a:t>
                      </a:r>
                    </a:p>
                    <a:p>
                      <a:pPr algn="ctr" rtl="1"/>
                      <a:endParaRPr lang="ar-SA" sz="2700" dirty="0">
                        <a:latin typeface="Tajawal" panose="00000500000000000000" pitchFamily="2" charset="-78"/>
                        <a:cs typeface="Tajawal" panose="00000500000000000000" pitchFamily="2" charset="-78"/>
                      </a:endParaRPr>
                    </a:p>
                  </a:txBody>
                  <a:tcPr marL="137160" marR="137160" marT="68580" marB="68580" anchor="c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6" name="Rounded Rectangle 5"/>
          <p:cNvSpPr/>
          <p:nvPr/>
        </p:nvSpPr>
        <p:spPr>
          <a:xfrm>
            <a:off x="5410200" y="419100"/>
            <a:ext cx="7848600" cy="838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1"/>
          <p:cNvSpPr txBox="1"/>
          <p:nvPr/>
        </p:nvSpPr>
        <p:spPr>
          <a:xfrm>
            <a:off x="5791200" y="647700"/>
            <a:ext cx="7162800" cy="430887"/>
          </a:xfrm>
          <a:prstGeom prst="rect">
            <a:avLst/>
          </a:prstGeom>
        </p:spPr>
        <p:txBody>
          <a:bodyPr wrap="square" lIns="0" tIns="0" rIns="0" bIns="0" rtlCol="0" anchor="t">
            <a:spAutoFit/>
          </a:bodyPr>
          <a:lstStyle/>
          <a:p>
            <a:pPr algn="ctr" rtl="1">
              <a:spcBef>
                <a:spcPct val="0"/>
              </a:spcBef>
            </a:pPr>
            <a:r>
              <a:rPr lang="ar-EG" sz="2800" b="1" dirty="0">
                <a:solidFill>
                  <a:schemeClr val="bg1"/>
                </a:solidFill>
                <a:latin typeface="Tajawal Bold"/>
                <a:ea typeface="Tajawal Bold"/>
                <a:cs typeface="Tajawal Bold"/>
                <a:sym typeface="Tajawal Bold"/>
                <a:rtl/>
              </a:rPr>
              <a:t>مقارنة بين القرارات المبرمجة والغير مبرمجة</a:t>
            </a:r>
          </a:p>
        </p:txBody>
      </p:sp>
      <p:grpSp>
        <p:nvGrpSpPr>
          <p:cNvPr id="8" name="Group 5"/>
          <p:cNvGrpSpPr/>
          <p:nvPr/>
        </p:nvGrpSpPr>
        <p:grpSpPr>
          <a:xfrm rot="5400000">
            <a:off x="9820604" y="1066800"/>
            <a:ext cx="1694792" cy="18440400"/>
            <a:chOff x="0" y="0"/>
            <a:chExt cx="446365" cy="2709333"/>
          </a:xfrm>
        </p:grpSpPr>
        <p:sp>
          <p:nvSpPr>
            <p:cNvPr id="9" name="Freeform 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10" name="TextBox 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1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1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13" name="TextBox 12"/>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10</a:t>
            </a:r>
          </a:p>
        </p:txBody>
      </p:sp>
    </p:spTree>
    <p:extLst>
      <p:ext uri="{BB962C8B-B14F-4D97-AF65-F5344CB8AC3E}">
        <p14:creationId xmlns:p14="http://schemas.microsoft.com/office/powerpoint/2010/main" val="1052491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42"/>
          <p:cNvGrpSpPr/>
          <p:nvPr/>
        </p:nvGrpSpPr>
        <p:grpSpPr>
          <a:xfrm>
            <a:off x="17754600" y="0"/>
            <a:ext cx="1199492" cy="10287000"/>
            <a:chOff x="0" y="0"/>
            <a:chExt cx="446365" cy="2709333"/>
          </a:xfrm>
        </p:grpSpPr>
        <p:sp>
          <p:nvSpPr>
            <p:cNvPr id="41"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2"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3" name="Group 48"/>
          <p:cNvGrpSpPr/>
          <p:nvPr/>
        </p:nvGrpSpPr>
        <p:grpSpPr>
          <a:xfrm>
            <a:off x="0" y="0"/>
            <a:ext cx="1028700" cy="1028700"/>
            <a:chOff x="0" y="0"/>
            <a:chExt cx="812800" cy="812800"/>
          </a:xfrm>
        </p:grpSpPr>
        <p:sp>
          <p:nvSpPr>
            <p:cNvPr id="44"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5"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6" name="Group 8"/>
          <p:cNvGrpSpPr/>
          <p:nvPr/>
        </p:nvGrpSpPr>
        <p:grpSpPr>
          <a:xfrm>
            <a:off x="0" y="6690087"/>
            <a:ext cx="1028700" cy="3177813"/>
            <a:chOff x="0" y="0"/>
            <a:chExt cx="812800" cy="2510865"/>
          </a:xfrm>
        </p:grpSpPr>
        <p:sp>
          <p:nvSpPr>
            <p:cNvPr id="4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0" name="Rounded Rectangle 49"/>
          <p:cNvSpPr/>
          <p:nvPr/>
        </p:nvSpPr>
        <p:spPr>
          <a:xfrm>
            <a:off x="5715000" y="342900"/>
            <a:ext cx="7391400" cy="11430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1"/>
          <p:cNvSpPr txBox="1"/>
          <p:nvPr/>
        </p:nvSpPr>
        <p:spPr>
          <a:xfrm>
            <a:off x="6096000" y="571500"/>
            <a:ext cx="6781800" cy="738664"/>
          </a:xfrm>
          <a:prstGeom prst="rect">
            <a:avLst/>
          </a:prstGeom>
        </p:spPr>
        <p:txBody>
          <a:bodyPr wrap="square" lIns="0" tIns="0" rIns="0" bIns="0" rtlCol="0" anchor="t">
            <a:spAutoFit/>
          </a:bodyPr>
          <a:lstStyle/>
          <a:p>
            <a:pPr algn="ctr">
              <a:spcBef>
                <a:spcPct val="0"/>
              </a:spcBef>
            </a:pPr>
            <a:r>
              <a:rPr lang="ar-SA" altLang="en-US" sz="4800" b="1" dirty="0">
                <a:solidFill>
                  <a:schemeClr val="bg1"/>
                </a:solidFill>
                <a:latin typeface="Tajawal Bold" panose="020B0604020202020204" charset="-78"/>
                <a:cs typeface="Tajawal Bold" panose="020B0604020202020204" charset="-78"/>
              </a:rPr>
              <a:t>ظروف اتخاذ القرارات</a:t>
            </a:r>
          </a:p>
        </p:txBody>
      </p:sp>
      <p:sp>
        <p:nvSpPr>
          <p:cNvPr id="5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53" name="TextBox 52"/>
          <p:cNvSpPr txBox="1"/>
          <p:nvPr/>
        </p:nvSpPr>
        <p:spPr>
          <a:xfrm>
            <a:off x="9448800" y="9702225"/>
            <a:ext cx="686132" cy="523220"/>
          </a:xfrm>
          <a:prstGeom prst="rect">
            <a:avLst/>
          </a:prstGeom>
          <a:noFill/>
        </p:spPr>
        <p:txBody>
          <a:bodyPr wrap="square" rtlCol="0">
            <a:spAutoFit/>
          </a:bodyPr>
          <a:lstStyle/>
          <a:p>
            <a:pPr algn="ctr"/>
            <a:r>
              <a:rPr lang="en-US" sz="2800" b="1" dirty="0">
                <a:solidFill>
                  <a:schemeClr val="bg1"/>
                </a:solidFill>
              </a:rPr>
              <a:t>11</a:t>
            </a:r>
          </a:p>
        </p:txBody>
      </p:sp>
      <p:sp>
        <p:nvSpPr>
          <p:cNvPr id="11" name="TextBox 10">
            <a:extLst>
              <a:ext uri="{FF2B5EF4-FFF2-40B4-BE49-F238E27FC236}">
                <a16:creationId xmlns:a16="http://schemas.microsoft.com/office/drawing/2014/main" id="{651870D0-464E-1584-C78E-FE79A565B0D2}"/>
              </a:ext>
            </a:extLst>
          </p:cNvPr>
          <p:cNvSpPr txBox="1"/>
          <p:nvPr/>
        </p:nvSpPr>
        <p:spPr>
          <a:xfrm>
            <a:off x="6553200" y="2425015"/>
            <a:ext cx="10399712" cy="4805098"/>
          </a:xfrm>
          <a:prstGeom prst="rect">
            <a:avLst/>
          </a:prstGeom>
          <a:noFill/>
        </p:spPr>
        <p:txBody>
          <a:bodyPr>
            <a:spAutoFit/>
          </a:bodyPr>
          <a:lstStyle/>
          <a:p>
            <a:pPr marL="5080" indent="-5080" algn="just" rtl="1">
              <a:lnSpc>
                <a:spcPct val="125000"/>
              </a:lnSpc>
              <a:spcBef>
                <a:spcPts val="0"/>
              </a:spcBef>
              <a:spcAft>
                <a:spcPts val="555"/>
              </a:spcAft>
              <a:defRPr/>
            </a:pPr>
            <a:r>
              <a:rPr lang="ar-SA" sz="2800" dirty="0">
                <a:solidFill>
                  <a:srgbClr val="181717"/>
                </a:solidFill>
                <a:latin typeface="Tajawal" panose="00000500000000000000" pitchFamily="2" charset="-78"/>
                <a:ea typeface="Calibri" panose="020F0502020204030204" pitchFamily="34" charset="0"/>
                <a:cs typeface="Tajawal" panose="00000500000000000000" pitchFamily="2" charset="-78"/>
              </a:rPr>
              <a:t>يخضع اتخاذ القرارات إلى عدة ظروف محيطة مستندة على مقدار المعلومة والمعرفة التي يمتلكها صانع القرار للتأكد من النتيجة النهائية التي سيجنيها القرار. وعادة ما يتم اتخاذ القرارات في ظل ظروف متغيرة حددها كتّاب الإدارة في أربعة ظروف (حالات) مختلفة هي :</a:t>
            </a:r>
            <a:endParaRPr lang="en-US" sz="3200" dirty="0">
              <a:solidFill>
                <a:srgbClr val="181717"/>
              </a:solidFill>
              <a:latin typeface="Tajawal" panose="00000500000000000000" pitchFamily="2" charset="-78"/>
              <a:ea typeface="Calibri" panose="020F0502020204030204" pitchFamily="34" charset="0"/>
              <a:cs typeface="Tajawal" panose="00000500000000000000" pitchFamily="2" charset="-78"/>
            </a:endParaRPr>
          </a:p>
          <a:p>
            <a:pPr marL="342900" indent="-342900" algn="just" rtl="1">
              <a:lnSpc>
                <a:spcPct val="107000"/>
              </a:lnSpc>
              <a:spcBef>
                <a:spcPts val="0"/>
              </a:spcBef>
              <a:spcAft>
                <a:spcPts val="800"/>
              </a:spcAft>
              <a:buFont typeface="+mj-lt"/>
              <a:buAutoNum type="arabicPeriod"/>
              <a:defRPr/>
            </a:pPr>
            <a:r>
              <a:rPr lang="ar-SA" sz="2800" dirty="0">
                <a:solidFill>
                  <a:srgbClr val="181717"/>
                </a:solidFill>
                <a:latin typeface="Tajawal" panose="00000500000000000000" pitchFamily="2" charset="-78"/>
                <a:ea typeface="Calibri" panose="020F0502020204030204" pitchFamily="34" charset="0"/>
                <a:cs typeface="Tajawal" panose="00000500000000000000" pitchFamily="2" charset="-78"/>
              </a:rPr>
              <a:t>حالة التأكد (</a:t>
            </a:r>
            <a:r>
              <a:rPr lang="en-US" sz="3200" dirty="0">
                <a:solidFill>
                  <a:srgbClr val="181717"/>
                </a:solidFill>
                <a:latin typeface="Tajawal" panose="00000500000000000000" pitchFamily="2" charset="-78"/>
                <a:ea typeface="Calibri" panose="020F0502020204030204" pitchFamily="34" charset="0"/>
                <a:cs typeface="Tajawal" panose="00000500000000000000" pitchFamily="2" charset="-78"/>
              </a:rPr>
              <a:t>Certainty</a:t>
            </a:r>
            <a:r>
              <a:rPr lang="ar-SA" sz="2800" dirty="0">
                <a:solidFill>
                  <a:srgbClr val="181717"/>
                </a:solidFill>
                <a:latin typeface="Tajawal" panose="00000500000000000000" pitchFamily="2" charset="-78"/>
                <a:ea typeface="Calibri" panose="020F0502020204030204" pitchFamily="34" charset="0"/>
                <a:cs typeface="Tajawal" panose="00000500000000000000" pitchFamily="2" charset="-78"/>
              </a:rPr>
              <a:t>) </a:t>
            </a:r>
            <a:endParaRPr lang="en-US" sz="3200" dirty="0">
              <a:solidFill>
                <a:srgbClr val="181717"/>
              </a:solidFill>
              <a:latin typeface="Tajawal" panose="00000500000000000000" pitchFamily="2" charset="-78"/>
              <a:ea typeface="Calibri" panose="020F0502020204030204" pitchFamily="34" charset="0"/>
              <a:cs typeface="Tajawal" panose="00000500000000000000" pitchFamily="2" charset="-78"/>
            </a:endParaRPr>
          </a:p>
          <a:p>
            <a:pPr marL="342900" indent="-342900" algn="just" rtl="1">
              <a:lnSpc>
                <a:spcPct val="107000"/>
              </a:lnSpc>
              <a:spcBef>
                <a:spcPts val="0"/>
              </a:spcBef>
              <a:spcAft>
                <a:spcPts val="800"/>
              </a:spcAft>
              <a:buFont typeface="+mj-lt"/>
              <a:buAutoNum type="arabicPeriod"/>
              <a:defRPr/>
            </a:pPr>
            <a:r>
              <a:rPr lang="ar-SA" sz="2800" dirty="0">
                <a:solidFill>
                  <a:srgbClr val="181717"/>
                </a:solidFill>
                <a:latin typeface="Tajawal" panose="00000500000000000000" pitchFamily="2" charset="-78"/>
                <a:ea typeface="Calibri" panose="020F0502020204030204" pitchFamily="34" charset="0"/>
                <a:cs typeface="Tajawal" panose="00000500000000000000" pitchFamily="2" charset="-78"/>
              </a:rPr>
              <a:t>حالة المخاطرة (</a:t>
            </a:r>
            <a:r>
              <a:rPr lang="en-US" sz="3200" dirty="0">
                <a:solidFill>
                  <a:srgbClr val="181717"/>
                </a:solidFill>
                <a:latin typeface="Tajawal" panose="00000500000000000000" pitchFamily="2" charset="-78"/>
                <a:ea typeface="Calibri" panose="020F0502020204030204" pitchFamily="34" charset="0"/>
                <a:cs typeface="Tajawal" panose="00000500000000000000" pitchFamily="2" charset="-78"/>
              </a:rPr>
              <a:t>Risk</a:t>
            </a:r>
            <a:r>
              <a:rPr lang="ar-SA" sz="2800" dirty="0">
                <a:solidFill>
                  <a:srgbClr val="181717"/>
                </a:solidFill>
                <a:latin typeface="Tajawal" panose="00000500000000000000" pitchFamily="2" charset="-78"/>
                <a:ea typeface="Calibri" panose="020F0502020204030204" pitchFamily="34" charset="0"/>
                <a:cs typeface="Tajawal" panose="00000500000000000000" pitchFamily="2" charset="-78"/>
              </a:rPr>
              <a:t>)</a:t>
            </a:r>
            <a:endParaRPr lang="en-US" sz="3200" dirty="0">
              <a:solidFill>
                <a:srgbClr val="181717"/>
              </a:solidFill>
              <a:latin typeface="Tajawal" panose="00000500000000000000" pitchFamily="2" charset="-78"/>
              <a:ea typeface="Calibri" panose="020F0502020204030204" pitchFamily="34" charset="0"/>
              <a:cs typeface="Tajawal" panose="00000500000000000000" pitchFamily="2" charset="-78"/>
            </a:endParaRPr>
          </a:p>
          <a:p>
            <a:pPr marL="342900" indent="-342900" algn="just" rtl="1">
              <a:lnSpc>
                <a:spcPct val="107000"/>
              </a:lnSpc>
              <a:spcBef>
                <a:spcPts val="0"/>
              </a:spcBef>
              <a:spcAft>
                <a:spcPts val="800"/>
              </a:spcAft>
              <a:buFont typeface="+mj-lt"/>
              <a:buAutoNum type="arabicPeriod"/>
              <a:defRPr/>
            </a:pPr>
            <a:r>
              <a:rPr lang="ar-SA" sz="2800" dirty="0">
                <a:solidFill>
                  <a:srgbClr val="181717"/>
                </a:solidFill>
                <a:latin typeface="Tajawal" panose="00000500000000000000" pitchFamily="2" charset="-78"/>
                <a:ea typeface="Calibri" panose="020F0502020204030204" pitchFamily="34" charset="0"/>
                <a:cs typeface="Tajawal" panose="00000500000000000000" pitchFamily="2" charset="-78"/>
              </a:rPr>
              <a:t>حالة عدم الـتأكد (</a:t>
            </a:r>
            <a:r>
              <a:rPr lang="en-US" sz="3200" dirty="0">
                <a:solidFill>
                  <a:srgbClr val="181717"/>
                </a:solidFill>
                <a:latin typeface="Tajawal" panose="00000500000000000000" pitchFamily="2" charset="-78"/>
                <a:ea typeface="Calibri" panose="020F0502020204030204" pitchFamily="34" charset="0"/>
                <a:cs typeface="Tajawal" panose="00000500000000000000" pitchFamily="2" charset="-78"/>
              </a:rPr>
              <a:t>Uncertainty</a:t>
            </a:r>
            <a:r>
              <a:rPr lang="ar-SA" sz="2800" dirty="0">
                <a:solidFill>
                  <a:srgbClr val="181717"/>
                </a:solidFill>
                <a:latin typeface="Tajawal" panose="00000500000000000000" pitchFamily="2" charset="-78"/>
                <a:ea typeface="Calibri" panose="020F0502020204030204" pitchFamily="34" charset="0"/>
                <a:cs typeface="Tajawal" panose="00000500000000000000" pitchFamily="2" charset="-78"/>
              </a:rPr>
              <a:t>)</a:t>
            </a:r>
            <a:endParaRPr lang="en-US" sz="3200" dirty="0">
              <a:solidFill>
                <a:srgbClr val="181717"/>
              </a:solidFill>
              <a:latin typeface="Tajawal" panose="00000500000000000000" pitchFamily="2" charset="-78"/>
              <a:ea typeface="Calibri" panose="020F0502020204030204" pitchFamily="34" charset="0"/>
              <a:cs typeface="Tajawal" panose="00000500000000000000" pitchFamily="2" charset="-78"/>
            </a:endParaRPr>
          </a:p>
          <a:p>
            <a:pPr marL="342900" indent="-342900" algn="just" rtl="1">
              <a:lnSpc>
                <a:spcPct val="107000"/>
              </a:lnSpc>
              <a:spcBef>
                <a:spcPts val="0"/>
              </a:spcBef>
              <a:spcAft>
                <a:spcPts val="800"/>
              </a:spcAft>
              <a:buFont typeface="+mj-lt"/>
              <a:buAutoNum type="arabicPeriod"/>
              <a:defRPr/>
            </a:pPr>
            <a:r>
              <a:rPr lang="ar-SA" sz="2800" dirty="0">
                <a:solidFill>
                  <a:srgbClr val="181717"/>
                </a:solidFill>
                <a:latin typeface="Tajawal" panose="00000500000000000000" pitchFamily="2" charset="-78"/>
                <a:ea typeface="Calibri" panose="020F0502020204030204" pitchFamily="34" charset="0"/>
                <a:cs typeface="Tajawal" panose="00000500000000000000" pitchFamily="2" charset="-78"/>
              </a:rPr>
              <a:t>حالة الجمع بين عدم التأكد والمخاطرة (</a:t>
            </a:r>
            <a:r>
              <a:rPr lang="en-US" sz="3200" dirty="0">
                <a:solidFill>
                  <a:srgbClr val="181717"/>
                </a:solidFill>
                <a:latin typeface="Tajawal" panose="00000500000000000000" pitchFamily="2" charset="-78"/>
                <a:ea typeface="Calibri" panose="020F0502020204030204" pitchFamily="34" charset="0"/>
                <a:cs typeface="Tajawal" panose="00000500000000000000" pitchFamily="2" charset="-78"/>
              </a:rPr>
              <a:t>Uncertainty and Risk</a:t>
            </a:r>
            <a:r>
              <a:rPr lang="ar-SA" sz="2800" dirty="0">
                <a:solidFill>
                  <a:srgbClr val="181717"/>
                </a:solidFill>
                <a:latin typeface="Tajawal" panose="00000500000000000000" pitchFamily="2" charset="-78"/>
                <a:ea typeface="Calibri" panose="020F0502020204030204" pitchFamily="34" charset="0"/>
                <a:cs typeface="Tajawal" panose="00000500000000000000" pitchFamily="2" charset="-78"/>
              </a:rPr>
              <a:t>)  </a:t>
            </a:r>
            <a:endParaRPr lang="en-US" sz="3200" dirty="0">
              <a:solidFill>
                <a:srgbClr val="181717"/>
              </a:solidFill>
              <a:latin typeface="Tajawal" panose="00000500000000000000" pitchFamily="2" charset="-78"/>
              <a:ea typeface="Calibri" panose="020F0502020204030204" pitchFamily="34" charset="0"/>
              <a:cs typeface="Tajawal" panose="00000500000000000000" pitchFamily="2" charset="-78"/>
            </a:endParaRPr>
          </a:p>
        </p:txBody>
      </p:sp>
      <p:graphicFrame>
        <p:nvGraphicFramePr>
          <p:cNvPr id="13" name="Diagram 12">
            <a:extLst>
              <a:ext uri="{FF2B5EF4-FFF2-40B4-BE49-F238E27FC236}">
                <a16:creationId xmlns:a16="http://schemas.microsoft.com/office/drawing/2014/main" id="{D999C8A0-D15B-DF83-EF64-162187E79510}"/>
              </a:ext>
            </a:extLst>
          </p:cNvPr>
          <p:cNvGraphicFramePr/>
          <p:nvPr>
            <p:extLst>
              <p:ext uri="{D42A27DB-BD31-4B8C-83A1-F6EECF244321}">
                <p14:modId xmlns:p14="http://schemas.microsoft.com/office/powerpoint/2010/main" val="1625725527"/>
              </p:ext>
            </p:extLst>
          </p:nvPr>
        </p:nvGraphicFramePr>
        <p:xfrm>
          <a:off x="514350" y="2707110"/>
          <a:ext cx="7391400" cy="5471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7637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05036" y="8099503"/>
            <a:ext cx="2219364" cy="2173460"/>
            <a:chOff x="0" y="0"/>
            <a:chExt cx="6350000" cy="6218658"/>
          </a:xfrm>
        </p:grpSpPr>
        <p:sp>
          <p:nvSpPr>
            <p:cNvPr id="3" name="Freeform 3"/>
            <p:cNvSpPr/>
            <p:nvPr/>
          </p:nvSpPr>
          <p:spPr>
            <a:xfrm>
              <a:off x="0" y="1925320"/>
              <a:ext cx="3175000" cy="4293338"/>
            </a:xfrm>
            <a:custGeom>
              <a:avLst/>
              <a:gdLst/>
              <a:ahLst/>
              <a:cxnLst/>
              <a:rect l="l" t="t" r="r" b="b"/>
              <a:pathLst>
                <a:path w="3175000" h="4293338">
                  <a:moveTo>
                    <a:pt x="3175000" y="2179393"/>
                  </a:moveTo>
                  <a:lnTo>
                    <a:pt x="3175000" y="1925320"/>
                  </a:lnTo>
                  <a:lnTo>
                    <a:pt x="0" y="1925320"/>
                  </a:lnTo>
                  <a:lnTo>
                    <a:pt x="0" y="2368018"/>
                  </a:lnTo>
                  <a:lnTo>
                    <a:pt x="3175000" y="2368018"/>
                  </a:lnTo>
                  <a:lnTo>
                    <a:pt x="3175000" y="2179393"/>
                  </a:lnTo>
                  <a:close/>
                  <a:moveTo>
                    <a:pt x="0" y="2368018"/>
                  </a:moveTo>
                  <a:lnTo>
                    <a:pt x="3175000" y="4293338"/>
                  </a:lnTo>
                  <a:lnTo>
                    <a:pt x="3175000" y="2368018"/>
                  </a:lnTo>
                  <a:lnTo>
                    <a:pt x="0" y="2368018"/>
                  </a:lnTo>
                  <a:close/>
                  <a:moveTo>
                    <a:pt x="0" y="0"/>
                  </a:moveTo>
                  <a:lnTo>
                    <a:pt x="3175000" y="0"/>
                  </a:lnTo>
                  <a:lnTo>
                    <a:pt x="3175000" y="1925320"/>
                  </a:lnTo>
                  <a:lnTo>
                    <a:pt x="0" y="1925320"/>
                  </a:lnTo>
                  <a:lnTo>
                    <a:pt x="0" y="0"/>
                  </a:lnTo>
                  <a:close/>
                </a:path>
              </a:pathLst>
            </a:custGeom>
            <a:solidFill>
              <a:srgbClr val="91B8A7"/>
            </a:solidFill>
          </p:spPr>
          <p:txBody>
            <a:bodyPr/>
            <a:lstStyle/>
            <a:p>
              <a:endParaRPr lang="en-US"/>
            </a:p>
          </p:txBody>
        </p:sp>
        <p:sp>
          <p:nvSpPr>
            <p:cNvPr id="4" name="Freeform 4"/>
            <p:cNvSpPr/>
            <p:nvPr/>
          </p:nvSpPr>
          <p:spPr>
            <a:xfrm>
              <a:off x="3175000" y="1925320"/>
              <a:ext cx="3175000" cy="4293338"/>
            </a:xfrm>
            <a:custGeom>
              <a:avLst/>
              <a:gdLst/>
              <a:ahLst/>
              <a:cxnLst/>
              <a:rect l="l" t="t" r="r" b="b"/>
              <a:pathLst>
                <a:path w="3175000" h="4293338">
                  <a:moveTo>
                    <a:pt x="0" y="1925320"/>
                  </a:moveTo>
                  <a:lnTo>
                    <a:pt x="0" y="2368019"/>
                  </a:lnTo>
                  <a:lnTo>
                    <a:pt x="3175000" y="2368019"/>
                  </a:lnTo>
                  <a:lnTo>
                    <a:pt x="3175000" y="1925320"/>
                  </a:lnTo>
                  <a:lnTo>
                    <a:pt x="0" y="1925320"/>
                  </a:lnTo>
                  <a:close/>
                  <a:moveTo>
                    <a:pt x="0" y="0"/>
                  </a:moveTo>
                  <a:lnTo>
                    <a:pt x="3175000" y="0"/>
                  </a:lnTo>
                  <a:lnTo>
                    <a:pt x="3175000" y="1925320"/>
                  </a:lnTo>
                  <a:lnTo>
                    <a:pt x="0" y="1925320"/>
                  </a:lnTo>
                  <a:lnTo>
                    <a:pt x="0" y="0"/>
                  </a:lnTo>
                  <a:close/>
                  <a:moveTo>
                    <a:pt x="0" y="4293338"/>
                  </a:moveTo>
                  <a:lnTo>
                    <a:pt x="3175000" y="2368018"/>
                  </a:lnTo>
                  <a:lnTo>
                    <a:pt x="0" y="2368018"/>
                  </a:lnTo>
                  <a:lnTo>
                    <a:pt x="0" y="4293338"/>
                  </a:lnTo>
                  <a:close/>
                </a:path>
              </a:pathLst>
            </a:custGeom>
            <a:solidFill>
              <a:srgbClr val="A9CFBE"/>
            </a:solidFill>
          </p:spPr>
          <p:txBody>
            <a:bodyPr/>
            <a:lstStyle/>
            <a:p>
              <a:endParaRPr lang="en-US"/>
            </a:p>
          </p:txBody>
        </p:sp>
        <p:sp>
          <p:nvSpPr>
            <p:cNvPr id="5" name="Freeform 5"/>
            <p:cNvSpPr/>
            <p:nvPr/>
          </p:nvSpPr>
          <p:spPr>
            <a:xfrm>
              <a:off x="0" y="0"/>
              <a:ext cx="6350000" cy="3850640"/>
            </a:xfrm>
            <a:custGeom>
              <a:avLst/>
              <a:gdLst/>
              <a:ahLst/>
              <a:cxnLst/>
              <a:rect l="l" t="t" r="r" b="b"/>
              <a:pathLst>
                <a:path w="6350000" h="3850640">
                  <a:moveTo>
                    <a:pt x="3175000" y="3850640"/>
                  </a:moveTo>
                  <a:lnTo>
                    <a:pt x="0" y="1925320"/>
                  </a:lnTo>
                  <a:lnTo>
                    <a:pt x="3175000" y="0"/>
                  </a:lnTo>
                  <a:lnTo>
                    <a:pt x="6350000" y="1925320"/>
                  </a:lnTo>
                  <a:lnTo>
                    <a:pt x="3175000" y="3850640"/>
                  </a:lnTo>
                  <a:close/>
                </a:path>
              </a:pathLst>
            </a:custGeom>
            <a:solidFill>
              <a:srgbClr val="BADBCC"/>
            </a:solidFill>
          </p:spPr>
          <p:txBody>
            <a:bodyPr/>
            <a:lstStyle/>
            <a:p>
              <a:endParaRPr lang="en-US"/>
            </a:p>
          </p:txBody>
        </p:sp>
      </p:grpSp>
      <p:grpSp>
        <p:nvGrpSpPr>
          <p:cNvPr id="6" name="Group 6"/>
          <p:cNvGrpSpPr/>
          <p:nvPr/>
        </p:nvGrpSpPr>
        <p:grpSpPr>
          <a:xfrm>
            <a:off x="3614718" y="6617655"/>
            <a:ext cx="2219364" cy="2173460"/>
            <a:chOff x="0" y="0"/>
            <a:chExt cx="6350000" cy="6218658"/>
          </a:xfrm>
        </p:grpSpPr>
        <p:sp>
          <p:nvSpPr>
            <p:cNvPr id="7" name="Freeform 7"/>
            <p:cNvSpPr/>
            <p:nvPr/>
          </p:nvSpPr>
          <p:spPr>
            <a:xfrm>
              <a:off x="0" y="1925320"/>
              <a:ext cx="3175000" cy="4293338"/>
            </a:xfrm>
            <a:custGeom>
              <a:avLst/>
              <a:gdLst/>
              <a:ahLst/>
              <a:cxnLst/>
              <a:rect l="l" t="t" r="r" b="b"/>
              <a:pathLst>
                <a:path w="3175000" h="4293338">
                  <a:moveTo>
                    <a:pt x="3175000" y="2179393"/>
                  </a:moveTo>
                  <a:lnTo>
                    <a:pt x="3175000" y="1925320"/>
                  </a:lnTo>
                  <a:lnTo>
                    <a:pt x="0" y="1925320"/>
                  </a:lnTo>
                  <a:lnTo>
                    <a:pt x="0" y="2368018"/>
                  </a:lnTo>
                  <a:lnTo>
                    <a:pt x="3175000" y="2368018"/>
                  </a:lnTo>
                  <a:lnTo>
                    <a:pt x="3175000" y="2179393"/>
                  </a:lnTo>
                  <a:close/>
                  <a:moveTo>
                    <a:pt x="0" y="2368018"/>
                  </a:moveTo>
                  <a:lnTo>
                    <a:pt x="3175000" y="4293338"/>
                  </a:lnTo>
                  <a:lnTo>
                    <a:pt x="3175000" y="2368018"/>
                  </a:lnTo>
                  <a:lnTo>
                    <a:pt x="0" y="2368018"/>
                  </a:lnTo>
                  <a:close/>
                  <a:moveTo>
                    <a:pt x="0" y="0"/>
                  </a:moveTo>
                  <a:lnTo>
                    <a:pt x="3175000" y="0"/>
                  </a:lnTo>
                  <a:lnTo>
                    <a:pt x="3175000" y="1925320"/>
                  </a:lnTo>
                  <a:lnTo>
                    <a:pt x="0" y="1925320"/>
                  </a:lnTo>
                  <a:lnTo>
                    <a:pt x="0" y="0"/>
                  </a:lnTo>
                  <a:close/>
                </a:path>
              </a:pathLst>
            </a:custGeom>
            <a:solidFill>
              <a:srgbClr val="D8B687"/>
            </a:solidFill>
          </p:spPr>
          <p:txBody>
            <a:bodyPr/>
            <a:lstStyle/>
            <a:p>
              <a:endParaRPr lang="en-US"/>
            </a:p>
          </p:txBody>
        </p:sp>
        <p:sp>
          <p:nvSpPr>
            <p:cNvPr id="8" name="Freeform 8"/>
            <p:cNvSpPr/>
            <p:nvPr/>
          </p:nvSpPr>
          <p:spPr>
            <a:xfrm>
              <a:off x="3175000" y="1925320"/>
              <a:ext cx="3175000" cy="4293338"/>
            </a:xfrm>
            <a:custGeom>
              <a:avLst/>
              <a:gdLst/>
              <a:ahLst/>
              <a:cxnLst/>
              <a:rect l="l" t="t" r="r" b="b"/>
              <a:pathLst>
                <a:path w="3175000" h="4293338">
                  <a:moveTo>
                    <a:pt x="0" y="1925320"/>
                  </a:moveTo>
                  <a:lnTo>
                    <a:pt x="0" y="2368019"/>
                  </a:lnTo>
                  <a:lnTo>
                    <a:pt x="3175000" y="2368019"/>
                  </a:lnTo>
                  <a:lnTo>
                    <a:pt x="3175000" y="1925320"/>
                  </a:lnTo>
                  <a:lnTo>
                    <a:pt x="0" y="1925320"/>
                  </a:lnTo>
                  <a:close/>
                  <a:moveTo>
                    <a:pt x="0" y="0"/>
                  </a:moveTo>
                  <a:lnTo>
                    <a:pt x="3175000" y="0"/>
                  </a:lnTo>
                  <a:lnTo>
                    <a:pt x="3175000" y="1925320"/>
                  </a:lnTo>
                  <a:lnTo>
                    <a:pt x="0" y="1925320"/>
                  </a:lnTo>
                  <a:lnTo>
                    <a:pt x="0" y="0"/>
                  </a:lnTo>
                  <a:close/>
                  <a:moveTo>
                    <a:pt x="0" y="4293338"/>
                  </a:moveTo>
                  <a:lnTo>
                    <a:pt x="3175000" y="2368018"/>
                  </a:lnTo>
                  <a:lnTo>
                    <a:pt x="0" y="2368018"/>
                  </a:lnTo>
                  <a:lnTo>
                    <a:pt x="0" y="4293338"/>
                  </a:lnTo>
                  <a:close/>
                </a:path>
              </a:pathLst>
            </a:custGeom>
            <a:solidFill>
              <a:srgbClr val="E1C196"/>
            </a:solidFill>
          </p:spPr>
          <p:txBody>
            <a:bodyPr/>
            <a:lstStyle/>
            <a:p>
              <a:endParaRPr lang="en-US"/>
            </a:p>
          </p:txBody>
        </p:sp>
        <p:sp>
          <p:nvSpPr>
            <p:cNvPr id="9" name="Freeform 9"/>
            <p:cNvSpPr/>
            <p:nvPr/>
          </p:nvSpPr>
          <p:spPr>
            <a:xfrm>
              <a:off x="0" y="0"/>
              <a:ext cx="6350000" cy="3850640"/>
            </a:xfrm>
            <a:custGeom>
              <a:avLst/>
              <a:gdLst/>
              <a:ahLst/>
              <a:cxnLst/>
              <a:rect l="l" t="t" r="r" b="b"/>
              <a:pathLst>
                <a:path w="6350000" h="3850640">
                  <a:moveTo>
                    <a:pt x="3175000" y="3850640"/>
                  </a:moveTo>
                  <a:lnTo>
                    <a:pt x="0" y="1925320"/>
                  </a:lnTo>
                  <a:lnTo>
                    <a:pt x="3175000" y="0"/>
                  </a:lnTo>
                  <a:lnTo>
                    <a:pt x="6350000" y="1925320"/>
                  </a:lnTo>
                  <a:lnTo>
                    <a:pt x="3175000" y="3850640"/>
                  </a:lnTo>
                  <a:close/>
                </a:path>
              </a:pathLst>
            </a:custGeom>
            <a:solidFill>
              <a:srgbClr val="F6D5AA"/>
            </a:solidFill>
          </p:spPr>
          <p:txBody>
            <a:bodyPr/>
            <a:lstStyle/>
            <a:p>
              <a:endParaRPr lang="en-US"/>
            </a:p>
          </p:txBody>
        </p:sp>
      </p:grpSp>
      <p:grpSp>
        <p:nvGrpSpPr>
          <p:cNvPr id="10" name="Group 10"/>
          <p:cNvGrpSpPr/>
          <p:nvPr/>
        </p:nvGrpSpPr>
        <p:grpSpPr>
          <a:xfrm>
            <a:off x="4724400" y="5119844"/>
            <a:ext cx="2219364" cy="2173460"/>
            <a:chOff x="0" y="0"/>
            <a:chExt cx="6350000" cy="6218658"/>
          </a:xfrm>
        </p:grpSpPr>
        <p:sp>
          <p:nvSpPr>
            <p:cNvPr id="11" name="Freeform 11"/>
            <p:cNvSpPr/>
            <p:nvPr/>
          </p:nvSpPr>
          <p:spPr>
            <a:xfrm>
              <a:off x="0" y="1925320"/>
              <a:ext cx="3175000" cy="4293338"/>
            </a:xfrm>
            <a:custGeom>
              <a:avLst/>
              <a:gdLst/>
              <a:ahLst/>
              <a:cxnLst/>
              <a:rect l="l" t="t" r="r" b="b"/>
              <a:pathLst>
                <a:path w="3175000" h="4293338">
                  <a:moveTo>
                    <a:pt x="3175000" y="2179393"/>
                  </a:moveTo>
                  <a:lnTo>
                    <a:pt x="3175000" y="1925320"/>
                  </a:lnTo>
                  <a:lnTo>
                    <a:pt x="0" y="1925320"/>
                  </a:lnTo>
                  <a:lnTo>
                    <a:pt x="0" y="2368018"/>
                  </a:lnTo>
                  <a:lnTo>
                    <a:pt x="3175000" y="2368018"/>
                  </a:lnTo>
                  <a:lnTo>
                    <a:pt x="3175000" y="2179393"/>
                  </a:lnTo>
                  <a:close/>
                  <a:moveTo>
                    <a:pt x="0" y="2368018"/>
                  </a:moveTo>
                  <a:lnTo>
                    <a:pt x="3175000" y="4293338"/>
                  </a:lnTo>
                  <a:lnTo>
                    <a:pt x="3175000" y="2368018"/>
                  </a:lnTo>
                  <a:lnTo>
                    <a:pt x="0" y="2368018"/>
                  </a:lnTo>
                  <a:close/>
                  <a:moveTo>
                    <a:pt x="0" y="0"/>
                  </a:moveTo>
                  <a:lnTo>
                    <a:pt x="3175000" y="0"/>
                  </a:lnTo>
                  <a:lnTo>
                    <a:pt x="3175000" y="1925320"/>
                  </a:lnTo>
                  <a:lnTo>
                    <a:pt x="0" y="1925320"/>
                  </a:lnTo>
                  <a:lnTo>
                    <a:pt x="0" y="0"/>
                  </a:lnTo>
                  <a:close/>
                </a:path>
              </a:pathLst>
            </a:custGeom>
            <a:solidFill>
              <a:srgbClr val="5D7A9D"/>
            </a:solidFill>
          </p:spPr>
          <p:txBody>
            <a:bodyPr/>
            <a:lstStyle/>
            <a:p>
              <a:endParaRPr lang="en-US"/>
            </a:p>
          </p:txBody>
        </p:sp>
        <p:sp>
          <p:nvSpPr>
            <p:cNvPr id="12" name="Freeform 12"/>
            <p:cNvSpPr/>
            <p:nvPr/>
          </p:nvSpPr>
          <p:spPr>
            <a:xfrm>
              <a:off x="3175000" y="1925320"/>
              <a:ext cx="3175000" cy="4293338"/>
            </a:xfrm>
            <a:custGeom>
              <a:avLst/>
              <a:gdLst/>
              <a:ahLst/>
              <a:cxnLst/>
              <a:rect l="l" t="t" r="r" b="b"/>
              <a:pathLst>
                <a:path w="3175000" h="4293338">
                  <a:moveTo>
                    <a:pt x="0" y="1925320"/>
                  </a:moveTo>
                  <a:lnTo>
                    <a:pt x="0" y="2368019"/>
                  </a:lnTo>
                  <a:lnTo>
                    <a:pt x="3175000" y="2368019"/>
                  </a:lnTo>
                  <a:lnTo>
                    <a:pt x="3175000" y="1925320"/>
                  </a:lnTo>
                  <a:lnTo>
                    <a:pt x="0" y="1925320"/>
                  </a:lnTo>
                  <a:close/>
                  <a:moveTo>
                    <a:pt x="0" y="0"/>
                  </a:moveTo>
                  <a:lnTo>
                    <a:pt x="3175000" y="0"/>
                  </a:lnTo>
                  <a:lnTo>
                    <a:pt x="3175000" y="1925320"/>
                  </a:lnTo>
                  <a:lnTo>
                    <a:pt x="0" y="1925320"/>
                  </a:lnTo>
                  <a:lnTo>
                    <a:pt x="0" y="0"/>
                  </a:lnTo>
                  <a:close/>
                  <a:moveTo>
                    <a:pt x="0" y="4293338"/>
                  </a:moveTo>
                  <a:lnTo>
                    <a:pt x="3175000" y="2368018"/>
                  </a:lnTo>
                  <a:lnTo>
                    <a:pt x="0" y="2368018"/>
                  </a:lnTo>
                  <a:lnTo>
                    <a:pt x="0" y="4293338"/>
                  </a:lnTo>
                  <a:close/>
                </a:path>
              </a:pathLst>
            </a:custGeom>
            <a:solidFill>
              <a:srgbClr val="7190B4"/>
            </a:solidFill>
          </p:spPr>
          <p:txBody>
            <a:bodyPr/>
            <a:lstStyle/>
            <a:p>
              <a:endParaRPr lang="en-US"/>
            </a:p>
          </p:txBody>
        </p:sp>
        <p:sp>
          <p:nvSpPr>
            <p:cNvPr id="13" name="Freeform 13"/>
            <p:cNvSpPr/>
            <p:nvPr/>
          </p:nvSpPr>
          <p:spPr>
            <a:xfrm>
              <a:off x="0" y="0"/>
              <a:ext cx="6350000" cy="3850640"/>
            </a:xfrm>
            <a:custGeom>
              <a:avLst/>
              <a:gdLst/>
              <a:ahLst/>
              <a:cxnLst/>
              <a:rect l="l" t="t" r="r" b="b"/>
              <a:pathLst>
                <a:path w="6350000" h="3850640">
                  <a:moveTo>
                    <a:pt x="3175000" y="3850640"/>
                  </a:moveTo>
                  <a:lnTo>
                    <a:pt x="0" y="1925320"/>
                  </a:lnTo>
                  <a:lnTo>
                    <a:pt x="3175000" y="0"/>
                  </a:lnTo>
                  <a:lnTo>
                    <a:pt x="6350000" y="1925320"/>
                  </a:lnTo>
                  <a:lnTo>
                    <a:pt x="3175000" y="3850640"/>
                  </a:lnTo>
                  <a:close/>
                </a:path>
              </a:pathLst>
            </a:custGeom>
            <a:solidFill>
              <a:srgbClr val="7B99BB"/>
            </a:solidFill>
          </p:spPr>
          <p:txBody>
            <a:bodyPr/>
            <a:lstStyle/>
            <a:p>
              <a:endParaRPr lang="en-US"/>
            </a:p>
          </p:txBody>
        </p:sp>
      </p:grpSp>
      <p:grpSp>
        <p:nvGrpSpPr>
          <p:cNvPr id="14" name="Group 14"/>
          <p:cNvGrpSpPr/>
          <p:nvPr/>
        </p:nvGrpSpPr>
        <p:grpSpPr>
          <a:xfrm>
            <a:off x="5834082" y="3637996"/>
            <a:ext cx="2219364" cy="2173460"/>
            <a:chOff x="0" y="0"/>
            <a:chExt cx="6350000" cy="6218658"/>
          </a:xfrm>
        </p:grpSpPr>
        <p:sp>
          <p:nvSpPr>
            <p:cNvPr id="15" name="Freeform 15"/>
            <p:cNvSpPr/>
            <p:nvPr/>
          </p:nvSpPr>
          <p:spPr>
            <a:xfrm>
              <a:off x="0" y="1925320"/>
              <a:ext cx="3175000" cy="4293338"/>
            </a:xfrm>
            <a:custGeom>
              <a:avLst/>
              <a:gdLst/>
              <a:ahLst/>
              <a:cxnLst/>
              <a:rect l="l" t="t" r="r" b="b"/>
              <a:pathLst>
                <a:path w="3175000" h="4293338">
                  <a:moveTo>
                    <a:pt x="3175000" y="2179393"/>
                  </a:moveTo>
                  <a:lnTo>
                    <a:pt x="3175000" y="1925320"/>
                  </a:lnTo>
                  <a:lnTo>
                    <a:pt x="0" y="1925320"/>
                  </a:lnTo>
                  <a:lnTo>
                    <a:pt x="0" y="2368018"/>
                  </a:lnTo>
                  <a:lnTo>
                    <a:pt x="3175000" y="2368018"/>
                  </a:lnTo>
                  <a:lnTo>
                    <a:pt x="3175000" y="2179393"/>
                  </a:lnTo>
                  <a:close/>
                  <a:moveTo>
                    <a:pt x="0" y="2368018"/>
                  </a:moveTo>
                  <a:lnTo>
                    <a:pt x="3175000" y="4293338"/>
                  </a:lnTo>
                  <a:lnTo>
                    <a:pt x="3175000" y="2368018"/>
                  </a:lnTo>
                  <a:lnTo>
                    <a:pt x="0" y="2368018"/>
                  </a:lnTo>
                  <a:close/>
                  <a:moveTo>
                    <a:pt x="0" y="0"/>
                  </a:moveTo>
                  <a:lnTo>
                    <a:pt x="3175000" y="0"/>
                  </a:lnTo>
                  <a:lnTo>
                    <a:pt x="3175000" y="1925320"/>
                  </a:lnTo>
                  <a:lnTo>
                    <a:pt x="0" y="1925320"/>
                  </a:lnTo>
                  <a:lnTo>
                    <a:pt x="0" y="0"/>
                  </a:lnTo>
                  <a:close/>
                </a:path>
              </a:pathLst>
            </a:custGeom>
            <a:solidFill>
              <a:srgbClr val="CF8393"/>
            </a:solidFill>
          </p:spPr>
          <p:txBody>
            <a:bodyPr/>
            <a:lstStyle/>
            <a:p>
              <a:endParaRPr lang="en-US"/>
            </a:p>
          </p:txBody>
        </p:sp>
        <p:sp>
          <p:nvSpPr>
            <p:cNvPr id="16" name="Freeform 16"/>
            <p:cNvSpPr/>
            <p:nvPr/>
          </p:nvSpPr>
          <p:spPr>
            <a:xfrm>
              <a:off x="3175000" y="1925320"/>
              <a:ext cx="3175000" cy="4293338"/>
            </a:xfrm>
            <a:custGeom>
              <a:avLst/>
              <a:gdLst/>
              <a:ahLst/>
              <a:cxnLst/>
              <a:rect l="l" t="t" r="r" b="b"/>
              <a:pathLst>
                <a:path w="3175000" h="4293338">
                  <a:moveTo>
                    <a:pt x="0" y="1925320"/>
                  </a:moveTo>
                  <a:lnTo>
                    <a:pt x="0" y="2368019"/>
                  </a:lnTo>
                  <a:lnTo>
                    <a:pt x="3175000" y="2368019"/>
                  </a:lnTo>
                  <a:lnTo>
                    <a:pt x="3175000" y="1925320"/>
                  </a:lnTo>
                  <a:lnTo>
                    <a:pt x="0" y="1925320"/>
                  </a:lnTo>
                  <a:close/>
                  <a:moveTo>
                    <a:pt x="0" y="0"/>
                  </a:moveTo>
                  <a:lnTo>
                    <a:pt x="3175000" y="0"/>
                  </a:lnTo>
                  <a:lnTo>
                    <a:pt x="3175000" y="1925320"/>
                  </a:lnTo>
                  <a:lnTo>
                    <a:pt x="0" y="1925320"/>
                  </a:lnTo>
                  <a:lnTo>
                    <a:pt x="0" y="0"/>
                  </a:lnTo>
                  <a:close/>
                  <a:moveTo>
                    <a:pt x="0" y="4293338"/>
                  </a:moveTo>
                  <a:lnTo>
                    <a:pt x="3175000" y="2368018"/>
                  </a:lnTo>
                  <a:lnTo>
                    <a:pt x="0" y="2368018"/>
                  </a:lnTo>
                  <a:lnTo>
                    <a:pt x="0" y="4293338"/>
                  </a:lnTo>
                  <a:close/>
                </a:path>
              </a:pathLst>
            </a:custGeom>
            <a:solidFill>
              <a:srgbClr val="DF91A1"/>
            </a:solidFill>
          </p:spPr>
          <p:txBody>
            <a:bodyPr/>
            <a:lstStyle/>
            <a:p>
              <a:endParaRPr lang="en-US"/>
            </a:p>
          </p:txBody>
        </p:sp>
        <p:sp>
          <p:nvSpPr>
            <p:cNvPr id="17" name="Freeform 17"/>
            <p:cNvSpPr/>
            <p:nvPr/>
          </p:nvSpPr>
          <p:spPr>
            <a:xfrm>
              <a:off x="0" y="0"/>
              <a:ext cx="6350000" cy="3850640"/>
            </a:xfrm>
            <a:custGeom>
              <a:avLst/>
              <a:gdLst/>
              <a:ahLst/>
              <a:cxnLst/>
              <a:rect l="l" t="t" r="r" b="b"/>
              <a:pathLst>
                <a:path w="6350000" h="3850640">
                  <a:moveTo>
                    <a:pt x="3175000" y="3850640"/>
                  </a:moveTo>
                  <a:lnTo>
                    <a:pt x="0" y="1925320"/>
                  </a:lnTo>
                  <a:lnTo>
                    <a:pt x="3175000" y="0"/>
                  </a:lnTo>
                  <a:lnTo>
                    <a:pt x="6350000" y="1925320"/>
                  </a:lnTo>
                  <a:lnTo>
                    <a:pt x="3175000" y="3850640"/>
                  </a:lnTo>
                  <a:close/>
                </a:path>
              </a:pathLst>
            </a:custGeom>
            <a:solidFill>
              <a:srgbClr val="E69BAA"/>
            </a:solidFill>
          </p:spPr>
          <p:txBody>
            <a:bodyPr/>
            <a:lstStyle/>
            <a:p>
              <a:endParaRPr lang="en-US"/>
            </a:p>
          </p:txBody>
        </p:sp>
      </p:grpSp>
      <p:grpSp>
        <p:nvGrpSpPr>
          <p:cNvPr id="18" name="Group 18"/>
          <p:cNvGrpSpPr/>
          <p:nvPr/>
        </p:nvGrpSpPr>
        <p:grpSpPr>
          <a:xfrm>
            <a:off x="6943765" y="2141622"/>
            <a:ext cx="2219364" cy="2173460"/>
            <a:chOff x="0" y="0"/>
            <a:chExt cx="6350000" cy="6218658"/>
          </a:xfrm>
        </p:grpSpPr>
        <p:sp>
          <p:nvSpPr>
            <p:cNvPr id="19" name="Freeform 19"/>
            <p:cNvSpPr/>
            <p:nvPr/>
          </p:nvSpPr>
          <p:spPr>
            <a:xfrm>
              <a:off x="0" y="1925320"/>
              <a:ext cx="3175000" cy="4293338"/>
            </a:xfrm>
            <a:custGeom>
              <a:avLst/>
              <a:gdLst/>
              <a:ahLst/>
              <a:cxnLst/>
              <a:rect l="l" t="t" r="r" b="b"/>
              <a:pathLst>
                <a:path w="3175000" h="4293338">
                  <a:moveTo>
                    <a:pt x="3175000" y="2179393"/>
                  </a:moveTo>
                  <a:lnTo>
                    <a:pt x="3175000" y="1925320"/>
                  </a:lnTo>
                  <a:lnTo>
                    <a:pt x="0" y="1925320"/>
                  </a:lnTo>
                  <a:lnTo>
                    <a:pt x="0" y="2368018"/>
                  </a:lnTo>
                  <a:lnTo>
                    <a:pt x="3175000" y="2368018"/>
                  </a:lnTo>
                  <a:lnTo>
                    <a:pt x="3175000" y="2179393"/>
                  </a:lnTo>
                  <a:close/>
                  <a:moveTo>
                    <a:pt x="0" y="2368018"/>
                  </a:moveTo>
                  <a:lnTo>
                    <a:pt x="3175000" y="4293338"/>
                  </a:lnTo>
                  <a:lnTo>
                    <a:pt x="3175000" y="2368018"/>
                  </a:lnTo>
                  <a:lnTo>
                    <a:pt x="0" y="2368018"/>
                  </a:lnTo>
                  <a:close/>
                  <a:moveTo>
                    <a:pt x="0" y="0"/>
                  </a:moveTo>
                  <a:lnTo>
                    <a:pt x="3175000" y="0"/>
                  </a:lnTo>
                  <a:lnTo>
                    <a:pt x="3175000" y="1925320"/>
                  </a:lnTo>
                  <a:lnTo>
                    <a:pt x="0" y="1925320"/>
                  </a:lnTo>
                  <a:lnTo>
                    <a:pt x="0" y="0"/>
                  </a:lnTo>
                  <a:close/>
                </a:path>
              </a:pathLst>
            </a:custGeom>
            <a:solidFill>
              <a:srgbClr val="BB9AC4"/>
            </a:solidFill>
          </p:spPr>
          <p:txBody>
            <a:bodyPr/>
            <a:lstStyle/>
            <a:p>
              <a:endParaRPr lang="en-US"/>
            </a:p>
          </p:txBody>
        </p:sp>
        <p:sp>
          <p:nvSpPr>
            <p:cNvPr id="20" name="Freeform 20"/>
            <p:cNvSpPr/>
            <p:nvPr/>
          </p:nvSpPr>
          <p:spPr>
            <a:xfrm>
              <a:off x="3175000" y="1925320"/>
              <a:ext cx="3175000" cy="4293338"/>
            </a:xfrm>
            <a:custGeom>
              <a:avLst/>
              <a:gdLst/>
              <a:ahLst/>
              <a:cxnLst/>
              <a:rect l="l" t="t" r="r" b="b"/>
              <a:pathLst>
                <a:path w="3175000" h="4293338">
                  <a:moveTo>
                    <a:pt x="0" y="1925320"/>
                  </a:moveTo>
                  <a:lnTo>
                    <a:pt x="0" y="2368019"/>
                  </a:lnTo>
                  <a:lnTo>
                    <a:pt x="3175000" y="2368019"/>
                  </a:lnTo>
                  <a:lnTo>
                    <a:pt x="3175000" y="1925320"/>
                  </a:lnTo>
                  <a:lnTo>
                    <a:pt x="0" y="1925320"/>
                  </a:lnTo>
                  <a:close/>
                  <a:moveTo>
                    <a:pt x="0" y="0"/>
                  </a:moveTo>
                  <a:lnTo>
                    <a:pt x="3175000" y="0"/>
                  </a:lnTo>
                  <a:lnTo>
                    <a:pt x="3175000" y="1925320"/>
                  </a:lnTo>
                  <a:lnTo>
                    <a:pt x="0" y="1925320"/>
                  </a:lnTo>
                  <a:lnTo>
                    <a:pt x="0" y="0"/>
                  </a:lnTo>
                  <a:close/>
                  <a:moveTo>
                    <a:pt x="0" y="4293338"/>
                  </a:moveTo>
                  <a:lnTo>
                    <a:pt x="3175000" y="2368018"/>
                  </a:lnTo>
                  <a:lnTo>
                    <a:pt x="0" y="2368018"/>
                  </a:lnTo>
                  <a:lnTo>
                    <a:pt x="0" y="4293338"/>
                  </a:lnTo>
                  <a:close/>
                </a:path>
              </a:pathLst>
            </a:custGeom>
            <a:solidFill>
              <a:srgbClr val="C7A8CF"/>
            </a:solidFill>
          </p:spPr>
          <p:txBody>
            <a:bodyPr/>
            <a:lstStyle/>
            <a:p>
              <a:endParaRPr lang="en-US"/>
            </a:p>
          </p:txBody>
        </p:sp>
        <p:sp>
          <p:nvSpPr>
            <p:cNvPr id="21" name="Freeform 21"/>
            <p:cNvSpPr/>
            <p:nvPr/>
          </p:nvSpPr>
          <p:spPr>
            <a:xfrm>
              <a:off x="0" y="0"/>
              <a:ext cx="6350000" cy="3850640"/>
            </a:xfrm>
            <a:custGeom>
              <a:avLst/>
              <a:gdLst/>
              <a:ahLst/>
              <a:cxnLst/>
              <a:rect l="l" t="t" r="r" b="b"/>
              <a:pathLst>
                <a:path w="6350000" h="3850640">
                  <a:moveTo>
                    <a:pt x="3175000" y="3850640"/>
                  </a:moveTo>
                  <a:lnTo>
                    <a:pt x="0" y="1925320"/>
                  </a:lnTo>
                  <a:lnTo>
                    <a:pt x="3175000" y="0"/>
                  </a:lnTo>
                  <a:lnTo>
                    <a:pt x="6350000" y="1925320"/>
                  </a:lnTo>
                  <a:lnTo>
                    <a:pt x="3175000" y="3850640"/>
                  </a:lnTo>
                  <a:close/>
                </a:path>
              </a:pathLst>
            </a:custGeom>
            <a:solidFill>
              <a:srgbClr val="D6BADD"/>
            </a:solidFill>
          </p:spPr>
          <p:txBody>
            <a:bodyPr/>
            <a:lstStyle/>
            <a:p>
              <a:endParaRPr lang="en-US"/>
            </a:p>
          </p:txBody>
        </p:sp>
      </p:grpSp>
      <p:sp>
        <p:nvSpPr>
          <p:cNvPr id="22" name="Freeform 22"/>
          <p:cNvSpPr/>
          <p:nvPr/>
        </p:nvSpPr>
        <p:spPr>
          <a:xfrm>
            <a:off x="5011305" y="8846646"/>
            <a:ext cx="664907" cy="664907"/>
          </a:xfrm>
          <a:custGeom>
            <a:avLst/>
            <a:gdLst/>
            <a:ahLst/>
            <a:cxnLst/>
            <a:rect l="l" t="t" r="r" b="b"/>
            <a:pathLst>
              <a:path w="664907" h="664907">
                <a:moveTo>
                  <a:pt x="0" y="0"/>
                </a:moveTo>
                <a:lnTo>
                  <a:pt x="664907" y="0"/>
                </a:lnTo>
                <a:lnTo>
                  <a:pt x="664907" y="664907"/>
                </a:lnTo>
                <a:lnTo>
                  <a:pt x="0" y="6649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6122142" y="7365914"/>
            <a:ext cx="802573" cy="510728"/>
          </a:xfrm>
          <a:custGeom>
            <a:avLst/>
            <a:gdLst/>
            <a:ahLst/>
            <a:cxnLst/>
            <a:rect l="l" t="t" r="r" b="b"/>
            <a:pathLst>
              <a:path w="802573" h="510728">
                <a:moveTo>
                  <a:pt x="0" y="0"/>
                </a:moveTo>
                <a:lnTo>
                  <a:pt x="802573" y="0"/>
                </a:lnTo>
                <a:lnTo>
                  <a:pt x="802573" y="510728"/>
                </a:lnTo>
                <a:lnTo>
                  <a:pt x="0" y="5107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24"/>
          <p:cNvSpPr/>
          <p:nvPr/>
        </p:nvSpPr>
        <p:spPr>
          <a:xfrm>
            <a:off x="7230810" y="5872825"/>
            <a:ext cx="697709" cy="653230"/>
          </a:xfrm>
          <a:custGeom>
            <a:avLst/>
            <a:gdLst/>
            <a:ahLst/>
            <a:cxnLst/>
            <a:rect l="l" t="t" r="r" b="b"/>
            <a:pathLst>
              <a:path w="697709" h="653230">
                <a:moveTo>
                  <a:pt x="0" y="0"/>
                </a:moveTo>
                <a:lnTo>
                  <a:pt x="697709" y="0"/>
                </a:lnTo>
                <a:lnTo>
                  <a:pt x="697709" y="653230"/>
                </a:lnTo>
                <a:lnTo>
                  <a:pt x="0" y="6532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Freeform 25"/>
          <p:cNvSpPr/>
          <p:nvPr/>
        </p:nvSpPr>
        <p:spPr>
          <a:xfrm>
            <a:off x="8340763" y="4378181"/>
            <a:ext cx="778384" cy="707356"/>
          </a:xfrm>
          <a:custGeom>
            <a:avLst/>
            <a:gdLst/>
            <a:ahLst/>
            <a:cxnLst/>
            <a:rect l="l" t="t" r="r" b="b"/>
            <a:pathLst>
              <a:path w="778384" h="707356">
                <a:moveTo>
                  <a:pt x="0" y="0"/>
                </a:moveTo>
                <a:lnTo>
                  <a:pt x="778384" y="0"/>
                </a:lnTo>
                <a:lnTo>
                  <a:pt x="778384" y="707356"/>
                </a:lnTo>
                <a:lnTo>
                  <a:pt x="0" y="7073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6" name="Freeform 26"/>
          <p:cNvSpPr/>
          <p:nvPr/>
        </p:nvSpPr>
        <p:spPr>
          <a:xfrm>
            <a:off x="9451625" y="2810245"/>
            <a:ext cx="664907" cy="664907"/>
          </a:xfrm>
          <a:custGeom>
            <a:avLst/>
            <a:gdLst/>
            <a:ahLst/>
            <a:cxnLst/>
            <a:rect l="l" t="t" r="r" b="b"/>
            <a:pathLst>
              <a:path w="664907" h="664907">
                <a:moveTo>
                  <a:pt x="0" y="0"/>
                </a:moveTo>
                <a:lnTo>
                  <a:pt x="664907" y="0"/>
                </a:lnTo>
                <a:lnTo>
                  <a:pt x="664907" y="664907"/>
                </a:lnTo>
                <a:lnTo>
                  <a:pt x="0" y="6649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7" name="TextBox 27"/>
          <p:cNvSpPr txBox="1"/>
          <p:nvPr/>
        </p:nvSpPr>
        <p:spPr>
          <a:xfrm>
            <a:off x="2900110" y="8368205"/>
            <a:ext cx="1429216" cy="622935"/>
          </a:xfrm>
          <a:prstGeom prst="rect">
            <a:avLst/>
          </a:prstGeom>
        </p:spPr>
        <p:txBody>
          <a:bodyPr lIns="0" tIns="0" rIns="0" bIns="0" rtlCol="0" anchor="t">
            <a:spAutoFit/>
          </a:bodyPr>
          <a:lstStyle/>
          <a:p>
            <a:pPr algn="ctr">
              <a:lnSpc>
                <a:spcPts val="5040"/>
              </a:lnSpc>
            </a:pPr>
            <a:r>
              <a:rPr lang="en-US" sz="3600">
                <a:solidFill>
                  <a:srgbClr val="3B3B3B"/>
                </a:solidFill>
                <a:latin typeface="Bernoru"/>
                <a:ea typeface="Bernoru"/>
                <a:cs typeface="Bernoru"/>
                <a:sym typeface="Bernoru"/>
              </a:rPr>
              <a:t>01</a:t>
            </a:r>
          </a:p>
        </p:txBody>
      </p:sp>
      <p:sp>
        <p:nvSpPr>
          <p:cNvPr id="28" name="TextBox 28"/>
          <p:cNvSpPr txBox="1"/>
          <p:nvPr/>
        </p:nvSpPr>
        <p:spPr>
          <a:xfrm>
            <a:off x="4009792" y="6883726"/>
            <a:ext cx="1429216" cy="622935"/>
          </a:xfrm>
          <a:prstGeom prst="rect">
            <a:avLst/>
          </a:prstGeom>
        </p:spPr>
        <p:txBody>
          <a:bodyPr lIns="0" tIns="0" rIns="0" bIns="0" rtlCol="0" anchor="t">
            <a:spAutoFit/>
          </a:bodyPr>
          <a:lstStyle/>
          <a:p>
            <a:pPr algn="ctr">
              <a:lnSpc>
                <a:spcPts val="5040"/>
              </a:lnSpc>
            </a:pPr>
            <a:r>
              <a:rPr lang="en-US" sz="3600">
                <a:solidFill>
                  <a:srgbClr val="3B3B3B"/>
                </a:solidFill>
                <a:latin typeface="Bernoru"/>
                <a:ea typeface="Bernoru"/>
                <a:cs typeface="Bernoru"/>
                <a:sym typeface="Bernoru"/>
              </a:rPr>
              <a:t>02</a:t>
            </a:r>
          </a:p>
        </p:txBody>
      </p:sp>
      <p:sp>
        <p:nvSpPr>
          <p:cNvPr id="29" name="TextBox 29"/>
          <p:cNvSpPr txBox="1"/>
          <p:nvPr/>
        </p:nvSpPr>
        <p:spPr>
          <a:xfrm>
            <a:off x="5119474" y="5380507"/>
            <a:ext cx="1429216" cy="622935"/>
          </a:xfrm>
          <a:prstGeom prst="rect">
            <a:avLst/>
          </a:prstGeom>
        </p:spPr>
        <p:txBody>
          <a:bodyPr lIns="0" tIns="0" rIns="0" bIns="0" rtlCol="0" anchor="t">
            <a:spAutoFit/>
          </a:bodyPr>
          <a:lstStyle/>
          <a:p>
            <a:pPr algn="ctr">
              <a:lnSpc>
                <a:spcPts val="5040"/>
              </a:lnSpc>
            </a:pPr>
            <a:r>
              <a:rPr lang="en-US" sz="3600">
                <a:solidFill>
                  <a:srgbClr val="3B3B3B"/>
                </a:solidFill>
                <a:latin typeface="Bernoru"/>
                <a:ea typeface="Bernoru"/>
                <a:cs typeface="Bernoru"/>
                <a:sym typeface="Bernoru"/>
              </a:rPr>
              <a:t>03</a:t>
            </a:r>
          </a:p>
        </p:txBody>
      </p:sp>
      <p:sp>
        <p:nvSpPr>
          <p:cNvPr id="30" name="TextBox 30"/>
          <p:cNvSpPr txBox="1"/>
          <p:nvPr/>
        </p:nvSpPr>
        <p:spPr>
          <a:xfrm>
            <a:off x="6229157" y="3898839"/>
            <a:ext cx="1429216" cy="622935"/>
          </a:xfrm>
          <a:prstGeom prst="rect">
            <a:avLst/>
          </a:prstGeom>
        </p:spPr>
        <p:txBody>
          <a:bodyPr lIns="0" tIns="0" rIns="0" bIns="0" rtlCol="0" anchor="t">
            <a:spAutoFit/>
          </a:bodyPr>
          <a:lstStyle/>
          <a:p>
            <a:pPr algn="ctr">
              <a:lnSpc>
                <a:spcPts val="5040"/>
              </a:lnSpc>
            </a:pPr>
            <a:r>
              <a:rPr lang="en-US" sz="3600">
                <a:solidFill>
                  <a:srgbClr val="3B3B3B"/>
                </a:solidFill>
                <a:latin typeface="Bernoru"/>
                <a:ea typeface="Bernoru"/>
                <a:cs typeface="Bernoru"/>
                <a:sym typeface="Bernoru"/>
              </a:rPr>
              <a:t>04</a:t>
            </a:r>
          </a:p>
        </p:txBody>
      </p:sp>
      <p:sp>
        <p:nvSpPr>
          <p:cNvPr id="31" name="TextBox 31"/>
          <p:cNvSpPr txBox="1"/>
          <p:nvPr/>
        </p:nvSpPr>
        <p:spPr>
          <a:xfrm>
            <a:off x="7338839" y="2405146"/>
            <a:ext cx="1429216" cy="622935"/>
          </a:xfrm>
          <a:prstGeom prst="rect">
            <a:avLst/>
          </a:prstGeom>
        </p:spPr>
        <p:txBody>
          <a:bodyPr lIns="0" tIns="0" rIns="0" bIns="0" rtlCol="0" anchor="t">
            <a:spAutoFit/>
          </a:bodyPr>
          <a:lstStyle/>
          <a:p>
            <a:pPr algn="ctr">
              <a:lnSpc>
                <a:spcPts val="5040"/>
              </a:lnSpc>
            </a:pPr>
            <a:r>
              <a:rPr lang="en-US" sz="3600">
                <a:solidFill>
                  <a:srgbClr val="3B3B3B"/>
                </a:solidFill>
                <a:latin typeface="Bernoru"/>
                <a:ea typeface="Bernoru"/>
                <a:cs typeface="Bernoru"/>
                <a:sym typeface="Bernoru"/>
              </a:rPr>
              <a:t>05</a:t>
            </a:r>
          </a:p>
        </p:txBody>
      </p:sp>
      <p:sp>
        <p:nvSpPr>
          <p:cNvPr id="33" name="TextBox 33"/>
          <p:cNvSpPr txBox="1"/>
          <p:nvPr/>
        </p:nvSpPr>
        <p:spPr>
          <a:xfrm>
            <a:off x="6096000" y="9109910"/>
            <a:ext cx="4191000" cy="492443"/>
          </a:xfrm>
          <a:prstGeom prst="rect">
            <a:avLst/>
          </a:prstGeom>
        </p:spPr>
        <p:txBody>
          <a:bodyPr wrap="square" lIns="0" tIns="0" rIns="0" bIns="0" rtlCol="0" anchor="t">
            <a:spAutoFit/>
          </a:bodyPr>
          <a:lstStyle/>
          <a:p>
            <a:pPr lvl="0"/>
            <a:r>
              <a:rPr lang="ar-SA" sz="3200" dirty="0">
                <a:latin typeface="Tajawal Bold" panose="020B0604020202020204" charset="-78"/>
                <a:cs typeface="Tajawal Bold" panose="020B0604020202020204" charset="-78"/>
              </a:rPr>
              <a:t>تحديد المشكلة</a:t>
            </a:r>
            <a:endParaRPr lang="en-US" sz="3200" dirty="0">
              <a:latin typeface="Tajawal Bold" panose="020B0604020202020204" charset="-78"/>
              <a:cs typeface="Tajawal Bold" panose="020B0604020202020204" charset="-78"/>
            </a:endParaRPr>
          </a:p>
        </p:txBody>
      </p:sp>
      <p:sp>
        <p:nvSpPr>
          <p:cNvPr id="34" name="TextBox 34"/>
          <p:cNvSpPr txBox="1"/>
          <p:nvPr/>
        </p:nvSpPr>
        <p:spPr>
          <a:xfrm>
            <a:off x="7543800" y="7509710"/>
            <a:ext cx="2392560" cy="492443"/>
          </a:xfrm>
          <a:prstGeom prst="rect">
            <a:avLst/>
          </a:prstGeom>
        </p:spPr>
        <p:txBody>
          <a:bodyPr lIns="0" tIns="0" rIns="0" bIns="0" rtlCol="0" anchor="t">
            <a:spAutoFit/>
          </a:bodyPr>
          <a:lstStyle/>
          <a:p>
            <a:pPr lvl="0"/>
            <a:r>
              <a:rPr lang="ar-SA" sz="3200" dirty="0">
                <a:latin typeface="Tajawal Bold" panose="020B0604020202020204" charset="-78"/>
                <a:cs typeface="Tajawal Bold" panose="020B0604020202020204" charset="-78"/>
              </a:rPr>
              <a:t>طرح البدائل</a:t>
            </a:r>
            <a:endParaRPr lang="en-US" sz="3200" dirty="0">
              <a:latin typeface="Tajawal Bold" panose="020B0604020202020204" charset="-78"/>
              <a:cs typeface="Tajawal Bold" panose="020B0604020202020204" charset="-78"/>
            </a:endParaRPr>
          </a:p>
        </p:txBody>
      </p:sp>
      <p:sp>
        <p:nvSpPr>
          <p:cNvPr id="35" name="TextBox 35"/>
          <p:cNvSpPr txBox="1"/>
          <p:nvPr/>
        </p:nvSpPr>
        <p:spPr>
          <a:xfrm>
            <a:off x="8534400" y="6061910"/>
            <a:ext cx="2392560" cy="492443"/>
          </a:xfrm>
          <a:prstGeom prst="rect">
            <a:avLst/>
          </a:prstGeom>
        </p:spPr>
        <p:txBody>
          <a:bodyPr lIns="0" tIns="0" rIns="0" bIns="0" rtlCol="0" anchor="t">
            <a:spAutoFit/>
          </a:bodyPr>
          <a:lstStyle/>
          <a:p>
            <a:pPr lvl="0"/>
            <a:r>
              <a:rPr lang="ar-SA" sz="3200" dirty="0">
                <a:latin typeface="Tajawal Bold" panose="020B0604020202020204" charset="-78"/>
                <a:cs typeface="Tajawal Bold" panose="020B0604020202020204" charset="-78"/>
              </a:rPr>
              <a:t>تقييم البدائل</a:t>
            </a:r>
            <a:endParaRPr lang="en-US" sz="3200" dirty="0">
              <a:latin typeface="Tajawal Bold" panose="020B0604020202020204" charset="-78"/>
              <a:cs typeface="Tajawal Bold" panose="020B0604020202020204" charset="-78"/>
            </a:endParaRPr>
          </a:p>
        </p:txBody>
      </p:sp>
      <p:sp>
        <p:nvSpPr>
          <p:cNvPr id="36" name="TextBox 36"/>
          <p:cNvSpPr txBox="1"/>
          <p:nvPr/>
        </p:nvSpPr>
        <p:spPr>
          <a:xfrm>
            <a:off x="9677400" y="4690310"/>
            <a:ext cx="2819400" cy="492443"/>
          </a:xfrm>
          <a:prstGeom prst="rect">
            <a:avLst/>
          </a:prstGeom>
        </p:spPr>
        <p:txBody>
          <a:bodyPr wrap="square" lIns="0" tIns="0" rIns="0" bIns="0" rtlCol="0" anchor="t">
            <a:spAutoFit/>
          </a:bodyPr>
          <a:lstStyle/>
          <a:p>
            <a:pPr lvl="0"/>
            <a:r>
              <a:rPr lang="ar-SA" sz="3200" dirty="0">
                <a:latin typeface="Tajawal Bold" panose="020B0604020202020204" charset="-78"/>
                <a:cs typeface="Tajawal Bold" panose="020B0604020202020204" charset="-78"/>
              </a:rPr>
              <a:t>تنفيذ الحل</a:t>
            </a:r>
            <a:endParaRPr lang="en-US" sz="3200" dirty="0">
              <a:latin typeface="Tajawal Bold" panose="020B0604020202020204" charset="-78"/>
              <a:cs typeface="Tajawal Bold" panose="020B0604020202020204" charset="-78"/>
            </a:endParaRPr>
          </a:p>
        </p:txBody>
      </p:sp>
      <p:sp>
        <p:nvSpPr>
          <p:cNvPr id="37" name="TextBox 37"/>
          <p:cNvSpPr txBox="1"/>
          <p:nvPr/>
        </p:nvSpPr>
        <p:spPr>
          <a:xfrm>
            <a:off x="10591800" y="3013910"/>
            <a:ext cx="3352800" cy="492443"/>
          </a:xfrm>
          <a:prstGeom prst="rect">
            <a:avLst/>
          </a:prstGeom>
        </p:spPr>
        <p:txBody>
          <a:bodyPr wrap="square" lIns="0" tIns="0" rIns="0" bIns="0" rtlCol="0" anchor="t">
            <a:spAutoFit/>
          </a:bodyPr>
          <a:lstStyle/>
          <a:p>
            <a:pPr lvl="0"/>
            <a:r>
              <a:rPr lang="ar-SA" sz="3200" dirty="0">
                <a:latin typeface="Tajawal Bold" panose="020B0604020202020204" charset="-78"/>
                <a:cs typeface="Tajawal Bold" panose="020B0604020202020204" charset="-78"/>
              </a:rPr>
              <a:t>متابعة تنفيذ الحل</a:t>
            </a:r>
            <a:endParaRPr lang="en-US" sz="3200" dirty="0">
              <a:latin typeface="Tajawal Bold" panose="020B0604020202020204" charset="-78"/>
              <a:cs typeface="Tajawal Bold" panose="020B0604020202020204" charset="-78"/>
            </a:endParaRPr>
          </a:p>
        </p:txBody>
      </p:sp>
      <p:sp>
        <p:nvSpPr>
          <p:cNvPr id="38" name="Rounded Rectangle 37"/>
          <p:cNvSpPr/>
          <p:nvPr/>
        </p:nvSpPr>
        <p:spPr>
          <a:xfrm>
            <a:off x="5715000" y="342900"/>
            <a:ext cx="7391400" cy="1676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51"/>
          <p:cNvSpPr txBox="1"/>
          <p:nvPr/>
        </p:nvSpPr>
        <p:spPr>
          <a:xfrm>
            <a:off x="6096000" y="571500"/>
            <a:ext cx="6781800" cy="1477328"/>
          </a:xfrm>
          <a:prstGeom prst="rect">
            <a:avLst/>
          </a:prstGeom>
        </p:spPr>
        <p:txBody>
          <a:bodyPr wrap="square" lIns="0" tIns="0" rIns="0" bIns="0" rtlCol="0" anchor="t">
            <a:spAutoFit/>
          </a:bodyPr>
          <a:lstStyle/>
          <a:p>
            <a:pPr algn="ctr">
              <a:spcBef>
                <a:spcPct val="0"/>
              </a:spcBef>
            </a:pPr>
            <a:r>
              <a:rPr lang="ar-SA" altLang="en-US" sz="4800" b="1" dirty="0">
                <a:solidFill>
                  <a:schemeClr val="bg1"/>
                </a:solidFill>
                <a:latin typeface="Tajawal Bold" panose="020B0604020202020204" charset="-78"/>
                <a:cs typeface="Tajawal Bold" panose="020B0604020202020204" charset="-78"/>
              </a:rPr>
              <a:t>خطوات اتخاذ القرارات</a:t>
            </a:r>
          </a:p>
          <a:p>
            <a:pPr algn="ctr">
              <a:spcBef>
                <a:spcPct val="0"/>
              </a:spcBef>
            </a:pPr>
            <a:r>
              <a:rPr lang="en-US" altLang="en-US" sz="4800" b="1" dirty="0">
                <a:solidFill>
                  <a:schemeClr val="bg1"/>
                </a:solidFill>
                <a:latin typeface="Tajawal Bold" panose="020B0604020202020204" charset="-78"/>
                <a:cs typeface="Tajawal Bold" panose="020B0604020202020204" charset="-78"/>
              </a:rPr>
              <a:t>Steps Of Decision Making</a:t>
            </a:r>
          </a:p>
        </p:txBody>
      </p:sp>
      <p:grpSp>
        <p:nvGrpSpPr>
          <p:cNvPr id="40" name="Group 42"/>
          <p:cNvGrpSpPr/>
          <p:nvPr/>
        </p:nvGrpSpPr>
        <p:grpSpPr>
          <a:xfrm>
            <a:off x="17754600" y="0"/>
            <a:ext cx="1199492" cy="10287000"/>
            <a:chOff x="0" y="0"/>
            <a:chExt cx="446365" cy="2709333"/>
          </a:xfrm>
        </p:grpSpPr>
        <p:sp>
          <p:nvSpPr>
            <p:cNvPr id="41"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2"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3" name="Group 48"/>
          <p:cNvGrpSpPr/>
          <p:nvPr/>
        </p:nvGrpSpPr>
        <p:grpSpPr>
          <a:xfrm>
            <a:off x="0" y="0"/>
            <a:ext cx="1028700" cy="1028700"/>
            <a:chOff x="0" y="0"/>
            <a:chExt cx="812800" cy="812800"/>
          </a:xfrm>
        </p:grpSpPr>
        <p:sp>
          <p:nvSpPr>
            <p:cNvPr id="44"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5"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6" name="Group 8"/>
          <p:cNvGrpSpPr/>
          <p:nvPr/>
        </p:nvGrpSpPr>
        <p:grpSpPr>
          <a:xfrm>
            <a:off x="0" y="6690087"/>
            <a:ext cx="1028700" cy="3177813"/>
            <a:chOff x="0" y="0"/>
            <a:chExt cx="812800" cy="2510865"/>
          </a:xfrm>
        </p:grpSpPr>
        <p:sp>
          <p:nvSpPr>
            <p:cNvPr id="4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0"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2"/>
            <a:stretch>
              <a:fillRect/>
            </a:stretch>
          </a:blipFill>
        </p:spPr>
        <p:txBody>
          <a:bodyPr/>
          <a:lstStyle/>
          <a:p>
            <a:endParaRPr lang="en-US"/>
          </a:p>
        </p:txBody>
      </p:sp>
      <p:sp>
        <p:nvSpPr>
          <p:cNvPr id="51" name="TextBox 50"/>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12</a:t>
            </a:r>
          </a:p>
        </p:txBody>
      </p:sp>
    </p:spTree>
    <p:extLst>
      <p:ext uri="{BB962C8B-B14F-4D97-AF65-F5344CB8AC3E}">
        <p14:creationId xmlns:p14="http://schemas.microsoft.com/office/powerpoint/2010/main" val="270390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62800" y="723900"/>
            <a:ext cx="4157650" cy="4157650"/>
          </a:xfrm>
          <a:custGeom>
            <a:avLst/>
            <a:gdLst/>
            <a:ahLst/>
            <a:cxnLst/>
            <a:rect l="l" t="t" r="r" b="b"/>
            <a:pathLst>
              <a:path w="4157650" h="4157650">
                <a:moveTo>
                  <a:pt x="0" y="0"/>
                </a:moveTo>
                <a:lnTo>
                  <a:pt x="4157650" y="0"/>
                </a:lnTo>
                <a:lnTo>
                  <a:pt x="4157650" y="4157651"/>
                </a:lnTo>
                <a:lnTo>
                  <a:pt x="0" y="41576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857321" y="490463"/>
            <a:ext cx="2803187" cy="974107"/>
          </a:xfrm>
          <a:custGeom>
            <a:avLst/>
            <a:gdLst/>
            <a:ahLst/>
            <a:cxnLst/>
            <a:rect l="l" t="t" r="r" b="b"/>
            <a:pathLst>
              <a:path w="2803187" h="974107">
                <a:moveTo>
                  <a:pt x="0" y="0"/>
                </a:moveTo>
                <a:lnTo>
                  <a:pt x="2803187" y="0"/>
                </a:lnTo>
                <a:lnTo>
                  <a:pt x="2803187" y="974107"/>
                </a:lnTo>
                <a:lnTo>
                  <a:pt x="0" y="9741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2873693" y="490463"/>
            <a:ext cx="2803187" cy="974107"/>
          </a:xfrm>
          <a:custGeom>
            <a:avLst/>
            <a:gdLst/>
            <a:ahLst/>
            <a:cxnLst/>
            <a:rect l="l" t="t" r="r" b="b"/>
            <a:pathLst>
              <a:path w="2803187" h="974107">
                <a:moveTo>
                  <a:pt x="0" y="0"/>
                </a:moveTo>
                <a:lnTo>
                  <a:pt x="2803187" y="0"/>
                </a:lnTo>
                <a:lnTo>
                  <a:pt x="2803187" y="974107"/>
                </a:lnTo>
                <a:lnTo>
                  <a:pt x="0" y="9741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457200" y="4305300"/>
            <a:ext cx="2803187" cy="974107"/>
          </a:xfrm>
          <a:custGeom>
            <a:avLst/>
            <a:gdLst/>
            <a:ahLst/>
            <a:cxnLst/>
            <a:rect l="l" t="t" r="r" b="b"/>
            <a:pathLst>
              <a:path w="2803187" h="974107">
                <a:moveTo>
                  <a:pt x="0" y="0"/>
                </a:moveTo>
                <a:lnTo>
                  <a:pt x="2803187" y="0"/>
                </a:lnTo>
                <a:lnTo>
                  <a:pt x="2803187" y="974107"/>
                </a:lnTo>
                <a:lnTo>
                  <a:pt x="0" y="9741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4935200" y="3543300"/>
            <a:ext cx="2803187" cy="974107"/>
          </a:xfrm>
          <a:custGeom>
            <a:avLst/>
            <a:gdLst/>
            <a:ahLst/>
            <a:cxnLst/>
            <a:rect l="l" t="t" r="r" b="b"/>
            <a:pathLst>
              <a:path w="2803187" h="974107">
                <a:moveTo>
                  <a:pt x="0" y="0"/>
                </a:moveTo>
                <a:lnTo>
                  <a:pt x="2803187" y="0"/>
                </a:lnTo>
                <a:lnTo>
                  <a:pt x="2803187" y="974108"/>
                </a:lnTo>
                <a:lnTo>
                  <a:pt x="0" y="9741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1125200" y="6819900"/>
            <a:ext cx="2803187" cy="974107"/>
          </a:xfrm>
          <a:custGeom>
            <a:avLst/>
            <a:gdLst/>
            <a:ahLst/>
            <a:cxnLst/>
            <a:rect l="l" t="t" r="r" b="b"/>
            <a:pathLst>
              <a:path w="2803187" h="974107">
                <a:moveTo>
                  <a:pt x="0" y="0"/>
                </a:moveTo>
                <a:lnTo>
                  <a:pt x="2803187" y="0"/>
                </a:lnTo>
                <a:lnTo>
                  <a:pt x="2803187" y="974107"/>
                </a:lnTo>
                <a:lnTo>
                  <a:pt x="0" y="9741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a:off x="2515809" y="216092"/>
            <a:ext cx="545312" cy="548742"/>
          </a:xfrm>
          <a:custGeom>
            <a:avLst/>
            <a:gdLst/>
            <a:ahLst/>
            <a:cxnLst/>
            <a:rect l="l" t="t" r="r" b="b"/>
            <a:pathLst>
              <a:path w="545312" h="548742">
                <a:moveTo>
                  <a:pt x="0" y="0"/>
                </a:moveTo>
                <a:lnTo>
                  <a:pt x="545312" y="0"/>
                </a:lnTo>
                <a:lnTo>
                  <a:pt x="545312" y="548742"/>
                </a:lnTo>
                <a:lnTo>
                  <a:pt x="0" y="5487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TextBox 9"/>
          <p:cNvSpPr txBox="1"/>
          <p:nvPr/>
        </p:nvSpPr>
        <p:spPr>
          <a:xfrm>
            <a:off x="7315200" y="2095500"/>
            <a:ext cx="3886200" cy="1061829"/>
          </a:xfrm>
          <a:prstGeom prst="rect">
            <a:avLst/>
          </a:prstGeom>
        </p:spPr>
        <p:txBody>
          <a:bodyPr wrap="square" lIns="0" tIns="0" rIns="0" bIns="0" rtlCol="0" anchor="t">
            <a:spAutoFit/>
          </a:bodyPr>
          <a:lstStyle/>
          <a:p>
            <a:pPr algn="ctr" rtl="1">
              <a:lnSpc>
                <a:spcPct val="150000"/>
              </a:lnSpc>
            </a:pPr>
            <a:r>
              <a:rPr lang="ar-EG" sz="2400" b="1" dirty="0">
                <a:solidFill>
                  <a:srgbClr val="404040"/>
                </a:solidFill>
                <a:latin typeface="Tajawal Bold"/>
                <a:ea typeface="Tajawal Bold"/>
                <a:cs typeface="Tajawal Bold"/>
                <a:sym typeface="Tajawal Bold"/>
                <a:rtl/>
              </a:rPr>
              <a:t>خطوات اتخاذ القرارات</a:t>
            </a:r>
          </a:p>
          <a:p>
            <a:pPr algn="ctr" rtl="1">
              <a:lnSpc>
                <a:spcPct val="150000"/>
              </a:lnSpc>
            </a:pPr>
            <a:r>
              <a:rPr lang="en-US" sz="2400" b="1" dirty="0">
                <a:solidFill>
                  <a:srgbClr val="404040"/>
                </a:solidFill>
                <a:latin typeface="Tajawal Bold"/>
                <a:ea typeface="Tajawal Bold"/>
                <a:cs typeface="Tajawal Bold"/>
                <a:sym typeface="Tajawal Bold"/>
                <a:rtl/>
              </a:rPr>
              <a:t>Steps Of Decision Making</a:t>
            </a:r>
          </a:p>
        </p:txBody>
      </p:sp>
      <p:sp>
        <p:nvSpPr>
          <p:cNvPr id="10" name="TextBox 10"/>
          <p:cNvSpPr txBox="1"/>
          <p:nvPr/>
        </p:nvSpPr>
        <p:spPr>
          <a:xfrm>
            <a:off x="15245308" y="3748632"/>
            <a:ext cx="2210052" cy="369332"/>
          </a:xfrm>
          <a:prstGeom prst="rect">
            <a:avLst/>
          </a:prstGeom>
        </p:spPr>
        <p:txBody>
          <a:bodyPr lIns="0" tIns="0" rIns="0" bIns="0" rtlCol="0" anchor="t">
            <a:spAutoFit/>
          </a:bodyPr>
          <a:lstStyle/>
          <a:p>
            <a:pPr algn="ctr" rtl="1">
              <a:lnSpc>
                <a:spcPct val="100000"/>
              </a:lnSpc>
              <a:spcBef>
                <a:spcPct val="0"/>
              </a:spcBef>
              <a:buFontTx/>
              <a:buNone/>
            </a:pPr>
            <a:r>
              <a:rPr lang="ar-SA" altLang="en-US" sz="2400" b="1" dirty="0">
                <a:solidFill>
                  <a:srgbClr val="002060"/>
                </a:solidFill>
                <a:latin typeface="Tajawal Bold" panose="020B0604020202020204" charset="-78"/>
                <a:cs typeface="Tajawal Bold" panose="020B0604020202020204" charset="-78"/>
              </a:rPr>
              <a:t>طرح البدائل</a:t>
            </a:r>
          </a:p>
        </p:txBody>
      </p:sp>
      <p:sp>
        <p:nvSpPr>
          <p:cNvPr id="11" name="Freeform 11"/>
          <p:cNvSpPr/>
          <p:nvPr/>
        </p:nvSpPr>
        <p:spPr>
          <a:xfrm>
            <a:off x="184544" y="4030929"/>
            <a:ext cx="545312" cy="548742"/>
          </a:xfrm>
          <a:custGeom>
            <a:avLst/>
            <a:gdLst/>
            <a:ahLst/>
            <a:cxnLst/>
            <a:rect l="l" t="t" r="r" b="b"/>
            <a:pathLst>
              <a:path w="545312" h="548742">
                <a:moveTo>
                  <a:pt x="0" y="0"/>
                </a:moveTo>
                <a:lnTo>
                  <a:pt x="545312" y="0"/>
                </a:lnTo>
                <a:lnTo>
                  <a:pt x="545312" y="548742"/>
                </a:lnTo>
                <a:lnTo>
                  <a:pt x="0" y="5487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10852544" y="6545529"/>
            <a:ext cx="545312" cy="548742"/>
          </a:xfrm>
          <a:custGeom>
            <a:avLst/>
            <a:gdLst/>
            <a:ahLst/>
            <a:cxnLst/>
            <a:rect l="l" t="t" r="r" b="b"/>
            <a:pathLst>
              <a:path w="545312" h="548742">
                <a:moveTo>
                  <a:pt x="0" y="0"/>
                </a:moveTo>
                <a:lnTo>
                  <a:pt x="545312" y="0"/>
                </a:lnTo>
                <a:lnTo>
                  <a:pt x="545312" y="548742"/>
                </a:lnTo>
                <a:lnTo>
                  <a:pt x="0" y="54874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Freeform 13"/>
          <p:cNvSpPr/>
          <p:nvPr/>
        </p:nvSpPr>
        <p:spPr>
          <a:xfrm>
            <a:off x="14662544" y="3259404"/>
            <a:ext cx="545312" cy="548742"/>
          </a:xfrm>
          <a:custGeom>
            <a:avLst/>
            <a:gdLst/>
            <a:ahLst/>
            <a:cxnLst/>
            <a:rect l="l" t="t" r="r" b="b"/>
            <a:pathLst>
              <a:path w="545312" h="548742">
                <a:moveTo>
                  <a:pt x="0" y="0"/>
                </a:moveTo>
                <a:lnTo>
                  <a:pt x="545312" y="0"/>
                </a:lnTo>
                <a:lnTo>
                  <a:pt x="545312" y="548742"/>
                </a:lnTo>
                <a:lnTo>
                  <a:pt x="0" y="5487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4" name="TextBox 14"/>
          <p:cNvSpPr txBox="1"/>
          <p:nvPr/>
        </p:nvSpPr>
        <p:spPr>
          <a:xfrm>
            <a:off x="14748269" y="3392488"/>
            <a:ext cx="331387" cy="320675"/>
          </a:xfrm>
          <a:prstGeom prst="rect">
            <a:avLst/>
          </a:prstGeom>
        </p:spPr>
        <p:txBody>
          <a:bodyPr lIns="0" tIns="0" rIns="0" bIns="0" rtlCol="0" anchor="t">
            <a:spAutoFit/>
          </a:bodyPr>
          <a:lstStyle/>
          <a:p>
            <a:pPr algn="ctr">
              <a:lnSpc>
                <a:spcPts val="2499"/>
              </a:lnSpc>
            </a:pPr>
            <a:r>
              <a:rPr lang="ar-EG" sz="2499" dirty="0">
                <a:solidFill>
                  <a:srgbClr val="000000"/>
                </a:solidFill>
                <a:latin typeface="Rubik One"/>
                <a:ea typeface="Rubik One"/>
                <a:cs typeface="Rubik One"/>
                <a:sym typeface="Rubik One"/>
              </a:rPr>
              <a:t>2</a:t>
            </a:r>
            <a:endParaRPr lang="en-US" sz="2499" dirty="0">
              <a:solidFill>
                <a:srgbClr val="000000"/>
              </a:solidFill>
              <a:latin typeface="Rubik One"/>
              <a:ea typeface="Rubik One"/>
              <a:cs typeface="Rubik One"/>
              <a:sym typeface="Rubik One"/>
            </a:endParaRPr>
          </a:p>
        </p:txBody>
      </p:sp>
      <p:sp>
        <p:nvSpPr>
          <p:cNvPr id="15" name="Freeform 15"/>
          <p:cNvSpPr/>
          <p:nvPr/>
        </p:nvSpPr>
        <p:spPr>
          <a:xfrm>
            <a:off x="12601037" y="216092"/>
            <a:ext cx="545312" cy="548742"/>
          </a:xfrm>
          <a:custGeom>
            <a:avLst/>
            <a:gdLst/>
            <a:ahLst/>
            <a:cxnLst/>
            <a:rect l="l" t="t" r="r" b="b"/>
            <a:pathLst>
              <a:path w="545312" h="548742">
                <a:moveTo>
                  <a:pt x="0" y="0"/>
                </a:moveTo>
                <a:lnTo>
                  <a:pt x="545312" y="0"/>
                </a:lnTo>
                <a:lnTo>
                  <a:pt x="545312" y="548742"/>
                </a:lnTo>
                <a:lnTo>
                  <a:pt x="0" y="54874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6" name="TextBox 16"/>
          <p:cNvSpPr txBox="1"/>
          <p:nvPr/>
        </p:nvSpPr>
        <p:spPr>
          <a:xfrm>
            <a:off x="2057400" y="8039100"/>
            <a:ext cx="15773400" cy="1477328"/>
          </a:xfrm>
          <a:prstGeom prst="rect">
            <a:avLst/>
          </a:prstGeom>
        </p:spPr>
        <p:txBody>
          <a:bodyPr wrap="square" lIns="0" tIns="0" rIns="0" bIns="0" rtlCol="0" anchor="t">
            <a:spAutoFit/>
          </a:bodyPr>
          <a:lstStyle/>
          <a:p>
            <a:pPr marL="342900" indent="-342900" algn="r" rtl="1">
              <a:buFont typeface="Wingdings" panose="05000000000000000000" pitchFamily="2" charset="2"/>
              <a:buChar char="q"/>
              <a:defRPr/>
            </a:pPr>
            <a:r>
              <a:rPr lang="ar-SA" altLang="en-US" sz="2400" dirty="0">
                <a:solidFill>
                  <a:srgbClr val="181717"/>
                </a:solidFill>
                <a:latin typeface="Tajawal" panose="00000500000000000000" pitchFamily="2" charset="-78"/>
                <a:cs typeface="Tajawal" panose="00000500000000000000" pitchFamily="2" charset="-78"/>
              </a:rPr>
              <a:t>هذه مرحلة مهمة في عملية صنع القرار وربما هي الأصعب. إذ يجب على المديرين تحديد مزايا وعيوب كل بديل وتقييمها في ضوء المواقف المختلفة قبل اتخاذ القرار النهائي. وينبغي عند تقييم البدائل أن يختار المديرين الحل الذي يقدم أفضل الاحتمالات التي تسهم في تحقيق أهداف المنشأة.</a:t>
            </a:r>
            <a:endParaRPr lang="ar-SA" altLang="en-US" sz="2400" dirty="0">
              <a:latin typeface="Tajawal" panose="00000500000000000000" pitchFamily="2" charset="-78"/>
              <a:cs typeface="Tajawal" panose="00000500000000000000" pitchFamily="2" charset="-78"/>
            </a:endParaRPr>
          </a:p>
          <a:p>
            <a:pPr algn="r">
              <a:buFont typeface="Arial" panose="020B0604020202020204" pitchFamily="34" charset="0"/>
              <a:buNone/>
              <a:defRPr/>
            </a:pPr>
            <a:endParaRPr lang="ar-SA" sz="2400" dirty="0">
              <a:latin typeface="Tajawal" panose="00000500000000000000" pitchFamily="2" charset="-78"/>
              <a:cs typeface="Tajawal" panose="00000500000000000000" pitchFamily="2" charset="-78"/>
            </a:endParaRPr>
          </a:p>
        </p:txBody>
      </p:sp>
      <p:sp>
        <p:nvSpPr>
          <p:cNvPr id="18" name="AutoShape 18"/>
          <p:cNvSpPr/>
          <p:nvPr/>
        </p:nvSpPr>
        <p:spPr>
          <a:xfrm flipV="1">
            <a:off x="11298087" y="977517"/>
            <a:ext cx="1575606" cy="1846634"/>
          </a:xfrm>
          <a:prstGeom prst="line">
            <a:avLst/>
          </a:prstGeom>
          <a:ln w="76200" cap="flat">
            <a:solidFill>
              <a:srgbClr val="000000"/>
            </a:solidFill>
            <a:prstDash val="solid"/>
            <a:headEnd type="none" w="sm" len="sm"/>
            <a:tailEnd type="arrow" w="med" len="sm"/>
          </a:ln>
        </p:spPr>
        <p:txBody>
          <a:bodyPr/>
          <a:lstStyle/>
          <a:p>
            <a:endParaRPr lang="en-US"/>
          </a:p>
        </p:txBody>
      </p:sp>
      <p:sp>
        <p:nvSpPr>
          <p:cNvPr id="19" name="AutoShape 19"/>
          <p:cNvSpPr/>
          <p:nvPr/>
        </p:nvSpPr>
        <p:spPr>
          <a:xfrm>
            <a:off x="10803442" y="4104571"/>
            <a:ext cx="4131758" cy="48329"/>
          </a:xfrm>
          <a:prstGeom prst="line">
            <a:avLst/>
          </a:prstGeom>
          <a:ln w="76200" cap="flat">
            <a:solidFill>
              <a:srgbClr val="000000"/>
            </a:solidFill>
            <a:prstDash val="solid"/>
            <a:headEnd type="none" w="sm" len="sm"/>
            <a:tailEnd type="arrow" w="med" len="sm"/>
          </a:ln>
        </p:spPr>
        <p:txBody>
          <a:bodyPr/>
          <a:lstStyle/>
          <a:p>
            <a:endParaRPr lang="en-US"/>
          </a:p>
        </p:txBody>
      </p:sp>
      <p:sp>
        <p:nvSpPr>
          <p:cNvPr id="20" name="AutoShape 20"/>
          <p:cNvSpPr/>
          <p:nvPr/>
        </p:nvSpPr>
        <p:spPr>
          <a:xfrm>
            <a:off x="9228194" y="4838081"/>
            <a:ext cx="1592206" cy="2210419"/>
          </a:xfrm>
          <a:prstGeom prst="line">
            <a:avLst/>
          </a:prstGeom>
          <a:ln w="76200" cap="flat">
            <a:solidFill>
              <a:srgbClr val="000000"/>
            </a:solidFill>
            <a:prstDash val="solid"/>
            <a:headEnd type="none" w="sm" len="sm"/>
            <a:tailEnd type="arrow" w="med" len="sm"/>
          </a:ln>
        </p:spPr>
        <p:txBody>
          <a:bodyPr/>
          <a:lstStyle/>
          <a:p>
            <a:endParaRPr lang="en-US"/>
          </a:p>
        </p:txBody>
      </p:sp>
      <p:sp>
        <p:nvSpPr>
          <p:cNvPr id="21" name="AutoShape 21"/>
          <p:cNvSpPr/>
          <p:nvPr/>
        </p:nvSpPr>
        <p:spPr>
          <a:xfrm flipH="1">
            <a:off x="3200400" y="3009900"/>
            <a:ext cx="3917700" cy="1981200"/>
          </a:xfrm>
          <a:prstGeom prst="line">
            <a:avLst/>
          </a:prstGeom>
          <a:ln w="76200" cap="flat">
            <a:solidFill>
              <a:srgbClr val="000000"/>
            </a:solidFill>
            <a:prstDash val="solid"/>
            <a:headEnd type="none" w="sm" len="sm"/>
            <a:tailEnd type="arrow" w="med" len="sm"/>
          </a:ln>
        </p:spPr>
        <p:txBody>
          <a:bodyPr/>
          <a:lstStyle/>
          <a:p>
            <a:endParaRPr lang="en-US"/>
          </a:p>
        </p:txBody>
      </p:sp>
      <p:sp>
        <p:nvSpPr>
          <p:cNvPr id="22" name="AutoShape 22"/>
          <p:cNvSpPr/>
          <p:nvPr/>
        </p:nvSpPr>
        <p:spPr>
          <a:xfrm flipH="1" flipV="1">
            <a:off x="5633089" y="984937"/>
            <a:ext cx="1967862" cy="667000"/>
          </a:xfrm>
          <a:prstGeom prst="line">
            <a:avLst/>
          </a:prstGeom>
          <a:ln w="76200" cap="flat">
            <a:solidFill>
              <a:srgbClr val="000000"/>
            </a:solidFill>
            <a:prstDash val="solid"/>
            <a:headEnd type="none" w="sm" len="sm"/>
            <a:tailEnd type="arrow" w="med" len="sm"/>
          </a:ln>
        </p:spPr>
        <p:txBody>
          <a:bodyPr/>
          <a:lstStyle/>
          <a:p>
            <a:endParaRPr lang="en-US"/>
          </a:p>
        </p:txBody>
      </p:sp>
      <p:sp>
        <p:nvSpPr>
          <p:cNvPr id="28" name="TextBox 28"/>
          <p:cNvSpPr txBox="1"/>
          <p:nvPr/>
        </p:nvSpPr>
        <p:spPr>
          <a:xfrm>
            <a:off x="3043778" y="605407"/>
            <a:ext cx="2427386" cy="657168"/>
          </a:xfrm>
          <a:prstGeom prst="rect">
            <a:avLst/>
          </a:prstGeom>
        </p:spPr>
        <p:txBody>
          <a:bodyPr lIns="0" tIns="0" rIns="0" bIns="0" rtlCol="0" anchor="t">
            <a:spAutoFit/>
          </a:bodyPr>
          <a:lstStyle/>
          <a:p>
            <a:pPr algn="ctr">
              <a:lnSpc>
                <a:spcPts val="2499"/>
              </a:lnSpc>
            </a:pPr>
            <a:r>
              <a:rPr lang="ar-EG" sz="2499" dirty="0">
                <a:solidFill>
                  <a:srgbClr val="002060"/>
                </a:solidFill>
                <a:latin typeface="Tajawal Bold" panose="020B0604020202020204" charset="-78"/>
                <a:ea typeface="Rubik One"/>
                <a:cs typeface="Tajawal Bold" panose="020B0604020202020204" charset="-78"/>
                <a:sym typeface="Rubik One"/>
              </a:rPr>
              <a:t>متابعة تنفيذ الحل</a:t>
            </a:r>
          </a:p>
        </p:txBody>
      </p:sp>
      <p:sp>
        <p:nvSpPr>
          <p:cNvPr id="29" name="TextBox 29"/>
          <p:cNvSpPr txBox="1"/>
          <p:nvPr/>
        </p:nvSpPr>
        <p:spPr>
          <a:xfrm>
            <a:off x="679844" y="4612658"/>
            <a:ext cx="2422047" cy="336567"/>
          </a:xfrm>
          <a:prstGeom prst="rect">
            <a:avLst/>
          </a:prstGeom>
        </p:spPr>
        <p:txBody>
          <a:bodyPr lIns="0" tIns="0" rIns="0" bIns="0" rtlCol="0" anchor="t">
            <a:spAutoFit/>
          </a:bodyPr>
          <a:lstStyle/>
          <a:p>
            <a:pPr algn="ctr">
              <a:lnSpc>
                <a:spcPts val="2499"/>
              </a:lnSpc>
            </a:pPr>
            <a:r>
              <a:rPr lang="ar-EG" sz="2499" dirty="0">
                <a:solidFill>
                  <a:srgbClr val="002060"/>
                </a:solidFill>
                <a:latin typeface="Tajawal Bold" panose="020B0604020202020204" charset="-78"/>
                <a:ea typeface="Rubik One"/>
                <a:cs typeface="Tajawal Bold" panose="020B0604020202020204" charset="-78"/>
                <a:sym typeface="Rubik One"/>
              </a:rPr>
              <a:t>تنفيذ الحل</a:t>
            </a:r>
          </a:p>
        </p:txBody>
      </p:sp>
      <p:sp>
        <p:nvSpPr>
          <p:cNvPr id="30" name="TextBox 30"/>
          <p:cNvSpPr txBox="1"/>
          <p:nvPr/>
        </p:nvSpPr>
        <p:spPr>
          <a:xfrm>
            <a:off x="11277600" y="6896100"/>
            <a:ext cx="2563623" cy="615553"/>
          </a:xfrm>
          <a:prstGeom prst="rect">
            <a:avLst/>
          </a:prstGeom>
        </p:spPr>
        <p:txBody>
          <a:bodyPr wrap="square" lIns="0" tIns="0" rIns="0" bIns="0" rtlCol="0" anchor="t">
            <a:spAutoFit/>
          </a:bodyPr>
          <a:lstStyle/>
          <a:p>
            <a:pPr algn="ctr" rtl="1">
              <a:lnSpc>
                <a:spcPct val="100000"/>
              </a:lnSpc>
              <a:spcBef>
                <a:spcPct val="0"/>
              </a:spcBef>
              <a:buFontTx/>
              <a:buNone/>
              <a:defRPr/>
            </a:pPr>
            <a:r>
              <a:rPr lang="ar-SA" sz="2000" b="1" dirty="0">
                <a:solidFill>
                  <a:srgbClr val="002060"/>
                </a:solidFill>
                <a:latin typeface="Tajawal" panose="00000500000000000000" pitchFamily="2" charset="-78"/>
                <a:cs typeface="Tajawal" panose="00000500000000000000" pitchFamily="2" charset="-78"/>
              </a:rPr>
              <a:t>تقييم البدائل واختيار البديل المناسب</a:t>
            </a:r>
            <a:endParaRPr lang="ar-SA" sz="2000" b="1" dirty="0">
              <a:solidFill>
                <a:srgbClr val="7030A0"/>
              </a:solidFill>
              <a:latin typeface="Tajawal" panose="00000500000000000000" pitchFamily="2" charset="-78"/>
              <a:cs typeface="Tajawal" panose="00000500000000000000" pitchFamily="2" charset="-78"/>
            </a:endParaRPr>
          </a:p>
        </p:txBody>
      </p:sp>
      <p:sp>
        <p:nvSpPr>
          <p:cNvPr id="31" name="TextBox 31"/>
          <p:cNvSpPr txBox="1"/>
          <p:nvPr/>
        </p:nvSpPr>
        <p:spPr>
          <a:xfrm>
            <a:off x="13088182" y="779079"/>
            <a:ext cx="2456617" cy="430887"/>
          </a:xfrm>
          <a:prstGeom prst="rect">
            <a:avLst/>
          </a:prstGeom>
        </p:spPr>
        <p:txBody>
          <a:bodyPr wrap="square" lIns="0" tIns="0" rIns="0" bIns="0" rtlCol="0" anchor="t">
            <a:spAutoFit/>
          </a:bodyPr>
          <a:lstStyle/>
          <a:p>
            <a:pPr algn="ctr" rtl="1">
              <a:lnSpc>
                <a:spcPct val="100000"/>
              </a:lnSpc>
              <a:spcBef>
                <a:spcPct val="0"/>
              </a:spcBef>
              <a:buFontTx/>
              <a:buNone/>
            </a:pPr>
            <a:r>
              <a:rPr lang="ar-SA" altLang="en-US" sz="2800" b="1" dirty="0">
                <a:solidFill>
                  <a:srgbClr val="002060"/>
                </a:solidFill>
                <a:latin typeface="Tajawal Bold" panose="020B0604020202020204" charset="-78"/>
                <a:cs typeface="Tajawal Bold" panose="020B0604020202020204" charset="-78"/>
              </a:rPr>
              <a:t>تحديد المشكلة</a:t>
            </a:r>
            <a:endParaRPr lang="ar-SA" altLang="en-US" sz="2800" b="1" dirty="0">
              <a:solidFill>
                <a:srgbClr val="7030A0"/>
              </a:solidFill>
              <a:latin typeface="Tajawal Bold" panose="020B0604020202020204" charset="-78"/>
              <a:cs typeface="Tajawal Bold" panose="020B0604020202020204" charset="-78"/>
            </a:endParaRPr>
          </a:p>
        </p:txBody>
      </p:sp>
      <p:sp>
        <p:nvSpPr>
          <p:cNvPr id="32" name="TextBox 32"/>
          <p:cNvSpPr txBox="1"/>
          <p:nvPr/>
        </p:nvSpPr>
        <p:spPr>
          <a:xfrm>
            <a:off x="2592009" y="358701"/>
            <a:ext cx="331387" cy="320675"/>
          </a:xfrm>
          <a:prstGeom prst="rect">
            <a:avLst/>
          </a:prstGeom>
        </p:spPr>
        <p:txBody>
          <a:bodyPr lIns="0" tIns="0" rIns="0" bIns="0" rtlCol="0" anchor="t">
            <a:spAutoFit/>
          </a:bodyPr>
          <a:lstStyle/>
          <a:p>
            <a:pPr algn="ctr">
              <a:lnSpc>
                <a:spcPts val="2499"/>
              </a:lnSpc>
            </a:pPr>
            <a:r>
              <a:rPr lang="ar-EG" sz="2499" dirty="0">
                <a:solidFill>
                  <a:srgbClr val="000000"/>
                </a:solidFill>
                <a:latin typeface="Rubik One"/>
                <a:ea typeface="Rubik One"/>
                <a:cs typeface="Rubik One"/>
                <a:sym typeface="Rubik One"/>
              </a:rPr>
              <a:t>5</a:t>
            </a:r>
            <a:endParaRPr lang="en-US" sz="2499" dirty="0">
              <a:solidFill>
                <a:srgbClr val="000000"/>
              </a:solidFill>
              <a:latin typeface="Rubik One"/>
              <a:ea typeface="Rubik One"/>
              <a:cs typeface="Rubik One"/>
              <a:sym typeface="Rubik One"/>
            </a:endParaRPr>
          </a:p>
        </p:txBody>
      </p:sp>
      <p:sp>
        <p:nvSpPr>
          <p:cNvPr id="33" name="TextBox 33"/>
          <p:cNvSpPr txBox="1"/>
          <p:nvPr/>
        </p:nvSpPr>
        <p:spPr>
          <a:xfrm>
            <a:off x="270269" y="4164012"/>
            <a:ext cx="331387" cy="320675"/>
          </a:xfrm>
          <a:prstGeom prst="rect">
            <a:avLst/>
          </a:prstGeom>
        </p:spPr>
        <p:txBody>
          <a:bodyPr lIns="0" tIns="0" rIns="0" bIns="0" rtlCol="0" anchor="t">
            <a:spAutoFit/>
          </a:bodyPr>
          <a:lstStyle/>
          <a:p>
            <a:pPr algn="ctr">
              <a:lnSpc>
                <a:spcPts val="2499"/>
              </a:lnSpc>
            </a:pPr>
            <a:r>
              <a:rPr lang="ar-EG" sz="2499" dirty="0">
                <a:solidFill>
                  <a:srgbClr val="000000"/>
                </a:solidFill>
                <a:latin typeface="Rubik One"/>
                <a:ea typeface="Rubik One"/>
                <a:cs typeface="Rubik One"/>
                <a:sym typeface="Rubik One"/>
              </a:rPr>
              <a:t>4</a:t>
            </a:r>
            <a:endParaRPr lang="en-US" sz="2499" dirty="0">
              <a:solidFill>
                <a:srgbClr val="000000"/>
              </a:solidFill>
              <a:latin typeface="Rubik One"/>
              <a:ea typeface="Rubik One"/>
              <a:cs typeface="Rubik One"/>
              <a:sym typeface="Rubik One"/>
            </a:endParaRPr>
          </a:p>
        </p:txBody>
      </p:sp>
      <p:sp>
        <p:nvSpPr>
          <p:cNvPr id="34" name="TextBox 34"/>
          <p:cNvSpPr txBox="1"/>
          <p:nvPr/>
        </p:nvSpPr>
        <p:spPr>
          <a:xfrm>
            <a:off x="10938269" y="6678612"/>
            <a:ext cx="331387" cy="320675"/>
          </a:xfrm>
          <a:prstGeom prst="rect">
            <a:avLst/>
          </a:prstGeom>
        </p:spPr>
        <p:txBody>
          <a:bodyPr lIns="0" tIns="0" rIns="0" bIns="0" rtlCol="0" anchor="t">
            <a:spAutoFit/>
          </a:bodyPr>
          <a:lstStyle/>
          <a:p>
            <a:pPr algn="ctr">
              <a:lnSpc>
                <a:spcPts val="2499"/>
              </a:lnSpc>
            </a:pPr>
            <a:r>
              <a:rPr lang="en-US" sz="2499">
                <a:solidFill>
                  <a:srgbClr val="000000"/>
                </a:solidFill>
                <a:latin typeface="Rubik One"/>
                <a:ea typeface="Rubik One"/>
                <a:cs typeface="Rubik One"/>
                <a:sym typeface="Rubik One"/>
              </a:rPr>
              <a:t>3</a:t>
            </a:r>
          </a:p>
        </p:txBody>
      </p:sp>
      <p:sp>
        <p:nvSpPr>
          <p:cNvPr id="35" name="TextBox 35"/>
          <p:cNvSpPr txBox="1"/>
          <p:nvPr/>
        </p:nvSpPr>
        <p:spPr>
          <a:xfrm>
            <a:off x="12686762" y="349176"/>
            <a:ext cx="331387" cy="320675"/>
          </a:xfrm>
          <a:prstGeom prst="rect">
            <a:avLst/>
          </a:prstGeom>
        </p:spPr>
        <p:txBody>
          <a:bodyPr lIns="0" tIns="0" rIns="0" bIns="0" rtlCol="0" anchor="t">
            <a:spAutoFit/>
          </a:bodyPr>
          <a:lstStyle/>
          <a:p>
            <a:pPr algn="ctr">
              <a:lnSpc>
                <a:spcPts val="2499"/>
              </a:lnSpc>
            </a:pPr>
            <a:r>
              <a:rPr lang="ar-EG" sz="2499" dirty="0">
                <a:solidFill>
                  <a:srgbClr val="000000"/>
                </a:solidFill>
                <a:latin typeface="Rubik One"/>
                <a:ea typeface="Rubik One"/>
                <a:cs typeface="Rubik One"/>
                <a:sym typeface="Rubik One"/>
              </a:rPr>
              <a:t>1</a:t>
            </a:r>
            <a:endParaRPr lang="en-US" sz="2499" dirty="0">
              <a:solidFill>
                <a:srgbClr val="000000"/>
              </a:solidFill>
              <a:latin typeface="Rubik One"/>
              <a:ea typeface="Rubik One"/>
              <a:cs typeface="Rubik One"/>
              <a:sym typeface="Rubik One"/>
            </a:endParaRPr>
          </a:p>
        </p:txBody>
      </p:sp>
      <p:sp>
        <p:nvSpPr>
          <p:cNvPr id="37" name="TextBox 37"/>
          <p:cNvSpPr txBox="1"/>
          <p:nvPr/>
        </p:nvSpPr>
        <p:spPr>
          <a:xfrm>
            <a:off x="10210800" y="4686300"/>
            <a:ext cx="7848600" cy="1846659"/>
          </a:xfrm>
          <a:prstGeom prst="rect">
            <a:avLst/>
          </a:prstGeom>
        </p:spPr>
        <p:txBody>
          <a:bodyPr wrap="square" lIns="0" tIns="0" rIns="0" bIns="0" rtlCol="0" anchor="t">
            <a:spAutoFit/>
          </a:bodyPr>
          <a:lstStyle/>
          <a:p>
            <a:pPr marL="457200" indent="-457200" algn="justLow" rtl="1">
              <a:buFont typeface="Wingdings" panose="05000000000000000000" pitchFamily="2" charset="2"/>
              <a:buChar char="q"/>
            </a:pPr>
            <a:r>
              <a:rPr lang="ar-SA" sz="2400" dirty="0">
                <a:solidFill>
                  <a:srgbClr val="181717"/>
                </a:solidFill>
                <a:latin typeface="Tajawal" panose="00000500000000000000" pitchFamily="2" charset="-78"/>
                <a:ea typeface="Calibri" panose="020F0502020204030204" pitchFamily="34" charset="0"/>
                <a:cs typeface="Tajawal" panose="00000500000000000000" pitchFamily="2" charset="-78"/>
              </a:rPr>
              <a:t>الخطوة الثانية من خطوات اتخاذ القرار هو ايجاد البدائل الممكنة التي يمكن ان تساهم في حل المشكلة واتخاذ القرار، ويندرج توفير البدائل إلى آليات توليد الأفكار عبر العصف الذهني (</a:t>
            </a:r>
            <a:r>
              <a:rPr lang="en-US" sz="2400" dirty="0">
                <a:solidFill>
                  <a:srgbClr val="181717"/>
                </a:solidFill>
                <a:latin typeface="Tajawal" panose="00000500000000000000" pitchFamily="2" charset="-78"/>
                <a:ea typeface="Calibri" panose="020F0502020204030204" pitchFamily="34" charset="0"/>
                <a:cs typeface="Tajawal" panose="00000500000000000000" pitchFamily="2" charset="-78"/>
              </a:rPr>
              <a:t>Brainstorming</a:t>
            </a:r>
            <a:r>
              <a:rPr lang="ar-SA" sz="2400" dirty="0">
                <a:solidFill>
                  <a:srgbClr val="181717"/>
                </a:solidFill>
                <a:latin typeface="Tajawal" panose="00000500000000000000" pitchFamily="2" charset="-78"/>
                <a:ea typeface="Calibri" panose="020F0502020204030204" pitchFamily="34" charset="0"/>
                <a:cs typeface="Tajawal" panose="00000500000000000000" pitchFamily="2" charset="-78"/>
              </a:rPr>
              <a:t>) وذلك بمشاركة المعنيين للوصول لبدائل إبداعية وابتكارية.  </a:t>
            </a:r>
            <a:endParaRPr lang="en-US" sz="2400" dirty="0">
              <a:solidFill>
                <a:srgbClr val="181717"/>
              </a:solidFill>
              <a:latin typeface="Tajawal" panose="00000500000000000000" pitchFamily="2" charset="-78"/>
              <a:ea typeface="Calibri" panose="020F0502020204030204" pitchFamily="34" charset="0"/>
              <a:cs typeface="Tajawal" panose="00000500000000000000" pitchFamily="2" charset="-78"/>
            </a:endParaRPr>
          </a:p>
        </p:txBody>
      </p:sp>
      <p:sp>
        <p:nvSpPr>
          <p:cNvPr id="38" name="TextBox 38"/>
          <p:cNvSpPr txBox="1"/>
          <p:nvPr/>
        </p:nvSpPr>
        <p:spPr>
          <a:xfrm>
            <a:off x="12344400" y="1714500"/>
            <a:ext cx="5715000" cy="1846659"/>
          </a:xfrm>
          <a:prstGeom prst="rect">
            <a:avLst/>
          </a:prstGeom>
        </p:spPr>
        <p:txBody>
          <a:bodyPr wrap="square" lIns="0" tIns="0" rIns="0" bIns="0" rtlCol="0" anchor="t">
            <a:spAutoFit/>
          </a:bodyPr>
          <a:lstStyle/>
          <a:p>
            <a:pPr marL="457200" indent="-457200" algn="justLow" rtl="1">
              <a:buFont typeface="Wingdings" panose="05000000000000000000" pitchFamily="2" charset="2"/>
              <a:buChar char="q"/>
            </a:pPr>
            <a:r>
              <a:rPr lang="ar-SA" altLang="en-US" sz="2400" dirty="0">
                <a:latin typeface="Tajawal" panose="00000500000000000000" pitchFamily="2" charset="-78"/>
                <a:cs typeface="Tajawal" panose="00000500000000000000" pitchFamily="2" charset="-78"/>
              </a:rPr>
              <a:t>تبدأ عملية اتخاذ القرارات عادة بملاحظة بروز أو وجود مشكلة أو أن هناك فرصة مواتية لاتخاذ قرار ما يتعلق بالفرد أو الجماعة أو المنشأة ولذلك تعد من أهم خطوات اتخاذ القرار.</a:t>
            </a:r>
          </a:p>
        </p:txBody>
      </p:sp>
      <p:sp>
        <p:nvSpPr>
          <p:cNvPr id="39" name="TextBox 16"/>
          <p:cNvSpPr txBox="1"/>
          <p:nvPr/>
        </p:nvSpPr>
        <p:spPr>
          <a:xfrm>
            <a:off x="0" y="5448300"/>
            <a:ext cx="9448800" cy="1477328"/>
          </a:xfrm>
          <a:prstGeom prst="rect">
            <a:avLst/>
          </a:prstGeom>
        </p:spPr>
        <p:txBody>
          <a:bodyPr wrap="square" lIns="0" tIns="0" rIns="0" bIns="0" rtlCol="0" anchor="t">
            <a:spAutoFit/>
          </a:bodyPr>
          <a:lstStyle/>
          <a:p>
            <a:pPr marL="342900" indent="-342900" algn="r" rtl="1">
              <a:buFont typeface="Wingdings" panose="05000000000000000000" pitchFamily="2" charset="2"/>
              <a:buChar char="q"/>
            </a:pPr>
            <a:r>
              <a:rPr lang="ar-SA" altLang="en-US" sz="2400" dirty="0">
                <a:latin typeface="Tajawal" panose="00000500000000000000" pitchFamily="2" charset="-78"/>
                <a:cs typeface="Tajawal" panose="00000500000000000000" pitchFamily="2" charset="-78"/>
              </a:rPr>
              <a:t>وعند تنفيذ الحل فإنه يتعين على المدير إسناد مهمة تنفيذ الحل إلى الشخص، أو الأشخاص الذين لديهم المهارات الكافية لتنفيذ هذا الحل مع إعطائهم فرص الصلاحية والمرونة التي تمكنهم من تنفيذ الحل بما يتلاءم وظروف التنفيذ.</a:t>
            </a:r>
            <a:r>
              <a:rPr lang="ar-SA" sz="2400" dirty="0">
                <a:latin typeface="Tajawal" panose="00000500000000000000" pitchFamily="2" charset="-78"/>
                <a:cs typeface="Tajawal" panose="00000500000000000000" pitchFamily="2" charset="-78"/>
              </a:rPr>
              <a:t>.</a:t>
            </a:r>
          </a:p>
        </p:txBody>
      </p:sp>
      <p:sp>
        <p:nvSpPr>
          <p:cNvPr id="40" name="TextBox 38"/>
          <p:cNvSpPr txBox="1"/>
          <p:nvPr/>
        </p:nvSpPr>
        <p:spPr>
          <a:xfrm>
            <a:off x="304800" y="1562100"/>
            <a:ext cx="6705600" cy="1846659"/>
          </a:xfrm>
          <a:prstGeom prst="rect">
            <a:avLst/>
          </a:prstGeom>
        </p:spPr>
        <p:txBody>
          <a:bodyPr wrap="square" lIns="0" tIns="0" rIns="0" bIns="0" rtlCol="0" anchor="t">
            <a:spAutoFit/>
          </a:bodyPr>
          <a:lstStyle/>
          <a:p>
            <a:pPr marL="457200" indent="-457200" algn="justLow" rtl="1">
              <a:buFont typeface="Wingdings" panose="05000000000000000000" pitchFamily="2" charset="2"/>
              <a:buChar char="q"/>
            </a:pPr>
            <a:r>
              <a:rPr lang="ar-SA" altLang="en-US" sz="2400" dirty="0">
                <a:latin typeface="Tajawal" panose="00000500000000000000" pitchFamily="2" charset="-78"/>
                <a:cs typeface="Tajawal" panose="00000500000000000000" pitchFamily="2" charset="-78"/>
              </a:rPr>
              <a:t>لا تنتهي وظيفة المديرين باتخاذ القرارات. فهم مسؤولون عن الحصول على نتائج إيجابية من القرار الذي تم اتخاذه وتنفيذه. لذا فعليهم التأكد من أن اختيار هذا الحل كان فاعلاً في علاج المشكلة، و أنه يؤدي إلى تحقيق الأهداف المحددة سلفاً. </a:t>
            </a:r>
          </a:p>
        </p:txBody>
      </p:sp>
      <p:grpSp>
        <p:nvGrpSpPr>
          <p:cNvPr id="41" name="Group 42"/>
          <p:cNvGrpSpPr/>
          <p:nvPr/>
        </p:nvGrpSpPr>
        <p:grpSpPr>
          <a:xfrm>
            <a:off x="18135600" y="-419100"/>
            <a:ext cx="1694792" cy="11734800"/>
            <a:chOff x="0" y="0"/>
            <a:chExt cx="446365" cy="2709333"/>
          </a:xfrm>
        </p:grpSpPr>
        <p:sp>
          <p:nvSpPr>
            <p:cNvPr id="42"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3"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4" name="Group 8"/>
          <p:cNvGrpSpPr/>
          <p:nvPr/>
        </p:nvGrpSpPr>
        <p:grpSpPr>
          <a:xfrm>
            <a:off x="0" y="6690087"/>
            <a:ext cx="1028700" cy="3177813"/>
            <a:chOff x="0" y="0"/>
            <a:chExt cx="812800" cy="2510865"/>
          </a:xfrm>
        </p:grpSpPr>
        <p:sp>
          <p:nvSpPr>
            <p:cNvPr id="45"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6"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47" name="Group 48"/>
          <p:cNvGrpSpPr/>
          <p:nvPr/>
        </p:nvGrpSpPr>
        <p:grpSpPr>
          <a:xfrm>
            <a:off x="0" y="0"/>
            <a:ext cx="1028700" cy="1028700"/>
            <a:chOff x="0" y="0"/>
            <a:chExt cx="812800" cy="812800"/>
          </a:xfrm>
        </p:grpSpPr>
        <p:sp>
          <p:nvSpPr>
            <p:cNvPr id="48"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9"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0" name="Rectangle 7">
            <a:extLst>
              <a:ext uri="{FF2B5EF4-FFF2-40B4-BE49-F238E27FC236}">
                <a16:creationId xmlns:a16="http://schemas.microsoft.com/office/drawing/2014/main" id="{8DAE554A-0FC3-985E-BD9C-1818BE76FC46}"/>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1"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4"/>
            <a:stretch>
              <a:fillRect/>
            </a:stretch>
          </a:blipFill>
        </p:spPr>
        <p:txBody>
          <a:bodyPr/>
          <a:lstStyle/>
          <a:p>
            <a:endParaRPr lang="en-US"/>
          </a:p>
        </p:txBody>
      </p:sp>
      <p:sp>
        <p:nvSpPr>
          <p:cNvPr id="52" name="TextBox 51"/>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13</a:t>
            </a:r>
          </a:p>
        </p:txBody>
      </p:sp>
    </p:spTree>
    <p:extLst>
      <p:ext uri="{BB962C8B-B14F-4D97-AF65-F5344CB8AC3E}">
        <p14:creationId xmlns:p14="http://schemas.microsoft.com/office/powerpoint/2010/main" val="2026840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4457700"/>
            <a:ext cx="7315200" cy="811683"/>
            <a:chOff x="0" y="0"/>
            <a:chExt cx="7405056" cy="812800"/>
          </a:xfrm>
        </p:grpSpPr>
        <p:sp>
          <p:nvSpPr>
            <p:cNvPr id="3" name="Freeform 3"/>
            <p:cNvSpPr/>
            <p:nvPr/>
          </p:nvSpPr>
          <p:spPr>
            <a:xfrm>
              <a:off x="0" y="0"/>
              <a:ext cx="7405057" cy="812800"/>
            </a:xfrm>
            <a:custGeom>
              <a:avLst/>
              <a:gdLst/>
              <a:ahLst/>
              <a:cxnLst/>
              <a:rect l="l" t="t" r="r" b="b"/>
              <a:pathLst>
                <a:path w="7405057" h="812800">
                  <a:moveTo>
                    <a:pt x="104693" y="0"/>
                  </a:moveTo>
                  <a:lnTo>
                    <a:pt x="7300364" y="0"/>
                  </a:lnTo>
                  <a:cubicBezTo>
                    <a:pt x="7358184" y="0"/>
                    <a:pt x="7405057" y="46873"/>
                    <a:pt x="7405057" y="104693"/>
                  </a:cubicBezTo>
                  <a:lnTo>
                    <a:pt x="7405057" y="708107"/>
                  </a:lnTo>
                  <a:cubicBezTo>
                    <a:pt x="7405057" y="735873"/>
                    <a:pt x="7394026" y="762502"/>
                    <a:pt x="7374393" y="782136"/>
                  </a:cubicBezTo>
                  <a:cubicBezTo>
                    <a:pt x="7354759" y="801770"/>
                    <a:pt x="7328130" y="812800"/>
                    <a:pt x="7300364" y="812800"/>
                  </a:cubicBezTo>
                  <a:lnTo>
                    <a:pt x="104693" y="812800"/>
                  </a:lnTo>
                  <a:cubicBezTo>
                    <a:pt x="46873" y="812800"/>
                    <a:pt x="0" y="765927"/>
                    <a:pt x="0" y="708107"/>
                  </a:cubicBezTo>
                  <a:lnTo>
                    <a:pt x="0" y="104693"/>
                  </a:lnTo>
                  <a:cubicBezTo>
                    <a:pt x="0" y="46873"/>
                    <a:pt x="46873" y="0"/>
                    <a:pt x="104693" y="0"/>
                  </a:cubicBezTo>
                  <a:close/>
                </a:path>
              </a:pathLst>
            </a:custGeom>
            <a:solidFill>
              <a:srgbClr val="D7ACD1"/>
            </a:solidFill>
          </p:spPr>
          <p:txBody>
            <a:bodyPr/>
            <a:lstStyle/>
            <a:p>
              <a:endParaRPr lang="en-US"/>
            </a:p>
          </p:txBody>
        </p:sp>
        <p:sp>
          <p:nvSpPr>
            <p:cNvPr id="4" name="TextBox 4"/>
            <p:cNvSpPr txBox="1"/>
            <p:nvPr/>
          </p:nvSpPr>
          <p:spPr>
            <a:xfrm>
              <a:off x="0" y="-28575"/>
              <a:ext cx="7405056" cy="841375"/>
            </a:xfrm>
            <a:prstGeom prst="rect">
              <a:avLst/>
            </a:prstGeom>
          </p:spPr>
          <p:txBody>
            <a:bodyPr lIns="50800" tIns="50800" rIns="50800" bIns="50800" rtlCol="0" anchor="ctr"/>
            <a:lstStyle/>
            <a:p>
              <a:pPr algn="ctr">
                <a:lnSpc>
                  <a:spcPts val="2593"/>
                </a:lnSpc>
              </a:pPr>
              <a:endParaRPr sz="2000">
                <a:latin typeface="Tajawal Bold" panose="020B0604020202020204" charset="-78"/>
                <a:cs typeface="Tajawal Bold" panose="020B0604020202020204" charset="-78"/>
              </a:endParaRPr>
            </a:p>
          </p:txBody>
        </p:sp>
      </p:grpSp>
      <p:grpSp>
        <p:nvGrpSpPr>
          <p:cNvPr id="5" name="Group 5"/>
          <p:cNvGrpSpPr/>
          <p:nvPr/>
        </p:nvGrpSpPr>
        <p:grpSpPr>
          <a:xfrm>
            <a:off x="1295400" y="5482032"/>
            <a:ext cx="7315200" cy="811683"/>
            <a:chOff x="0" y="0"/>
            <a:chExt cx="7405056" cy="812800"/>
          </a:xfrm>
        </p:grpSpPr>
        <p:sp>
          <p:nvSpPr>
            <p:cNvPr id="6" name="Freeform 6"/>
            <p:cNvSpPr/>
            <p:nvPr/>
          </p:nvSpPr>
          <p:spPr>
            <a:xfrm>
              <a:off x="0" y="0"/>
              <a:ext cx="7405057" cy="812800"/>
            </a:xfrm>
            <a:custGeom>
              <a:avLst/>
              <a:gdLst/>
              <a:ahLst/>
              <a:cxnLst/>
              <a:rect l="l" t="t" r="r" b="b"/>
              <a:pathLst>
                <a:path w="7405057" h="812800">
                  <a:moveTo>
                    <a:pt x="104693" y="0"/>
                  </a:moveTo>
                  <a:lnTo>
                    <a:pt x="7300364" y="0"/>
                  </a:lnTo>
                  <a:cubicBezTo>
                    <a:pt x="7358184" y="0"/>
                    <a:pt x="7405057" y="46873"/>
                    <a:pt x="7405057" y="104693"/>
                  </a:cubicBezTo>
                  <a:lnTo>
                    <a:pt x="7405057" y="708107"/>
                  </a:lnTo>
                  <a:cubicBezTo>
                    <a:pt x="7405057" y="735873"/>
                    <a:pt x="7394026" y="762502"/>
                    <a:pt x="7374393" y="782136"/>
                  </a:cubicBezTo>
                  <a:cubicBezTo>
                    <a:pt x="7354759" y="801770"/>
                    <a:pt x="7328130" y="812800"/>
                    <a:pt x="7300364" y="812800"/>
                  </a:cubicBezTo>
                  <a:lnTo>
                    <a:pt x="104693" y="812800"/>
                  </a:lnTo>
                  <a:cubicBezTo>
                    <a:pt x="46873" y="812800"/>
                    <a:pt x="0" y="765927"/>
                    <a:pt x="0" y="708107"/>
                  </a:cubicBezTo>
                  <a:lnTo>
                    <a:pt x="0" y="104693"/>
                  </a:lnTo>
                  <a:cubicBezTo>
                    <a:pt x="0" y="46873"/>
                    <a:pt x="46873" y="0"/>
                    <a:pt x="104693" y="0"/>
                  </a:cubicBezTo>
                  <a:close/>
                </a:path>
              </a:pathLst>
            </a:custGeom>
            <a:solidFill>
              <a:srgbClr val="F6C983"/>
            </a:solidFill>
          </p:spPr>
          <p:txBody>
            <a:bodyPr/>
            <a:lstStyle/>
            <a:p>
              <a:endParaRPr lang="en-US"/>
            </a:p>
          </p:txBody>
        </p:sp>
        <p:sp>
          <p:nvSpPr>
            <p:cNvPr id="7" name="TextBox 7"/>
            <p:cNvSpPr txBox="1"/>
            <p:nvPr/>
          </p:nvSpPr>
          <p:spPr>
            <a:xfrm>
              <a:off x="0" y="-28575"/>
              <a:ext cx="7405056" cy="841375"/>
            </a:xfrm>
            <a:prstGeom prst="rect">
              <a:avLst/>
            </a:prstGeom>
          </p:spPr>
          <p:txBody>
            <a:bodyPr lIns="50800" tIns="50800" rIns="50800" bIns="50800" rtlCol="0" anchor="ctr"/>
            <a:lstStyle/>
            <a:p>
              <a:pPr algn="ctr">
                <a:lnSpc>
                  <a:spcPts val="2593"/>
                </a:lnSpc>
              </a:pPr>
              <a:endParaRPr sz="2000">
                <a:latin typeface="Tajawal Bold" panose="020B0604020202020204" charset="-78"/>
                <a:cs typeface="Tajawal Bold" panose="020B0604020202020204" charset="-78"/>
              </a:endParaRPr>
            </a:p>
          </p:txBody>
        </p:sp>
      </p:grpSp>
      <p:grpSp>
        <p:nvGrpSpPr>
          <p:cNvPr id="8" name="Group 8"/>
          <p:cNvGrpSpPr/>
          <p:nvPr/>
        </p:nvGrpSpPr>
        <p:grpSpPr>
          <a:xfrm>
            <a:off x="1295400" y="6506365"/>
            <a:ext cx="7315200" cy="811683"/>
            <a:chOff x="0" y="0"/>
            <a:chExt cx="7405056" cy="812800"/>
          </a:xfrm>
        </p:grpSpPr>
        <p:sp>
          <p:nvSpPr>
            <p:cNvPr id="9" name="Freeform 9"/>
            <p:cNvSpPr/>
            <p:nvPr/>
          </p:nvSpPr>
          <p:spPr>
            <a:xfrm>
              <a:off x="0" y="0"/>
              <a:ext cx="7405057" cy="812800"/>
            </a:xfrm>
            <a:custGeom>
              <a:avLst/>
              <a:gdLst/>
              <a:ahLst/>
              <a:cxnLst/>
              <a:rect l="l" t="t" r="r" b="b"/>
              <a:pathLst>
                <a:path w="7405057" h="812800">
                  <a:moveTo>
                    <a:pt x="104693" y="0"/>
                  </a:moveTo>
                  <a:lnTo>
                    <a:pt x="7300364" y="0"/>
                  </a:lnTo>
                  <a:cubicBezTo>
                    <a:pt x="7358184" y="0"/>
                    <a:pt x="7405057" y="46873"/>
                    <a:pt x="7405057" y="104693"/>
                  </a:cubicBezTo>
                  <a:lnTo>
                    <a:pt x="7405057" y="708107"/>
                  </a:lnTo>
                  <a:cubicBezTo>
                    <a:pt x="7405057" y="735873"/>
                    <a:pt x="7394026" y="762502"/>
                    <a:pt x="7374393" y="782136"/>
                  </a:cubicBezTo>
                  <a:cubicBezTo>
                    <a:pt x="7354759" y="801770"/>
                    <a:pt x="7328130" y="812800"/>
                    <a:pt x="7300364" y="812800"/>
                  </a:cubicBezTo>
                  <a:lnTo>
                    <a:pt x="104693" y="812800"/>
                  </a:lnTo>
                  <a:cubicBezTo>
                    <a:pt x="46873" y="812800"/>
                    <a:pt x="0" y="765927"/>
                    <a:pt x="0" y="708107"/>
                  </a:cubicBezTo>
                  <a:lnTo>
                    <a:pt x="0" y="104693"/>
                  </a:lnTo>
                  <a:cubicBezTo>
                    <a:pt x="0" y="46873"/>
                    <a:pt x="46873" y="0"/>
                    <a:pt x="104693" y="0"/>
                  </a:cubicBezTo>
                  <a:close/>
                </a:path>
              </a:pathLst>
            </a:custGeom>
            <a:solidFill>
              <a:srgbClr val="FA9B82"/>
            </a:solidFill>
          </p:spPr>
          <p:txBody>
            <a:bodyPr/>
            <a:lstStyle/>
            <a:p>
              <a:endParaRPr lang="en-US"/>
            </a:p>
          </p:txBody>
        </p:sp>
        <p:sp>
          <p:nvSpPr>
            <p:cNvPr id="10" name="TextBox 10"/>
            <p:cNvSpPr txBox="1"/>
            <p:nvPr/>
          </p:nvSpPr>
          <p:spPr>
            <a:xfrm>
              <a:off x="0" y="-28575"/>
              <a:ext cx="7405056" cy="841375"/>
            </a:xfrm>
            <a:prstGeom prst="rect">
              <a:avLst/>
            </a:prstGeom>
          </p:spPr>
          <p:txBody>
            <a:bodyPr lIns="50800" tIns="50800" rIns="50800" bIns="50800" rtlCol="0" anchor="ctr"/>
            <a:lstStyle/>
            <a:p>
              <a:pPr algn="ctr">
                <a:lnSpc>
                  <a:spcPts val="2593"/>
                </a:lnSpc>
              </a:pPr>
              <a:endParaRPr sz="2000">
                <a:latin typeface="Tajawal Bold" panose="020B0604020202020204" charset="-78"/>
                <a:cs typeface="Tajawal Bold" panose="020B0604020202020204" charset="-78"/>
              </a:endParaRPr>
            </a:p>
          </p:txBody>
        </p:sp>
      </p:grpSp>
      <p:grpSp>
        <p:nvGrpSpPr>
          <p:cNvPr id="11" name="Group 11"/>
          <p:cNvGrpSpPr/>
          <p:nvPr/>
        </p:nvGrpSpPr>
        <p:grpSpPr>
          <a:xfrm>
            <a:off x="1319432" y="7469757"/>
            <a:ext cx="7315200" cy="811683"/>
            <a:chOff x="0" y="0"/>
            <a:chExt cx="7405056" cy="812800"/>
          </a:xfrm>
        </p:grpSpPr>
        <p:sp>
          <p:nvSpPr>
            <p:cNvPr id="12" name="Freeform 12"/>
            <p:cNvSpPr/>
            <p:nvPr/>
          </p:nvSpPr>
          <p:spPr>
            <a:xfrm>
              <a:off x="0" y="0"/>
              <a:ext cx="7405057" cy="812800"/>
            </a:xfrm>
            <a:custGeom>
              <a:avLst/>
              <a:gdLst/>
              <a:ahLst/>
              <a:cxnLst/>
              <a:rect l="l" t="t" r="r" b="b"/>
              <a:pathLst>
                <a:path w="7405057" h="812800">
                  <a:moveTo>
                    <a:pt x="104693" y="0"/>
                  </a:moveTo>
                  <a:lnTo>
                    <a:pt x="7300364" y="0"/>
                  </a:lnTo>
                  <a:cubicBezTo>
                    <a:pt x="7358184" y="0"/>
                    <a:pt x="7405057" y="46873"/>
                    <a:pt x="7405057" y="104693"/>
                  </a:cubicBezTo>
                  <a:lnTo>
                    <a:pt x="7405057" y="708107"/>
                  </a:lnTo>
                  <a:cubicBezTo>
                    <a:pt x="7405057" y="735873"/>
                    <a:pt x="7394026" y="762502"/>
                    <a:pt x="7374393" y="782136"/>
                  </a:cubicBezTo>
                  <a:cubicBezTo>
                    <a:pt x="7354759" y="801770"/>
                    <a:pt x="7328130" y="812800"/>
                    <a:pt x="7300364" y="812800"/>
                  </a:cubicBezTo>
                  <a:lnTo>
                    <a:pt x="104693" y="812800"/>
                  </a:lnTo>
                  <a:cubicBezTo>
                    <a:pt x="46873" y="812800"/>
                    <a:pt x="0" y="765927"/>
                    <a:pt x="0" y="708107"/>
                  </a:cubicBezTo>
                  <a:lnTo>
                    <a:pt x="0" y="104693"/>
                  </a:lnTo>
                  <a:cubicBezTo>
                    <a:pt x="0" y="46873"/>
                    <a:pt x="46873" y="0"/>
                    <a:pt x="104693" y="0"/>
                  </a:cubicBezTo>
                  <a:close/>
                </a:path>
              </a:pathLst>
            </a:custGeom>
            <a:solidFill>
              <a:srgbClr val="B2C9A7"/>
            </a:solidFill>
          </p:spPr>
          <p:txBody>
            <a:bodyPr/>
            <a:lstStyle/>
            <a:p>
              <a:endParaRPr lang="en-US"/>
            </a:p>
          </p:txBody>
        </p:sp>
        <p:sp>
          <p:nvSpPr>
            <p:cNvPr id="13" name="TextBox 13"/>
            <p:cNvSpPr txBox="1"/>
            <p:nvPr/>
          </p:nvSpPr>
          <p:spPr>
            <a:xfrm>
              <a:off x="0" y="-28575"/>
              <a:ext cx="7405056" cy="841375"/>
            </a:xfrm>
            <a:prstGeom prst="rect">
              <a:avLst/>
            </a:prstGeom>
          </p:spPr>
          <p:txBody>
            <a:bodyPr lIns="50800" tIns="50800" rIns="50800" bIns="50800" rtlCol="0" anchor="ctr"/>
            <a:lstStyle/>
            <a:p>
              <a:pPr algn="ctr">
                <a:lnSpc>
                  <a:spcPts val="2593"/>
                </a:lnSpc>
              </a:pPr>
              <a:endParaRPr sz="2000">
                <a:latin typeface="Tajawal Bold" panose="020B0604020202020204" charset="-78"/>
                <a:cs typeface="Tajawal Bold" panose="020B0604020202020204" charset="-78"/>
              </a:endParaRPr>
            </a:p>
          </p:txBody>
        </p:sp>
      </p:grpSp>
      <p:grpSp>
        <p:nvGrpSpPr>
          <p:cNvPr id="14" name="Group 14"/>
          <p:cNvGrpSpPr/>
          <p:nvPr/>
        </p:nvGrpSpPr>
        <p:grpSpPr>
          <a:xfrm>
            <a:off x="1319432" y="8494090"/>
            <a:ext cx="7315200" cy="811683"/>
            <a:chOff x="0" y="0"/>
            <a:chExt cx="7405056" cy="812800"/>
          </a:xfrm>
        </p:grpSpPr>
        <p:sp>
          <p:nvSpPr>
            <p:cNvPr id="15" name="Freeform 15"/>
            <p:cNvSpPr/>
            <p:nvPr/>
          </p:nvSpPr>
          <p:spPr>
            <a:xfrm>
              <a:off x="0" y="0"/>
              <a:ext cx="7405057" cy="812800"/>
            </a:xfrm>
            <a:custGeom>
              <a:avLst/>
              <a:gdLst/>
              <a:ahLst/>
              <a:cxnLst/>
              <a:rect l="l" t="t" r="r" b="b"/>
              <a:pathLst>
                <a:path w="7405057" h="812800">
                  <a:moveTo>
                    <a:pt x="104693" y="0"/>
                  </a:moveTo>
                  <a:lnTo>
                    <a:pt x="7300364" y="0"/>
                  </a:lnTo>
                  <a:cubicBezTo>
                    <a:pt x="7358184" y="0"/>
                    <a:pt x="7405057" y="46873"/>
                    <a:pt x="7405057" y="104693"/>
                  </a:cubicBezTo>
                  <a:lnTo>
                    <a:pt x="7405057" y="708107"/>
                  </a:lnTo>
                  <a:cubicBezTo>
                    <a:pt x="7405057" y="735873"/>
                    <a:pt x="7394026" y="762502"/>
                    <a:pt x="7374393" y="782136"/>
                  </a:cubicBezTo>
                  <a:cubicBezTo>
                    <a:pt x="7354759" y="801770"/>
                    <a:pt x="7328130" y="812800"/>
                    <a:pt x="7300364" y="812800"/>
                  </a:cubicBezTo>
                  <a:lnTo>
                    <a:pt x="104693" y="812800"/>
                  </a:lnTo>
                  <a:cubicBezTo>
                    <a:pt x="46873" y="812800"/>
                    <a:pt x="0" y="765927"/>
                    <a:pt x="0" y="708107"/>
                  </a:cubicBezTo>
                  <a:lnTo>
                    <a:pt x="0" y="104693"/>
                  </a:lnTo>
                  <a:cubicBezTo>
                    <a:pt x="0" y="46873"/>
                    <a:pt x="46873" y="0"/>
                    <a:pt x="104693" y="0"/>
                  </a:cubicBezTo>
                  <a:close/>
                </a:path>
              </a:pathLst>
            </a:custGeom>
            <a:solidFill>
              <a:srgbClr val="EFC3A6"/>
            </a:solidFill>
          </p:spPr>
          <p:txBody>
            <a:bodyPr/>
            <a:lstStyle/>
            <a:p>
              <a:endParaRPr lang="en-US"/>
            </a:p>
          </p:txBody>
        </p:sp>
        <p:sp>
          <p:nvSpPr>
            <p:cNvPr id="16" name="TextBox 16"/>
            <p:cNvSpPr txBox="1"/>
            <p:nvPr/>
          </p:nvSpPr>
          <p:spPr>
            <a:xfrm>
              <a:off x="0" y="-28575"/>
              <a:ext cx="7405056" cy="841375"/>
            </a:xfrm>
            <a:prstGeom prst="rect">
              <a:avLst/>
            </a:prstGeom>
          </p:spPr>
          <p:txBody>
            <a:bodyPr lIns="50800" tIns="50800" rIns="50800" bIns="50800" rtlCol="0" anchor="ctr"/>
            <a:lstStyle/>
            <a:p>
              <a:pPr algn="ctr">
                <a:lnSpc>
                  <a:spcPts val="2593"/>
                </a:lnSpc>
              </a:pPr>
              <a:endParaRPr sz="2000">
                <a:latin typeface="Tajawal Bold" panose="020B0604020202020204" charset="-78"/>
                <a:cs typeface="Tajawal Bold" panose="020B0604020202020204" charset="-78"/>
              </a:endParaRPr>
            </a:p>
          </p:txBody>
        </p:sp>
      </p:grpSp>
      <p:sp>
        <p:nvSpPr>
          <p:cNvPr id="17" name="Freeform 17"/>
          <p:cNvSpPr/>
          <p:nvPr/>
        </p:nvSpPr>
        <p:spPr>
          <a:xfrm>
            <a:off x="1981200" y="4574157"/>
            <a:ext cx="571947" cy="571947"/>
          </a:xfrm>
          <a:custGeom>
            <a:avLst/>
            <a:gdLst/>
            <a:ahLst/>
            <a:cxnLst/>
            <a:rect l="l" t="t" r="r" b="b"/>
            <a:pathLst>
              <a:path w="571947" h="571947">
                <a:moveTo>
                  <a:pt x="0" y="0"/>
                </a:moveTo>
                <a:lnTo>
                  <a:pt x="571947" y="0"/>
                </a:lnTo>
                <a:lnTo>
                  <a:pt x="571947" y="571947"/>
                </a:lnTo>
                <a:lnTo>
                  <a:pt x="0" y="57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1981200" y="5598489"/>
            <a:ext cx="571947" cy="571947"/>
          </a:xfrm>
          <a:custGeom>
            <a:avLst/>
            <a:gdLst/>
            <a:ahLst/>
            <a:cxnLst/>
            <a:rect l="l" t="t" r="r" b="b"/>
            <a:pathLst>
              <a:path w="571947" h="571947">
                <a:moveTo>
                  <a:pt x="0" y="0"/>
                </a:moveTo>
                <a:lnTo>
                  <a:pt x="571947" y="0"/>
                </a:lnTo>
                <a:lnTo>
                  <a:pt x="571947" y="571947"/>
                </a:lnTo>
                <a:lnTo>
                  <a:pt x="0" y="57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1981200" y="6622822"/>
            <a:ext cx="571947" cy="571947"/>
          </a:xfrm>
          <a:custGeom>
            <a:avLst/>
            <a:gdLst/>
            <a:ahLst/>
            <a:cxnLst/>
            <a:rect l="l" t="t" r="r" b="b"/>
            <a:pathLst>
              <a:path w="571947" h="571947">
                <a:moveTo>
                  <a:pt x="0" y="0"/>
                </a:moveTo>
                <a:lnTo>
                  <a:pt x="571947" y="0"/>
                </a:lnTo>
                <a:lnTo>
                  <a:pt x="571947" y="571947"/>
                </a:lnTo>
                <a:lnTo>
                  <a:pt x="0" y="57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2005232" y="7586214"/>
            <a:ext cx="571947" cy="571947"/>
          </a:xfrm>
          <a:custGeom>
            <a:avLst/>
            <a:gdLst/>
            <a:ahLst/>
            <a:cxnLst/>
            <a:rect l="l" t="t" r="r" b="b"/>
            <a:pathLst>
              <a:path w="571947" h="571947">
                <a:moveTo>
                  <a:pt x="0" y="0"/>
                </a:moveTo>
                <a:lnTo>
                  <a:pt x="571947" y="0"/>
                </a:lnTo>
                <a:lnTo>
                  <a:pt x="571947" y="571947"/>
                </a:lnTo>
                <a:lnTo>
                  <a:pt x="0" y="57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2005232" y="8610547"/>
            <a:ext cx="571947" cy="571947"/>
          </a:xfrm>
          <a:custGeom>
            <a:avLst/>
            <a:gdLst/>
            <a:ahLst/>
            <a:cxnLst/>
            <a:rect l="l" t="t" r="r" b="b"/>
            <a:pathLst>
              <a:path w="571947" h="571947">
                <a:moveTo>
                  <a:pt x="0" y="0"/>
                </a:moveTo>
                <a:lnTo>
                  <a:pt x="571947" y="0"/>
                </a:lnTo>
                <a:lnTo>
                  <a:pt x="571947" y="571946"/>
                </a:lnTo>
                <a:lnTo>
                  <a:pt x="0" y="5719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6477000" y="4672284"/>
            <a:ext cx="14782800" cy="359073"/>
          </a:xfrm>
          <a:prstGeom prst="rect">
            <a:avLst/>
          </a:prstGeom>
        </p:spPr>
        <p:txBody>
          <a:bodyPr wrap="square" lIns="0" tIns="0" rIns="0" bIns="0" rtlCol="0" anchor="t">
            <a:spAutoFit/>
          </a:bodyPr>
          <a:lstStyle/>
          <a:p>
            <a:pPr algn="r" rtl="1">
              <a:lnSpc>
                <a:spcPts val="2775"/>
              </a:lnSpc>
              <a:spcBef>
                <a:spcPct val="0"/>
              </a:spcBef>
            </a:pPr>
            <a:r>
              <a:rPr lang="ar-SA" sz="2400" b="1" dirty="0">
                <a:latin typeface="Tajawal Bold" panose="020B0604020202020204" charset="-78"/>
                <a:cs typeface="Tajawal Bold" panose="020B0604020202020204" charset="-78"/>
              </a:rPr>
              <a:t>1- ترسيخ مبدأ الشورى.</a:t>
            </a:r>
          </a:p>
        </p:txBody>
      </p:sp>
      <p:sp>
        <p:nvSpPr>
          <p:cNvPr id="23" name="TextBox 23"/>
          <p:cNvSpPr txBox="1"/>
          <p:nvPr/>
        </p:nvSpPr>
        <p:spPr>
          <a:xfrm>
            <a:off x="-6477000" y="5717157"/>
            <a:ext cx="14782800" cy="369332"/>
          </a:xfrm>
          <a:prstGeom prst="rect">
            <a:avLst/>
          </a:prstGeom>
        </p:spPr>
        <p:txBody>
          <a:bodyPr wrap="square" lIns="0" tIns="0" rIns="0" bIns="0" rtlCol="0" anchor="t">
            <a:spAutoFit/>
          </a:bodyPr>
          <a:lstStyle/>
          <a:p>
            <a:pPr algn="r" rtl="1">
              <a:defRPr/>
            </a:pPr>
            <a:r>
              <a:rPr lang="ar-SA" sz="2400" b="1" dirty="0">
                <a:latin typeface="Tajawal Bold" panose="020B0604020202020204" charset="-78"/>
                <a:cs typeface="Tajawal Bold" panose="020B0604020202020204" charset="-78"/>
              </a:rPr>
              <a:t>2-توافر قدر أكبر من البيانات والمعلومات</a:t>
            </a:r>
          </a:p>
        </p:txBody>
      </p:sp>
      <p:sp>
        <p:nvSpPr>
          <p:cNvPr id="24" name="TextBox 24"/>
          <p:cNvSpPr txBox="1"/>
          <p:nvPr/>
        </p:nvSpPr>
        <p:spPr>
          <a:xfrm>
            <a:off x="-6324600" y="6719425"/>
            <a:ext cx="14782800" cy="369332"/>
          </a:xfrm>
          <a:prstGeom prst="rect">
            <a:avLst/>
          </a:prstGeom>
        </p:spPr>
        <p:txBody>
          <a:bodyPr wrap="square" lIns="0" tIns="0" rIns="0" bIns="0" rtlCol="0" anchor="t">
            <a:spAutoFit/>
          </a:bodyPr>
          <a:lstStyle/>
          <a:p>
            <a:pPr algn="r" rtl="1">
              <a:defRPr/>
            </a:pPr>
            <a:r>
              <a:rPr lang="ar-SA" sz="2400" b="1" dirty="0">
                <a:latin typeface="Tajawal Bold" panose="020B0604020202020204" charset="-78"/>
                <a:cs typeface="Tajawal Bold" panose="020B0604020202020204" charset="-78"/>
              </a:rPr>
              <a:t>3- الوصول إلى بدائل أفضل.</a:t>
            </a:r>
          </a:p>
        </p:txBody>
      </p:sp>
      <p:sp>
        <p:nvSpPr>
          <p:cNvPr id="25" name="TextBox 25"/>
          <p:cNvSpPr txBox="1"/>
          <p:nvPr/>
        </p:nvSpPr>
        <p:spPr>
          <a:xfrm>
            <a:off x="-6452968" y="7688885"/>
            <a:ext cx="14782800" cy="369332"/>
          </a:xfrm>
          <a:prstGeom prst="rect">
            <a:avLst/>
          </a:prstGeom>
        </p:spPr>
        <p:txBody>
          <a:bodyPr wrap="square" lIns="0" tIns="0" rIns="0" bIns="0" rtlCol="0" anchor="t">
            <a:spAutoFit/>
          </a:bodyPr>
          <a:lstStyle/>
          <a:p>
            <a:pPr algn="r" rtl="1">
              <a:defRPr/>
            </a:pPr>
            <a:r>
              <a:rPr lang="ar-SA" sz="2400" b="1" dirty="0">
                <a:latin typeface="Tajawal Bold" panose="020B0604020202020204" charset="-78"/>
                <a:cs typeface="Tajawal Bold" panose="020B0604020202020204" charset="-78"/>
              </a:rPr>
              <a:t>4- القبول .</a:t>
            </a:r>
          </a:p>
        </p:txBody>
      </p:sp>
      <p:sp>
        <p:nvSpPr>
          <p:cNvPr id="26" name="TextBox 26"/>
          <p:cNvSpPr txBox="1"/>
          <p:nvPr/>
        </p:nvSpPr>
        <p:spPr>
          <a:xfrm>
            <a:off x="-6400800" y="8536557"/>
            <a:ext cx="14782800" cy="369332"/>
          </a:xfrm>
          <a:prstGeom prst="rect">
            <a:avLst/>
          </a:prstGeom>
        </p:spPr>
        <p:txBody>
          <a:bodyPr wrap="square" lIns="0" tIns="0" rIns="0" bIns="0" rtlCol="0" anchor="t">
            <a:spAutoFit/>
          </a:bodyPr>
          <a:lstStyle/>
          <a:p>
            <a:pPr algn="r" rtl="1">
              <a:defRPr/>
            </a:pPr>
            <a:r>
              <a:rPr lang="ar-SA" sz="2400" b="1" dirty="0">
                <a:latin typeface="Tajawal Bold" panose="020B0604020202020204" charset="-78"/>
                <a:cs typeface="Tajawal Bold" panose="020B0604020202020204" charset="-78"/>
              </a:rPr>
              <a:t>5- رفع الروح المعنوية .</a:t>
            </a:r>
          </a:p>
        </p:txBody>
      </p:sp>
      <p:sp>
        <p:nvSpPr>
          <p:cNvPr id="32" name="Rounded Rectangle 31"/>
          <p:cNvSpPr/>
          <p:nvPr/>
        </p:nvSpPr>
        <p:spPr>
          <a:xfrm>
            <a:off x="4572001" y="219075"/>
            <a:ext cx="99822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51"/>
          <p:cNvSpPr txBox="1"/>
          <p:nvPr/>
        </p:nvSpPr>
        <p:spPr>
          <a:xfrm>
            <a:off x="4572000" y="0"/>
            <a:ext cx="9982200" cy="1090042"/>
          </a:xfrm>
          <a:prstGeom prst="rect">
            <a:avLst/>
          </a:prstGeom>
        </p:spPr>
        <p:txBody>
          <a:bodyPr wrap="square" lIns="0" tIns="0" rIns="0" bIns="0" rtlCol="0" anchor="t">
            <a:spAutoFit/>
          </a:bodyPr>
          <a:lstStyle/>
          <a:p>
            <a:pPr algn="ctr">
              <a:lnSpc>
                <a:spcPts val="8539"/>
              </a:lnSpc>
              <a:spcBef>
                <a:spcPct val="0"/>
              </a:spcBef>
            </a:pPr>
            <a:r>
              <a:rPr lang="en-US" sz="2800" b="1" dirty="0">
                <a:solidFill>
                  <a:schemeClr val="bg1"/>
                </a:solidFill>
                <a:latin typeface="Tajawal Bold"/>
                <a:ea typeface="Tajawal Bold"/>
                <a:cs typeface="Tajawal Bold"/>
                <a:sym typeface="Tajawal Bold"/>
                <a:rtl/>
              </a:rPr>
              <a:t>Group Decision Making     </a:t>
            </a:r>
            <a:r>
              <a:rPr lang="ar-EG" sz="2800" b="1" dirty="0">
                <a:solidFill>
                  <a:schemeClr val="bg1"/>
                </a:solidFill>
                <a:latin typeface="Tajawal Bold"/>
                <a:ea typeface="Tajawal Bold"/>
                <a:cs typeface="Tajawal Bold"/>
                <a:sym typeface="Tajawal Bold"/>
                <a:rtl/>
              </a:rPr>
              <a:t>الأسلوب الجماعي في اتخاذ القرارات</a:t>
            </a:r>
          </a:p>
        </p:txBody>
      </p:sp>
      <p:grpSp>
        <p:nvGrpSpPr>
          <p:cNvPr id="35" name="Group 42"/>
          <p:cNvGrpSpPr/>
          <p:nvPr/>
        </p:nvGrpSpPr>
        <p:grpSpPr>
          <a:xfrm>
            <a:off x="17259300" y="0"/>
            <a:ext cx="1694792" cy="10287000"/>
            <a:chOff x="0" y="0"/>
            <a:chExt cx="446365" cy="2709333"/>
          </a:xfrm>
        </p:grpSpPr>
        <p:sp>
          <p:nvSpPr>
            <p:cNvPr id="36"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37"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38" name="Group 48"/>
          <p:cNvGrpSpPr/>
          <p:nvPr/>
        </p:nvGrpSpPr>
        <p:grpSpPr>
          <a:xfrm>
            <a:off x="0" y="0"/>
            <a:ext cx="533400" cy="1028700"/>
            <a:chOff x="0" y="0"/>
            <a:chExt cx="812800" cy="812800"/>
          </a:xfrm>
        </p:grpSpPr>
        <p:sp>
          <p:nvSpPr>
            <p:cNvPr id="3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1" name="Group 8"/>
          <p:cNvGrpSpPr/>
          <p:nvPr/>
        </p:nvGrpSpPr>
        <p:grpSpPr>
          <a:xfrm>
            <a:off x="0" y="6690087"/>
            <a:ext cx="533400" cy="3177813"/>
            <a:chOff x="0" y="0"/>
            <a:chExt cx="812800" cy="2510865"/>
          </a:xfrm>
        </p:grpSpPr>
        <p:sp>
          <p:nvSpPr>
            <p:cNvPr id="42"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3"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4"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45"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4"/>
            <a:stretch>
              <a:fillRect/>
            </a:stretch>
          </a:blipFill>
        </p:spPr>
        <p:txBody>
          <a:bodyPr/>
          <a:lstStyle/>
          <a:p>
            <a:endParaRPr lang="en-US"/>
          </a:p>
        </p:txBody>
      </p:sp>
      <p:sp>
        <p:nvSpPr>
          <p:cNvPr id="46" name="TextBox 45"/>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14</a:t>
            </a:r>
          </a:p>
        </p:txBody>
      </p:sp>
      <p:sp>
        <p:nvSpPr>
          <p:cNvPr id="52" name="مستطيل 27"/>
          <p:cNvSpPr>
            <a:spLocks noChangeArrowheads="1"/>
          </p:cNvSpPr>
          <p:nvPr/>
        </p:nvSpPr>
        <p:spPr bwMode="auto">
          <a:xfrm>
            <a:off x="2267173" y="1738306"/>
            <a:ext cx="143779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مزايا وعيوب الأسلوب الجماعي في اتخاذ القرارات</a:t>
            </a:r>
          </a:p>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         </a:t>
            </a:r>
          </a:p>
          <a:p>
            <a:pPr algn="r" rtl="1">
              <a:lnSpc>
                <a:spcPct val="100000"/>
              </a:lnSpc>
              <a:spcBef>
                <a:spcPct val="0"/>
              </a:spcBef>
              <a:buFontTx/>
              <a:buNone/>
            </a:pPr>
            <a:r>
              <a:rPr lang="ar-SA" altLang="en-US" sz="3600" b="1" dirty="0">
                <a:latin typeface="Tajawal Bold" panose="020B0604020202020204" charset="-78"/>
                <a:cs typeface="Tajawal Bold" panose="020B0604020202020204" charset="-78"/>
              </a:rPr>
              <a:t>  أولاً: مزايا الأسلوب الجماعي في اتخاذ القرارات </a:t>
            </a:r>
          </a:p>
        </p:txBody>
      </p:sp>
      <p:pic>
        <p:nvPicPr>
          <p:cNvPr id="27" name="Picture 26">
            <a:extLst>
              <a:ext uri="{FF2B5EF4-FFF2-40B4-BE49-F238E27FC236}">
                <a16:creationId xmlns:a16="http://schemas.microsoft.com/office/drawing/2014/main" id="{4F00D112-028F-DDF9-69A1-0067405E69B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9757396" y="4536136"/>
            <a:ext cx="6267741" cy="3515158"/>
          </a:xfrm>
          <a:prstGeom prst="rect">
            <a:avLst/>
          </a:prstGeom>
        </p:spPr>
      </p:pic>
    </p:spTree>
    <p:extLst>
      <p:ext uri="{BB962C8B-B14F-4D97-AF65-F5344CB8AC3E}">
        <p14:creationId xmlns:p14="http://schemas.microsoft.com/office/powerpoint/2010/main" val="3684800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00000">
            <a:off x="8654279" y="4271291"/>
            <a:ext cx="2301501" cy="2288947"/>
          </a:xfrm>
          <a:custGeom>
            <a:avLst/>
            <a:gdLst/>
            <a:ahLst/>
            <a:cxnLst/>
            <a:rect l="l" t="t" r="r" b="b"/>
            <a:pathLst>
              <a:path w="2301501" h="2288947">
                <a:moveTo>
                  <a:pt x="0" y="0"/>
                </a:moveTo>
                <a:lnTo>
                  <a:pt x="2301501" y="0"/>
                </a:lnTo>
                <a:lnTo>
                  <a:pt x="2301501" y="2288947"/>
                </a:lnTo>
                <a:lnTo>
                  <a:pt x="0" y="2288947"/>
                </a:lnTo>
                <a:lnTo>
                  <a:pt x="0" y="0"/>
                </a:lnTo>
                <a:close/>
              </a:path>
            </a:pathLst>
          </a:custGeom>
          <a:blipFill>
            <a:blip r:embed="rId2"/>
            <a:stretch>
              <a:fillRect/>
            </a:stretch>
          </a:blipFill>
        </p:spPr>
        <p:txBody>
          <a:bodyPr/>
          <a:lstStyle/>
          <a:p>
            <a:endParaRPr lang="en-US"/>
          </a:p>
        </p:txBody>
      </p:sp>
      <p:sp>
        <p:nvSpPr>
          <p:cNvPr id="3" name="Freeform 3"/>
          <p:cNvSpPr/>
          <p:nvPr/>
        </p:nvSpPr>
        <p:spPr>
          <a:xfrm rot="-2700000">
            <a:off x="7392924" y="5526745"/>
            <a:ext cx="2301501" cy="2288947"/>
          </a:xfrm>
          <a:custGeom>
            <a:avLst/>
            <a:gdLst/>
            <a:ahLst/>
            <a:cxnLst/>
            <a:rect l="l" t="t" r="r" b="b"/>
            <a:pathLst>
              <a:path w="2301501" h="2288947">
                <a:moveTo>
                  <a:pt x="0" y="0"/>
                </a:moveTo>
                <a:lnTo>
                  <a:pt x="2301501" y="0"/>
                </a:lnTo>
                <a:lnTo>
                  <a:pt x="2301501" y="2288947"/>
                </a:lnTo>
                <a:lnTo>
                  <a:pt x="0" y="2288947"/>
                </a:lnTo>
                <a:lnTo>
                  <a:pt x="0" y="0"/>
                </a:lnTo>
                <a:close/>
              </a:path>
            </a:pathLst>
          </a:custGeom>
          <a:blipFill>
            <a:blip r:embed="rId3"/>
            <a:stretch>
              <a:fillRect/>
            </a:stretch>
          </a:blipFill>
        </p:spPr>
        <p:txBody>
          <a:bodyPr/>
          <a:lstStyle/>
          <a:p>
            <a:endParaRPr lang="en-US"/>
          </a:p>
        </p:txBody>
      </p:sp>
      <p:sp>
        <p:nvSpPr>
          <p:cNvPr id="4" name="Freeform 4"/>
          <p:cNvSpPr/>
          <p:nvPr/>
        </p:nvSpPr>
        <p:spPr>
          <a:xfrm rot="-2700000">
            <a:off x="8668877" y="6796797"/>
            <a:ext cx="2301501" cy="2288947"/>
          </a:xfrm>
          <a:custGeom>
            <a:avLst/>
            <a:gdLst/>
            <a:ahLst/>
            <a:cxnLst/>
            <a:rect l="l" t="t" r="r" b="b"/>
            <a:pathLst>
              <a:path w="2301501" h="2288947">
                <a:moveTo>
                  <a:pt x="0" y="0"/>
                </a:moveTo>
                <a:lnTo>
                  <a:pt x="2301501" y="0"/>
                </a:lnTo>
                <a:lnTo>
                  <a:pt x="2301501" y="2288947"/>
                </a:lnTo>
                <a:lnTo>
                  <a:pt x="0" y="2288947"/>
                </a:lnTo>
                <a:lnTo>
                  <a:pt x="0" y="0"/>
                </a:lnTo>
                <a:close/>
              </a:path>
            </a:pathLst>
          </a:custGeom>
          <a:blipFill>
            <a:blip r:embed="rId4"/>
            <a:stretch>
              <a:fillRect/>
            </a:stretch>
          </a:blipFill>
        </p:spPr>
        <p:txBody>
          <a:bodyPr/>
          <a:lstStyle/>
          <a:p>
            <a:endParaRPr lang="en-US"/>
          </a:p>
        </p:txBody>
      </p:sp>
      <p:sp>
        <p:nvSpPr>
          <p:cNvPr id="5" name="Freeform 5"/>
          <p:cNvSpPr/>
          <p:nvPr/>
        </p:nvSpPr>
        <p:spPr>
          <a:xfrm rot="-2700000">
            <a:off x="7392924" y="3006173"/>
            <a:ext cx="2301501" cy="2288947"/>
          </a:xfrm>
          <a:custGeom>
            <a:avLst/>
            <a:gdLst/>
            <a:ahLst/>
            <a:cxnLst/>
            <a:rect l="l" t="t" r="r" b="b"/>
            <a:pathLst>
              <a:path w="2301501" h="2288947">
                <a:moveTo>
                  <a:pt x="0" y="0"/>
                </a:moveTo>
                <a:lnTo>
                  <a:pt x="2301501" y="0"/>
                </a:lnTo>
                <a:lnTo>
                  <a:pt x="2301501" y="2288948"/>
                </a:lnTo>
                <a:lnTo>
                  <a:pt x="0" y="2288948"/>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7730245" y="3664381"/>
            <a:ext cx="1626859" cy="1102866"/>
          </a:xfrm>
          <a:prstGeom prst="rect">
            <a:avLst/>
          </a:prstGeom>
        </p:spPr>
        <p:txBody>
          <a:bodyPr lIns="0" tIns="0" rIns="0" bIns="0" rtlCol="0" anchor="t">
            <a:spAutoFit/>
          </a:bodyPr>
          <a:lstStyle/>
          <a:p>
            <a:pPr algn="ctr">
              <a:lnSpc>
                <a:spcPts val="8582"/>
              </a:lnSpc>
            </a:pPr>
            <a:r>
              <a:rPr lang="en-US" sz="4800" b="1">
                <a:solidFill>
                  <a:srgbClr val="F5F5F5"/>
                </a:solidFill>
                <a:latin typeface="Tajawal Bold" panose="020B0604020202020204" charset="-78"/>
                <a:ea typeface="Roboto Bold"/>
                <a:cs typeface="Tajawal Bold" panose="020B0604020202020204" charset="-78"/>
                <a:sym typeface="Roboto Bold"/>
              </a:rPr>
              <a:t>01</a:t>
            </a:r>
          </a:p>
        </p:txBody>
      </p:sp>
      <p:sp>
        <p:nvSpPr>
          <p:cNvPr id="7" name="TextBox 7"/>
          <p:cNvSpPr txBox="1"/>
          <p:nvPr/>
        </p:nvSpPr>
        <p:spPr>
          <a:xfrm>
            <a:off x="8991600" y="4914900"/>
            <a:ext cx="1626859" cy="1102866"/>
          </a:xfrm>
          <a:prstGeom prst="rect">
            <a:avLst/>
          </a:prstGeom>
        </p:spPr>
        <p:txBody>
          <a:bodyPr lIns="0" tIns="0" rIns="0" bIns="0" rtlCol="0" anchor="t">
            <a:spAutoFit/>
          </a:bodyPr>
          <a:lstStyle/>
          <a:p>
            <a:pPr algn="ctr">
              <a:lnSpc>
                <a:spcPts val="8582"/>
              </a:lnSpc>
            </a:pPr>
            <a:r>
              <a:rPr lang="en-US" sz="4800" b="1">
                <a:solidFill>
                  <a:srgbClr val="F5F5F5"/>
                </a:solidFill>
                <a:latin typeface="Tajawal Bold" panose="020B0604020202020204" charset="-78"/>
                <a:ea typeface="Roboto Bold"/>
                <a:cs typeface="Tajawal Bold" panose="020B0604020202020204" charset="-78"/>
                <a:sym typeface="Roboto Bold"/>
              </a:rPr>
              <a:t>02</a:t>
            </a:r>
          </a:p>
        </p:txBody>
      </p:sp>
      <p:sp>
        <p:nvSpPr>
          <p:cNvPr id="8" name="TextBox 8"/>
          <p:cNvSpPr txBox="1"/>
          <p:nvPr/>
        </p:nvSpPr>
        <p:spPr>
          <a:xfrm>
            <a:off x="7730245" y="6075588"/>
            <a:ext cx="1626859" cy="1102866"/>
          </a:xfrm>
          <a:prstGeom prst="rect">
            <a:avLst/>
          </a:prstGeom>
        </p:spPr>
        <p:txBody>
          <a:bodyPr lIns="0" tIns="0" rIns="0" bIns="0" rtlCol="0" anchor="t">
            <a:spAutoFit/>
          </a:bodyPr>
          <a:lstStyle/>
          <a:p>
            <a:pPr algn="ctr">
              <a:lnSpc>
                <a:spcPts val="8582"/>
              </a:lnSpc>
            </a:pPr>
            <a:r>
              <a:rPr lang="en-US" sz="4800" b="1">
                <a:solidFill>
                  <a:srgbClr val="F5F5F5"/>
                </a:solidFill>
                <a:latin typeface="Tajawal Bold" panose="020B0604020202020204" charset="-78"/>
                <a:ea typeface="Roboto Bold"/>
                <a:cs typeface="Tajawal Bold" panose="020B0604020202020204" charset="-78"/>
                <a:sym typeface="Roboto Bold"/>
              </a:rPr>
              <a:t>03</a:t>
            </a:r>
          </a:p>
        </p:txBody>
      </p:sp>
      <p:sp>
        <p:nvSpPr>
          <p:cNvPr id="9" name="TextBox 9"/>
          <p:cNvSpPr txBox="1"/>
          <p:nvPr/>
        </p:nvSpPr>
        <p:spPr>
          <a:xfrm>
            <a:off x="9020796" y="7345640"/>
            <a:ext cx="1626859" cy="1102866"/>
          </a:xfrm>
          <a:prstGeom prst="rect">
            <a:avLst/>
          </a:prstGeom>
        </p:spPr>
        <p:txBody>
          <a:bodyPr lIns="0" tIns="0" rIns="0" bIns="0" rtlCol="0" anchor="t">
            <a:spAutoFit/>
          </a:bodyPr>
          <a:lstStyle/>
          <a:p>
            <a:pPr algn="ctr">
              <a:lnSpc>
                <a:spcPts val="8582"/>
              </a:lnSpc>
            </a:pPr>
            <a:r>
              <a:rPr lang="en-US" sz="4800" b="1">
                <a:solidFill>
                  <a:srgbClr val="F5F5F5"/>
                </a:solidFill>
                <a:latin typeface="Tajawal Bold" panose="020B0604020202020204" charset="-78"/>
                <a:ea typeface="Roboto Bold"/>
                <a:cs typeface="Tajawal Bold" panose="020B0604020202020204" charset="-78"/>
                <a:sym typeface="Roboto Bold"/>
              </a:rPr>
              <a:t>04</a:t>
            </a:r>
          </a:p>
        </p:txBody>
      </p:sp>
      <p:sp>
        <p:nvSpPr>
          <p:cNvPr id="10" name="TextBox 10"/>
          <p:cNvSpPr txBox="1"/>
          <p:nvPr/>
        </p:nvSpPr>
        <p:spPr>
          <a:xfrm>
            <a:off x="266251" y="3951850"/>
            <a:ext cx="6004167" cy="526939"/>
          </a:xfrm>
          <a:prstGeom prst="rect">
            <a:avLst/>
          </a:prstGeom>
        </p:spPr>
        <p:txBody>
          <a:bodyPr wrap="square" lIns="0" tIns="0" rIns="0" bIns="0" rtlCol="0" anchor="t">
            <a:spAutoFit/>
          </a:bodyPr>
          <a:lstStyle/>
          <a:p>
            <a:pPr algn="just" rtl="1">
              <a:lnSpc>
                <a:spcPct val="107000"/>
              </a:lnSpc>
              <a:spcAft>
                <a:spcPts val="1200"/>
              </a:spcAft>
              <a:defRPr/>
            </a:pPr>
            <a:r>
              <a:rPr lang="ar-SA" sz="3200" dirty="0">
                <a:solidFill>
                  <a:srgbClr val="181717"/>
                </a:solidFill>
                <a:latin typeface="Tajawal Bold" panose="020B0604020202020204" charset="-78"/>
                <a:ea typeface="Calibri" panose="020F0502020204030204" pitchFamily="34" charset="0"/>
                <a:cs typeface="Tajawal Bold" panose="020B0604020202020204" charset="-78"/>
              </a:rPr>
              <a:t>هيمنة أحد الأعضاء وتوجيهه للقرار</a:t>
            </a:r>
          </a:p>
        </p:txBody>
      </p:sp>
      <p:sp>
        <p:nvSpPr>
          <p:cNvPr id="12" name="TextBox 12"/>
          <p:cNvSpPr txBox="1"/>
          <p:nvPr/>
        </p:nvSpPr>
        <p:spPr>
          <a:xfrm>
            <a:off x="12229651" y="5323450"/>
            <a:ext cx="5479832" cy="526939"/>
          </a:xfrm>
          <a:prstGeom prst="rect">
            <a:avLst/>
          </a:prstGeom>
        </p:spPr>
        <p:txBody>
          <a:bodyPr wrap="square" lIns="0" tIns="0" rIns="0" bIns="0" rtlCol="0" anchor="t">
            <a:spAutoFit/>
          </a:bodyPr>
          <a:lstStyle/>
          <a:p>
            <a:pPr algn="ctr" rtl="1">
              <a:lnSpc>
                <a:spcPct val="107000"/>
              </a:lnSpc>
              <a:spcAft>
                <a:spcPts val="1200"/>
              </a:spcAft>
              <a:defRPr/>
            </a:pPr>
            <a:r>
              <a:rPr lang="ar-SA" sz="3200" b="1" dirty="0">
                <a:solidFill>
                  <a:srgbClr val="181717"/>
                </a:solidFill>
                <a:latin typeface="Tajawal Bold" panose="020B0604020202020204" charset="-78"/>
                <a:ea typeface="Calibri" panose="020F0502020204030204" pitchFamily="34" charset="0"/>
                <a:cs typeface="Tajawal Bold" panose="020B0604020202020204" charset="-78"/>
              </a:rPr>
              <a:t>إضاعة الوقت</a:t>
            </a:r>
          </a:p>
        </p:txBody>
      </p:sp>
      <p:sp>
        <p:nvSpPr>
          <p:cNvPr id="14" name="TextBox 14"/>
          <p:cNvSpPr txBox="1"/>
          <p:nvPr/>
        </p:nvSpPr>
        <p:spPr>
          <a:xfrm>
            <a:off x="1104451" y="6314050"/>
            <a:ext cx="5257800" cy="592791"/>
          </a:xfrm>
          <a:prstGeom prst="rect">
            <a:avLst/>
          </a:prstGeom>
        </p:spPr>
        <p:txBody>
          <a:bodyPr wrap="square" lIns="0" tIns="0" rIns="0" bIns="0" rtlCol="0" anchor="t">
            <a:spAutoFit/>
          </a:bodyPr>
          <a:lstStyle/>
          <a:p>
            <a:pPr algn="ctr" rtl="1">
              <a:lnSpc>
                <a:spcPct val="107000"/>
              </a:lnSpc>
              <a:spcAft>
                <a:spcPts val="1200"/>
              </a:spcAft>
              <a:defRPr/>
            </a:pPr>
            <a:r>
              <a:rPr lang="ar-SA" sz="3600" dirty="0">
                <a:solidFill>
                  <a:srgbClr val="181717"/>
                </a:solidFill>
                <a:latin typeface="Tajawal Bold" panose="020B0604020202020204" charset="-78"/>
                <a:ea typeface="Calibri" panose="020F0502020204030204" pitchFamily="34" charset="0"/>
                <a:cs typeface="Tajawal Bold" panose="020B0604020202020204" charset="-78"/>
              </a:rPr>
              <a:t>تشتت المسئولية </a:t>
            </a:r>
            <a:endParaRPr lang="en-US" sz="3600" dirty="0">
              <a:solidFill>
                <a:srgbClr val="181717"/>
              </a:solidFill>
              <a:latin typeface="Tajawal Bold" panose="020B0604020202020204" charset="-78"/>
              <a:ea typeface="Calibri" panose="020F0502020204030204" pitchFamily="34" charset="0"/>
              <a:cs typeface="Tajawal Bold" panose="020B0604020202020204" charset="-78"/>
            </a:endParaRPr>
          </a:p>
        </p:txBody>
      </p:sp>
      <p:sp>
        <p:nvSpPr>
          <p:cNvPr id="16" name="TextBox 16"/>
          <p:cNvSpPr txBox="1"/>
          <p:nvPr/>
        </p:nvSpPr>
        <p:spPr>
          <a:xfrm>
            <a:off x="11924851" y="7683287"/>
            <a:ext cx="5943600" cy="461024"/>
          </a:xfrm>
          <a:prstGeom prst="rect">
            <a:avLst/>
          </a:prstGeom>
        </p:spPr>
        <p:txBody>
          <a:bodyPr wrap="square" lIns="0" tIns="0" rIns="0" bIns="0" rtlCol="0" anchor="t">
            <a:spAutoFit/>
          </a:bodyPr>
          <a:lstStyle/>
          <a:p>
            <a:pPr algn="ctr" rtl="1">
              <a:lnSpc>
                <a:spcPct val="107000"/>
              </a:lnSpc>
              <a:spcAft>
                <a:spcPts val="1200"/>
              </a:spcAft>
              <a:defRPr/>
            </a:pPr>
            <a:r>
              <a:rPr lang="ar-SA" sz="2800" b="1" dirty="0">
                <a:solidFill>
                  <a:srgbClr val="181717"/>
                </a:solidFill>
                <a:latin typeface="Tajawal Bold" panose="020B0604020202020204" charset="-78"/>
                <a:ea typeface="Calibri" panose="020F0502020204030204" pitchFamily="34" charset="0"/>
                <a:cs typeface="Tajawal Bold" panose="020B0604020202020204" charset="-78"/>
              </a:rPr>
              <a:t>قبول الحل الوسط </a:t>
            </a:r>
          </a:p>
        </p:txBody>
      </p:sp>
      <p:grpSp>
        <p:nvGrpSpPr>
          <p:cNvPr id="19" name="Group 19"/>
          <p:cNvGrpSpPr>
            <a:grpSpLocks noChangeAspect="1"/>
          </p:cNvGrpSpPr>
          <p:nvPr/>
        </p:nvGrpSpPr>
        <p:grpSpPr>
          <a:xfrm rot="21496822">
            <a:off x="11437016" y="7698765"/>
            <a:ext cx="610210" cy="610210"/>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8F2C1"/>
            </a:solidFill>
          </p:spPr>
          <p:txBody>
            <a:bodyPr/>
            <a:lstStyle/>
            <a:p>
              <a:endParaRPr lang="en-US"/>
            </a:p>
          </p:txBody>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5F5F5"/>
            </a:solidFill>
          </p:spPr>
          <p:txBody>
            <a:bodyPr/>
            <a:lstStyle/>
            <a:p>
              <a:endParaRPr lang="en-US"/>
            </a:p>
          </p:txBody>
        </p:sp>
      </p:grpSp>
      <p:grpSp>
        <p:nvGrpSpPr>
          <p:cNvPr id="24" name="Group 24"/>
          <p:cNvGrpSpPr>
            <a:grpSpLocks noChangeAspect="1"/>
          </p:cNvGrpSpPr>
          <p:nvPr/>
        </p:nvGrpSpPr>
        <p:grpSpPr>
          <a:xfrm>
            <a:off x="11427998" y="5338928"/>
            <a:ext cx="610210" cy="610210"/>
            <a:chOff x="0" y="0"/>
            <a:chExt cx="495300" cy="495300"/>
          </a:xfrm>
        </p:grpSpPr>
        <p:sp>
          <p:nvSpPr>
            <p:cNvPr id="25" name="Freeform 2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8BDF2"/>
            </a:solidFill>
          </p:spPr>
          <p:txBody>
            <a:bodyPr/>
            <a:lstStyle/>
            <a:p>
              <a:endParaRPr lang="en-US"/>
            </a:p>
          </p:txBody>
        </p:sp>
        <p:sp>
          <p:nvSpPr>
            <p:cNvPr id="26" name="Freeform 2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5F5F5"/>
            </a:solidFill>
          </p:spPr>
          <p:txBody>
            <a:bodyPr/>
            <a:lstStyle/>
            <a:p>
              <a:endParaRPr lang="en-US"/>
            </a:p>
          </p:txBody>
        </p:sp>
      </p:grpSp>
      <p:grpSp>
        <p:nvGrpSpPr>
          <p:cNvPr id="29" name="Group 29"/>
          <p:cNvGrpSpPr>
            <a:grpSpLocks noChangeAspect="1"/>
          </p:cNvGrpSpPr>
          <p:nvPr/>
        </p:nvGrpSpPr>
        <p:grpSpPr>
          <a:xfrm>
            <a:off x="6474142" y="3976872"/>
            <a:ext cx="610210" cy="610210"/>
            <a:chOff x="0" y="0"/>
            <a:chExt cx="495300" cy="495300"/>
          </a:xfrm>
        </p:grpSpPr>
        <p:sp>
          <p:nvSpPr>
            <p:cNvPr id="30" name="Freeform 3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FCD61"/>
            </a:solidFill>
          </p:spPr>
          <p:txBody>
            <a:bodyPr/>
            <a:lstStyle/>
            <a:p>
              <a:endParaRPr lang="en-US"/>
            </a:p>
          </p:txBody>
        </p:sp>
        <p:sp>
          <p:nvSpPr>
            <p:cNvPr id="31" name="Freeform 3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5F5F5"/>
            </a:solidFill>
          </p:spPr>
          <p:txBody>
            <a:bodyPr/>
            <a:lstStyle/>
            <a:p>
              <a:endParaRPr lang="en-US"/>
            </a:p>
          </p:txBody>
        </p:sp>
      </p:grpSp>
      <p:grpSp>
        <p:nvGrpSpPr>
          <p:cNvPr id="34" name="Group 34"/>
          <p:cNvGrpSpPr>
            <a:grpSpLocks noChangeAspect="1"/>
          </p:cNvGrpSpPr>
          <p:nvPr/>
        </p:nvGrpSpPr>
        <p:grpSpPr>
          <a:xfrm>
            <a:off x="6474142" y="6368925"/>
            <a:ext cx="610210" cy="610210"/>
            <a:chOff x="0" y="0"/>
            <a:chExt cx="495300" cy="495300"/>
          </a:xfrm>
        </p:grpSpPr>
        <p:sp>
          <p:nvSpPr>
            <p:cNvPr id="35" name="Freeform 3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D99AB"/>
            </a:solidFill>
          </p:spPr>
          <p:txBody>
            <a:bodyPr/>
            <a:lstStyle/>
            <a:p>
              <a:endParaRPr lang="en-US"/>
            </a:p>
          </p:txBody>
        </p:sp>
        <p:sp>
          <p:nvSpPr>
            <p:cNvPr id="36" name="Freeform 3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5F5F5"/>
            </a:solidFill>
          </p:spPr>
          <p:txBody>
            <a:bodyPr/>
            <a:lstStyle/>
            <a:p>
              <a:endParaRPr lang="en-US"/>
            </a:p>
          </p:txBody>
        </p:sp>
      </p:grpSp>
      <p:grpSp>
        <p:nvGrpSpPr>
          <p:cNvPr id="40" name="Group 42"/>
          <p:cNvGrpSpPr/>
          <p:nvPr/>
        </p:nvGrpSpPr>
        <p:grpSpPr>
          <a:xfrm>
            <a:off x="17754600" y="0"/>
            <a:ext cx="1199492" cy="10287000"/>
            <a:chOff x="0" y="0"/>
            <a:chExt cx="446365" cy="2709333"/>
          </a:xfrm>
        </p:grpSpPr>
        <p:sp>
          <p:nvSpPr>
            <p:cNvPr id="41"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2"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3" name="Group 48"/>
          <p:cNvGrpSpPr/>
          <p:nvPr/>
        </p:nvGrpSpPr>
        <p:grpSpPr>
          <a:xfrm>
            <a:off x="0" y="0"/>
            <a:ext cx="1028700" cy="1028700"/>
            <a:chOff x="0" y="0"/>
            <a:chExt cx="812800" cy="812800"/>
          </a:xfrm>
        </p:grpSpPr>
        <p:sp>
          <p:nvSpPr>
            <p:cNvPr id="44"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5"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6" name="Group 8"/>
          <p:cNvGrpSpPr/>
          <p:nvPr/>
        </p:nvGrpSpPr>
        <p:grpSpPr>
          <a:xfrm>
            <a:off x="0" y="6690087"/>
            <a:ext cx="1028700" cy="3177813"/>
            <a:chOff x="0" y="0"/>
            <a:chExt cx="812800" cy="2510865"/>
          </a:xfrm>
        </p:grpSpPr>
        <p:sp>
          <p:nvSpPr>
            <p:cNvPr id="4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6"/>
            <a:stretch>
              <a:fillRect/>
            </a:stretch>
          </a:blipFill>
        </p:spPr>
        <p:txBody>
          <a:bodyPr/>
          <a:lstStyle/>
          <a:p>
            <a:endParaRPr lang="en-US"/>
          </a:p>
        </p:txBody>
      </p:sp>
      <p:sp>
        <p:nvSpPr>
          <p:cNvPr id="53" name="TextBox 52"/>
          <p:cNvSpPr txBox="1"/>
          <p:nvPr/>
        </p:nvSpPr>
        <p:spPr>
          <a:xfrm>
            <a:off x="9448800" y="9702225"/>
            <a:ext cx="686132" cy="523220"/>
          </a:xfrm>
          <a:prstGeom prst="rect">
            <a:avLst/>
          </a:prstGeom>
          <a:noFill/>
        </p:spPr>
        <p:txBody>
          <a:bodyPr wrap="square" rtlCol="0">
            <a:spAutoFit/>
          </a:bodyPr>
          <a:lstStyle/>
          <a:p>
            <a:pPr algn="ctr"/>
            <a:r>
              <a:rPr lang="en-US" sz="2800" b="1" dirty="0">
                <a:solidFill>
                  <a:schemeClr val="bg1"/>
                </a:solidFill>
              </a:rPr>
              <a:t>15</a:t>
            </a:r>
          </a:p>
        </p:txBody>
      </p:sp>
      <p:sp>
        <p:nvSpPr>
          <p:cNvPr id="54" name="Rounded Rectangle 53"/>
          <p:cNvSpPr/>
          <p:nvPr/>
        </p:nvSpPr>
        <p:spPr>
          <a:xfrm>
            <a:off x="4572001" y="219075"/>
            <a:ext cx="99822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1"/>
          <p:cNvSpPr txBox="1"/>
          <p:nvPr/>
        </p:nvSpPr>
        <p:spPr>
          <a:xfrm>
            <a:off x="4572000" y="0"/>
            <a:ext cx="9982200" cy="1090042"/>
          </a:xfrm>
          <a:prstGeom prst="rect">
            <a:avLst/>
          </a:prstGeom>
        </p:spPr>
        <p:txBody>
          <a:bodyPr wrap="square" lIns="0" tIns="0" rIns="0" bIns="0" rtlCol="0" anchor="t">
            <a:spAutoFit/>
          </a:bodyPr>
          <a:lstStyle/>
          <a:p>
            <a:pPr algn="ctr">
              <a:lnSpc>
                <a:spcPts val="8539"/>
              </a:lnSpc>
              <a:spcBef>
                <a:spcPct val="0"/>
              </a:spcBef>
            </a:pPr>
            <a:r>
              <a:rPr lang="en-US" sz="2800" b="1" dirty="0">
                <a:solidFill>
                  <a:schemeClr val="bg1"/>
                </a:solidFill>
                <a:latin typeface="Tajawal Bold"/>
                <a:ea typeface="Tajawal Bold"/>
                <a:cs typeface="Tajawal Bold"/>
                <a:sym typeface="Tajawal Bold"/>
                <a:rtl/>
              </a:rPr>
              <a:t>Group Decision Making     </a:t>
            </a:r>
            <a:r>
              <a:rPr lang="ar-EG" sz="2800" b="1" dirty="0">
                <a:solidFill>
                  <a:schemeClr val="bg1"/>
                </a:solidFill>
                <a:latin typeface="Tajawal Bold"/>
                <a:ea typeface="Tajawal Bold"/>
                <a:cs typeface="Tajawal Bold"/>
                <a:sym typeface="Tajawal Bold"/>
                <a:rtl/>
              </a:rPr>
              <a:t>الأسلوب الجماعي في اتخاذ القرارات</a:t>
            </a:r>
          </a:p>
        </p:txBody>
      </p:sp>
      <p:sp>
        <p:nvSpPr>
          <p:cNvPr id="56" name="مستطيل 27"/>
          <p:cNvSpPr>
            <a:spLocks noChangeArrowheads="1"/>
          </p:cNvSpPr>
          <p:nvPr/>
        </p:nvSpPr>
        <p:spPr bwMode="auto">
          <a:xfrm>
            <a:off x="3124200" y="1277415"/>
            <a:ext cx="143779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         </a:t>
            </a:r>
          </a:p>
          <a:p>
            <a:pPr algn="r" rtl="1">
              <a:lnSpc>
                <a:spcPct val="100000"/>
              </a:lnSpc>
              <a:spcBef>
                <a:spcPct val="0"/>
              </a:spcBef>
              <a:buFontTx/>
              <a:buNone/>
            </a:pPr>
            <a:r>
              <a:rPr lang="ar-SA" altLang="en-US" sz="3600" b="1" dirty="0">
                <a:latin typeface="Tajawal Bold" panose="020B0604020202020204" charset="-78"/>
                <a:cs typeface="Tajawal Bold" panose="020B0604020202020204" charset="-78"/>
              </a:rPr>
              <a:t>ثانياً: عيوب الأسلوب الجماعي في اتخاذ القرارات </a:t>
            </a:r>
          </a:p>
        </p:txBody>
      </p:sp>
    </p:spTree>
    <p:extLst>
      <p:ext uri="{BB962C8B-B14F-4D97-AF65-F5344CB8AC3E}">
        <p14:creationId xmlns:p14="http://schemas.microsoft.com/office/powerpoint/2010/main" val="3758398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1" y="219075"/>
            <a:ext cx="99822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51"/>
          <p:cNvSpPr txBox="1"/>
          <p:nvPr/>
        </p:nvSpPr>
        <p:spPr>
          <a:xfrm>
            <a:off x="4572000" y="0"/>
            <a:ext cx="9982200" cy="925253"/>
          </a:xfrm>
          <a:prstGeom prst="rect">
            <a:avLst/>
          </a:prstGeom>
        </p:spPr>
        <p:txBody>
          <a:bodyPr wrap="square"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أدوات اتخاذ القرار   </a:t>
            </a:r>
            <a:r>
              <a:rPr lang="en-US" sz="2800" b="1" dirty="0">
                <a:solidFill>
                  <a:schemeClr val="bg1"/>
                </a:solidFill>
                <a:latin typeface="Tajawal Bold"/>
                <a:ea typeface="Tajawal Bold"/>
                <a:cs typeface="Tajawal Bold"/>
                <a:sym typeface="Tajawal Bold"/>
                <a:rtl/>
              </a:rPr>
              <a:t>Tools of Decision Making </a:t>
            </a:r>
          </a:p>
        </p:txBody>
      </p:sp>
      <p:grpSp>
        <p:nvGrpSpPr>
          <p:cNvPr id="35" name="Group 42"/>
          <p:cNvGrpSpPr/>
          <p:nvPr/>
        </p:nvGrpSpPr>
        <p:grpSpPr>
          <a:xfrm>
            <a:off x="17259300" y="0"/>
            <a:ext cx="1694792" cy="10287000"/>
            <a:chOff x="0" y="0"/>
            <a:chExt cx="446365" cy="2709333"/>
          </a:xfrm>
        </p:grpSpPr>
        <p:sp>
          <p:nvSpPr>
            <p:cNvPr id="36"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37"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38" name="Group 48"/>
          <p:cNvGrpSpPr/>
          <p:nvPr/>
        </p:nvGrpSpPr>
        <p:grpSpPr>
          <a:xfrm>
            <a:off x="0" y="0"/>
            <a:ext cx="533400" cy="1028700"/>
            <a:chOff x="0" y="0"/>
            <a:chExt cx="812800" cy="812800"/>
          </a:xfrm>
        </p:grpSpPr>
        <p:sp>
          <p:nvSpPr>
            <p:cNvPr id="3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1" name="Group 8"/>
          <p:cNvGrpSpPr/>
          <p:nvPr/>
        </p:nvGrpSpPr>
        <p:grpSpPr>
          <a:xfrm>
            <a:off x="0" y="6690087"/>
            <a:ext cx="533400" cy="3177813"/>
            <a:chOff x="0" y="0"/>
            <a:chExt cx="812800" cy="2510865"/>
          </a:xfrm>
        </p:grpSpPr>
        <p:sp>
          <p:nvSpPr>
            <p:cNvPr id="42"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3"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4"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45"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46" name="TextBox 45"/>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16</a:t>
            </a:r>
          </a:p>
        </p:txBody>
      </p:sp>
      <p:sp>
        <p:nvSpPr>
          <p:cNvPr id="52" name="مستطيل 27"/>
          <p:cNvSpPr>
            <a:spLocks noChangeArrowheads="1"/>
          </p:cNvSpPr>
          <p:nvPr/>
        </p:nvSpPr>
        <p:spPr bwMode="auto">
          <a:xfrm>
            <a:off x="5791200" y="2247900"/>
            <a:ext cx="10872788" cy="6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أولاً : شجرة القرار  </a:t>
            </a:r>
            <a:r>
              <a:rPr lang="en-US" altLang="en-US" sz="3600" dirty="0">
                <a:solidFill>
                  <a:srgbClr val="002060"/>
                </a:solidFill>
                <a:latin typeface="Tajawal Bold" panose="020B0604020202020204" charset="-78"/>
                <a:cs typeface="Tajawal Bold" panose="020B0604020202020204" charset="-78"/>
              </a:rPr>
              <a:t>Decision Tree</a:t>
            </a:r>
          </a:p>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         </a:t>
            </a:r>
          </a:p>
          <a:p>
            <a:pPr algn="r" rtl="1">
              <a:lnSpc>
                <a:spcPct val="200000"/>
              </a:lnSpc>
              <a:spcBef>
                <a:spcPct val="0"/>
              </a:spcBef>
              <a:buFontTx/>
              <a:buNone/>
            </a:pPr>
            <a:r>
              <a:rPr lang="ar-SA" altLang="en-US" sz="3600" b="1" dirty="0">
                <a:latin typeface="Tajawal Bold" panose="020B0604020202020204" charset="-78"/>
                <a:cs typeface="Tajawal Bold" panose="020B0604020202020204" charset="-78"/>
              </a:rPr>
              <a:t>شجرة القرار أو (أشجار القرار) هي أدوات تساعد في الاختيار بين العديد من مسارات العمل أو البدائل. </a:t>
            </a:r>
            <a:endParaRPr lang="en-US" altLang="en-US" sz="3600" b="1" dirty="0">
              <a:latin typeface="Tajawal Bold" panose="020B0604020202020204" charset="-78"/>
              <a:cs typeface="Tajawal Bold" panose="020B0604020202020204" charset="-78"/>
            </a:endParaRPr>
          </a:p>
          <a:p>
            <a:pPr algn="r" rtl="1">
              <a:lnSpc>
                <a:spcPct val="200000"/>
              </a:lnSpc>
              <a:spcBef>
                <a:spcPct val="0"/>
              </a:spcBef>
              <a:buFontTx/>
              <a:buNone/>
            </a:pPr>
            <a:r>
              <a:rPr lang="ar-SA" altLang="en-US" sz="3600" b="1" dirty="0">
                <a:latin typeface="Tajawal Bold" panose="020B0604020202020204" charset="-78"/>
                <a:cs typeface="Tajawal Bold" panose="020B0604020202020204" charset="-78"/>
              </a:rPr>
              <a:t>ويتم تمثيلها كرسم تخطيطي على شكل شجرة يستخدم لتحديد مسار العمل أو إظهار الاحتماليات الإحصائية. </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729698"/>
            <a:ext cx="6629400" cy="5576663"/>
          </a:xfrm>
          <a:prstGeom prst="rect">
            <a:avLst/>
          </a:prstGeom>
        </p:spPr>
      </p:pic>
    </p:spTree>
    <p:extLst>
      <p:ext uri="{BB962C8B-B14F-4D97-AF65-F5344CB8AC3E}">
        <p14:creationId xmlns:p14="http://schemas.microsoft.com/office/powerpoint/2010/main" val="3026258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1" y="219075"/>
            <a:ext cx="99822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51"/>
          <p:cNvSpPr txBox="1"/>
          <p:nvPr/>
        </p:nvSpPr>
        <p:spPr>
          <a:xfrm>
            <a:off x="4572000" y="0"/>
            <a:ext cx="9982200" cy="925253"/>
          </a:xfrm>
          <a:prstGeom prst="rect">
            <a:avLst/>
          </a:prstGeom>
        </p:spPr>
        <p:txBody>
          <a:bodyPr wrap="square"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أدوات اتخاذ القرار   </a:t>
            </a:r>
            <a:r>
              <a:rPr lang="en-US" sz="2800" b="1" dirty="0">
                <a:solidFill>
                  <a:schemeClr val="bg1"/>
                </a:solidFill>
                <a:latin typeface="Tajawal Bold"/>
                <a:ea typeface="Tajawal Bold"/>
                <a:cs typeface="Tajawal Bold"/>
                <a:sym typeface="Tajawal Bold"/>
                <a:rtl/>
              </a:rPr>
              <a:t>Tools of Decision Making </a:t>
            </a:r>
          </a:p>
        </p:txBody>
      </p:sp>
      <p:grpSp>
        <p:nvGrpSpPr>
          <p:cNvPr id="35" name="Group 42"/>
          <p:cNvGrpSpPr/>
          <p:nvPr/>
        </p:nvGrpSpPr>
        <p:grpSpPr>
          <a:xfrm>
            <a:off x="17259300" y="0"/>
            <a:ext cx="1694792" cy="10287000"/>
            <a:chOff x="0" y="0"/>
            <a:chExt cx="446365" cy="2709333"/>
          </a:xfrm>
        </p:grpSpPr>
        <p:sp>
          <p:nvSpPr>
            <p:cNvPr id="36"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37"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38" name="Group 48"/>
          <p:cNvGrpSpPr/>
          <p:nvPr/>
        </p:nvGrpSpPr>
        <p:grpSpPr>
          <a:xfrm>
            <a:off x="0" y="0"/>
            <a:ext cx="533400" cy="1028700"/>
            <a:chOff x="0" y="0"/>
            <a:chExt cx="812800" cy="812800"/>
          </a:xfrm>
        </p:grpSpPr>
        <p:sp>
          <p:nvSpPr>
            <p:cNvPr id="3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1" name="Group 8"/>
          <p:cNvGrpSpPr/>
          <p:nvPr/>
        </p:nvGrpSpPr>
        <p:grpSpPr>
          <a:xfrm>
            <a:off x="0" y="6690087"/>
            <a:ext cx="533400" cy="3177813"/>
            <a:chOff x="0" y="0"/>
            <a:chExt cx="812800" cy="2510865"/>
          </a:xfrm>
        </p:grpSpPr>
        <p:sp>
          <p:nvSpPr>
            <p:cNvPr id="42"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3"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4"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45"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46" name="TextBox 45"/>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17</a:t>
            </a:r>
          </a:p>
        </p:txBody>
      </p:sp>
      <p:sp>
        <p:nvSpPr>
          <p:cNvPr id="52" name="مستطيل 27"/>
          <p:cNvSpPr>
            <a:spLocks noChangeArrowheads="1"/>
          </p:cNvSpPr>
          <p:nvPr/>
        </p:nvSpPr>
        <p:spPr bwMode="auto">
          <a:xfrm>
            <a:off x="762000" y="2705100"/>
            <a:ext cx="15901988"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ثانياً : تقنية دلفي  </a:t>
            </a:r>
            <a:r>
              <a:rPr lang="en-US" altLang="en-US" sz="3600" dirty="0">
                <a:solidFill>
                  <a:srgbClr val="002060"/>
                </a:solidFill>
                <a:latin typeface="Tajawal Bold" panose="020B0604020202020204" charset="-78"/>
                <a:cs typeface="Tajawal Bold" panose="020B0604020202020204" charset="-78"/>
              </a:rPr>
              <a:t>Delphi method‏</a:t>
            </a:r>
          </a:p>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         </a:t>
            </a:r>
          </a:p>
          <a:p>
            <a:pPr algn="r" rtl="1">
              <a:lnSpc>
                <a:spcPct val="200000"/>
              </a:lnSpc>
              <a:spcBef>
                <a:spcPct val="0"/>
              </a:spcBef>
              <a:buFontTx/>
              <a:buNone/>
            </a:pPr>
            <a:r>
              <a:rPr lang="ar-SA" altLang="en-US" sz="3600" b="1" dirty="0">
                <a:latin typeface="Tajawal" panose="00000500000000000000" pitchFamily="2" charset="-78"/>
                <a:cs typeface="Tajawal" panose="00000500000000000000" pitchFamily="2" charset="-78"/>
              </a:rPr>
              <a:t>تقنية دلفي أو تسمى أحياناً طريقة دلفي هي طريقة تستخدم لتقدير احتمالية ونتائج الأحداث المستقبلية. فهي طريقة استشرافية تستند على افتراض أن الأحكام الجماعية أكثر دقة وأفضلية من الأحكام الفردية. </a:t>
            </a:r>
            <a:endParaRPr lang="en-US" altLang="en-US" sz="3600" b="1" dirty="0">
              <a:latin typeface="Tajawal" panose="00000500000000000000" pitchFamily="2" charset="-78"/>
              <a:cs typeface="Tajawal" panose="00000500000000000000" pitchFamily="2" charset="-78"/>
            </a:endParaRPr>
          </a:p>
          <a:p>
            <a:pPr algn="r" rtl="1">
              <a:lnSpc>
                <a:spcPct val="200000"/>
              </a:lnSpc>
              <a:spcBef>
                <a:spcPct val="0"/>
              </a:spcBef>
              <a:buFontTx/>
              <a:buNone/>
            </a:pPr>
            <a:r>
              <a:rPr lang="ar-SA" altLang="en-US" sz="3600" b="1" dirty="0">
                <a:latin typeface="Tajawal" panose="00000500000000000000" pitchFamily="2" charset="-78"/>
                <a:cs typeface="Tajawal" panose="00000500000000000000" pitchFamily="2" charset="-78"/>
              </a:rPr>
              <a:t>وهي عملية جماعية تستخدم ردودًا مكتوبة على سلسلة من الاستبيانات بدلاً من جمع الأفراد معًا لاتخاذ قرار.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47700"/>
            <a:ext cx="6343650" cy="3571875"/>
          </a:xfrm>
          <a:prstGeom prst="rect">
            <a:avLst/>
          </a:prstGeom>
        </p:spPr>
      </p:pic>
    </p:spTree>
    <p:extLst>
      <p:ext uri="{BB962C8B-B14F-4D97-AF65-F5344CB8AC3E}">
        <p14:creationId xmlns:p14="http://schemas.microsoft.com/office/powerpoint/2010/main" val="1972918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1" y="219075"/>
            <a:ext cx="99822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51"/>
          <p:cNvSpPr txBox="1"/>
          <p:nvPr/>
        </p:nvSpPr>
        <p:spPr>
          <a:xfrm>
            <a:off x="4572000" y="0"/>
            <a:ext cx="9982200" cy="925253"/>
          </a:xfrm>
          <a:prstGeom prst="rect">
            <a:avLst/>
          </a:prstGeom>
        </p:spPr>
        <p:txBody>
          <a:bodyPr wrap="square"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أدوات اتخاذ القرار   </a:t>
            </a:r>
            <a:r>
              <a:rPr lang="en-US" sz="2800" b="1" dirty="0">
                <a:solidFill>
                  <a:schemeClr val="bg1"/>
                </a:solidFill>
                <a:latin typeface="Tajawal Bold"/>
                <a:ea typeface="Tajawal Bold"/>
                <a:cs typeface="Tajawal Bold"/>
                <a:sym typeface="Tajawal Bold"/>
                <a:rtl/>
              </a:rPr>
              <a:t>Tools of Decision Making </a:t>
            </a:r>
          </a:p>
        </p:txBody>
      </p:sp>
      <p:grpSp>
        <p:nvGrpSpPr>
          <p:cNvPr id="35" name="Group 42"/>
          <p:cNvGrpSpPr/>
          <p:nvPr/>
        </p:nvGrpSpPr>
        <p:grpSpPr>
          <a:xfrm>
            <a:off x="17259300" y="0"/>
            <a:ext cx="1694792" cy="10287000"/>
            <a:chOff x="0" y="0"/>
            <a:chExt cx="446365" cy="2709333"/>
          </a:xfrm>
        </p:grpSpPr>
        <p:sp>
          <p:nvSpPr>
            <p:cNvPr id="36"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37"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38" name="Group 48"/>
          <p:cNvGrpSpPr/>
          <p:nvPr/>
        </p:nvGrpSpPr>
        <p:grpSpPr>
          <a:xfrm>
            <a:off x="0" y="0"/>
            <a:ext cx="533400" cy="1028700"/>
            <a:chOff x="0" y="0"/>
            <a:chExt cx="812800" cy="812800"/>
          </a:xfrm>
        </p:grpSpPr>
        <p:sp>
          <p:nvSpPr>
            <p:cNvPr id="3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1" name="Group 8"/>
          <p:cNvGrpSpPr/>
          <p:nvPr/>
        </p:nvGrpSpPr>
        <p:grpSpPr>
          <a:xfrm>
            <a:off x="0" y="6690087"/>
            <a:ext cx="533400" cy="3177813"/>
            <a:chOff x="0" y="0"/>
            <a:chExt cx="812800" cy="2510865"/>
          </a:xfrm>
        </p:grpSpPr>
        <p:sp>
          <p:nvSpPr>
            <p:cNvPr id="42"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3"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4"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45"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46" name="TextBox 45"/>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18</a:t>
            </a:r>
          </a:p>
        </p:txBody>
      </p:sp>
      <p:sp>
        <p:nvSpPr>
          <p:cNvPr id="52" name="مستطيل 27"/>
          <p:cNvSpPr>
            <a:spLocks noChangeArrowheads="1"/>
          </p:cNvSpPr>
          <p:nvPr/>
        </p:nvSpPr>
        <p:spPr bwMode="auto">
          <a:xfrm>
            <a:off x="457200" y="1790700"/>
            <a:ext cx="1643538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ثالثاَ: المحاكاة هي طريقة وأسلوب إدارة المحاكاة  </a:t>
            </a:r>
            <a:r>
              <a:rPr lang="en-US" altLang="en-US" sz="3600" dirty="0">
                <a:solidFill>
                  <a:srgbClr val="002060"/>
                </a:solidFill>
                <a:latin typeface="Tajawal Bold" panose="020B0604020202020204" charset="-78"/>
                <a:cs typeface="Tajawal Bold" panose="020B0604020202020204" charset="-78"/>
              </a:rPr>
              <a:t>Simulation</a:t>
            </a:r>
          </a:p>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         </a:t>
            </a:r>
          </a:p>
          <a:p>
            <a:pPr marL="571500" indent="-571500" algn="r" rtl="1">
              <a:lnSpc>
                <a:spcPct val="200000"/>
              </a:lnSpc>
              <a:spcBef>
                <a:spcPct val="0"/>
              </a:spcBef>
              <a:buFont typeface="Wingdings" panose="05000000000000000000" pitchFamily="2" charset="2"/>
              <a:buChar char="ü"/>
            </a:pPr>
            <a:r>
              <a:rPr lang="ar-SA" altLang="en-US" sz="3600" b="1" dirty="0">
                <a:latin typeface="Tajawal" panose="00000500000000000000" pitchFamily="2" charset="-78"/>
                <a:cs typeface="Tajawal" panose="00000500000000000000" pitchFamily="2" charset="-78"/>
              </a:rPr>
              <a:t>يتم استخدامه لتقريب المدير من الواقع الذي يصعب توفيره بسبب التكلفة المادية أو البشرية أو البيئية. </a:t>
            </a:r>
            <a:endParaRPr lang="ar-EG" altLang="en-US" sz="3600" b="1" dirty="0">
              <a:latin typeface="Tajawal" panose="00000500000000000000" pitchFamily="2" charset="-78"/>
              <a:cs typeface="Tajawal" panose="00000500000000000000" pitchFamily="2" charset="-78"/>
            </a:endParaRPr>
          </a:p>
          <a:p>
            <a:pPr marL="571500" indent="-571500" algn="r" rtl="1">
              <a:lnSpc>
                <a:spcPct val="200000"/>
              </a:lnSpc>
              <a:spcBef>
                <a:spcPct val="0"/>
              </a:spcBef>
              <a:buFont typeface="Wingdings" panose="05000000000000000000" pitchFamily="2" charset="2"/>
              <a:buChar char="ü"/>
            </a:pPr>
            <a:r>
              <a:rPr lang="ar-SA" altLang="en-US" sz="3600" b="1" dirty="0">
                <a:latin typeface="Tajawal" panose="00000500000000000000" pitchFamily="2" charset="-78"/>
                <a:cs typeface="Tajawal" panose="00000500000000000000" pitchFamily="2" charset="-78"/>
              </a:rPr>
              <a:t>هي أسلوب يستبدل الحقيقية بتقنيات موجهة وظروف مشابهة. ويكثر استخدام هذا الاسلوب في بحوث العمليات. </a:t>
            </a:r>
          </a:p>
        </p:txBody>
      </p:sp>
    </p:spTree>
    <p:extLst>
      <p:ext uri="{BB962C8B-B14F-4D97-AF65-F5344CB8AC3E}">
        <p14:creationId xmlns:p14="http://schemas.microsoft.com/office/powerpoint/2010/main" val="279740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grpSp>
        <p:nvGrpSpPr>
          <p:cNvPr id="3" name="Group 3"/>
          <p:cNvGrpSpPr>
            <a:grpSpLocks noChangeAspect="1"/>
          </p:cNvGrpSpPr>
          <p:nvPr/>
        </p:nvGrpSpPr>
        <p:grpSpPr>
          <a:xfrm rot="-1083260">
            <a:off x="10417433" y="-6581"/>
            <a:ext cx="10996799" cy="11357494"/>
            <a:chOff x="0" y="0"/>
            <a:chExt cx="6350000" cy="6558280"/>
          </a:xfrm>
        </p:grpSpPr>
        <p:sp>
          <p:nvSpPr>
            <p:cNvPr id="4" name="Freeform 4"/>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27567" r="-27567"/>
              </a:stretch>
            </a:blipFill>
          </p:spPr>
          <p:txBody>
            <a:bodyPr/>
            <a:lstStyle/>
            <a:p>
              <a:endParaRPr lang="en-US"/>
            </a:p>
          </p:txBody>
        </p:sp>
        <p:sp>
          <p:nvSpPr>
            <p:cNvPr id="5" name="Freeform 5"/>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92900"/>
            </a:solidFill>
          </p:spPr>
          <p:txBody>
            <a:bodyPr/>
            <a:lstStyle/>
            <a:p>
              <a:endParaRPr lang="en-US"/>
            </a:p>
          </p:txBody>
        </p:sp>
      </p:grpSp>
      <p:grpSp>
        <p:nvGrpSpPr>
          <p:cNvPr id="6" name="Group 6"/>
          <p:cNvGrpSpPr/>
          <p:nvPr/>
        </p:nvGrpSpPr>
        <p:grpSpPr>
          <a:xfrm>
            <a:off x="-1441217" y="266297"/>
            <a:ext cx="2882434" cy="288243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sp>
        <p:nvSpPr>
          <p:cNvPr id="9" name="Freeform 9"/>
          <p:cNvSpPr/>
          <p:nvPr/>
        </p:nvSpPr>
        <p:spPr>
          <a:xfrm rot="-1059828">
            <a:off x="-1336143" y="-793634"/>
            <a:ext cx="3931162" cy="3137242"/>
          </a:xfrm>
          <a:custGeom>
            <a:avLst/>
            <a:gdLst/>
            <a:ahLst/>
            <a:cxnLst/>
            <a:rect l="l" t="t" r="r" b="b"/>
            <a:pathLst>
              <a:path w="3931162" h="3137242">
                <a:moveTo>
                  <a:pt x="0" y="0"/>
                </a:moveTo>
                <a:lnTo>
                  <a:pt x="3931162" y="0"/>
                </a:lnTo>
                <a:lnTo>
                  <a:pt x="3931162" y="3137242"/>
                </a:lnTo>
                <a:lnTo>
                  <a:pt x="0" y="3137242"/>
                </a:lnTo>
                <a:lnTo>
                  <a:pt x="0" y="0"/>
                </a:lnTo>
                <a:close/>
              </a:path>
            </a:pathLst>
          </a:custGeom>
          <a:blipFill>
            <a:blip r:embed="rId4">
              <a:extLst>
                <a:ext uri="{96DAC541-7B7A-43D3-8B79-37D633B846F1}">
                  <asvg:svgBlip xmlns:asvg="http://schemas.microsoft.com/office/drawing/2016/SVG/main" r:embed="rId5"/>
                </a:ext>
              </a:extLst>
            </a:blip>
            <a:stretch>
              <a:fillRect l="-93358"/>
            </a:stretch>
          </a:blipFill>
        </p:spPr>
        <p:txBody>
          <a:bodyPr/>
          <a:lstStyle/>
          <a:p>
            <a:endParaRPr lang="en-US"/>
          </a:p>
        </p:txBody>
      </p:sp>
      <p:sp>
        <p:nvSpPr>
          <p:cNvPr id="10" name="Freeform 10"/>
          <p:cNvSpPr/>
          <p:nvPr/>
        </p:nvSpPr>
        <p:spPr>
          <a:xfrm rot="9531374">
            <a:off x="15732882" y="8718379"/>
            <a:ext cx="3931162" cy="3137242"/>
          </a:xfrm>
          <a:custGeom>
            <a:avLst/>
            <a:gdLst/>
            <a:ahLst/>
            <a:cxnLst/>
            <a:rect l="l" t="t" r="r" b="b"/>
            <a:pathLst>
              <a:path w="3931162" h="3137242">
                <a:moveTo>
                  <a:pt x="0" y="0"/>
                </a:moveTo>
                <a:lnTo>
                  <a:pt x="3931162" y="0"/>
                </a:lnTo>
                <a:lnTo>
                  <a:pt x="3931162" y="3137242"/>
                </a:lnTo>
                <a:lnTo>
                  <a:pt x="0" y="3137242"/>
                </a:lnTo>
                <a:lnTo>
                  <a:pt x="0" y="0"/>
                </a:lnTo>
                <a:close/>
              </a:path>
            </a:pathLst>
          </a:custGeom>
          <a:blipFill>
            <a:blip r:embed="rId4">
              <a:extLst>
                <a:ext uri="{96DAC541-7B7A-43D3-8B79-37D633B846F1}">
                  <asvg:svgBlip xmlns:asvg="http://schemas.microsoft.com/office/drawing/2016/SVG/main" r:embed="rId5"/>
                </a:ext>
              </a:extLst>
            </a:blip>
            <a:stretch>
              <a:fillRect l="-93358"/>
            </a:stretch>
          </a:blipFill>
        </p:spPr>
        <p:txBody>
          <a:bodyPr/>
          <a:lstStyle/>
          <a:p>
            <a:endParaRPr lang="en-US"/>
          </a:p>
        </p:txBody>
      </p:sp>
      <p:sp>
        <p:nvSpPr>
          <p:cNvPr id="11" name="TextBox 11"/>
          <p:cNvSpPr txBox="1"/>
          <p:nvPr/>
        </p:nvSpPr>
        <p:spPr>
          <a:xfrm>
            <a:off x="0" y="4070220"/>
            <a:ext cx="9634475" cy="4726230"/>
          </a:xfrm>
          <a:prstGeom prst="rect">
            <a:avLst/>
          </a:prstGeom>
        </p:spPr>
        <p:txBody>
          <a:bodyPr lIns="0" tIns="0" rIns="0" bIns="0" rtlCol="0" anchor="t">
            <a:spAutoFit/>
          </a:bodyPr>
          <a:lstStyle/>
          <a:p>
            <a:pPr algn="ctr" rtl="1">
              <a:lnSpc>
                <a:spcPts val="9487"/>
              </a:lnSpc>
            </a:pPr>
            <a:r>
              <a:rPr lang="ar-EG" sz="5400" b="1" dirty="0">
                <a:solidFill>
                  <a:srgbClr val="000000"/>
                </a:solidFill>
                <a:latin typeface="Tajawal Bold"/>
                <a:ea typeface="Tajawal Bold"/>
                <a:cs typeface="Tajawal Bold"/>
                <a:sym typeface="Tajawal Bold"/>
                <a:rtl/>
              </a:rPr>
              <a:t>الفصل الرابع</a:t>
            </a:r>
          </a:p>
          <a:p>
            <a:pPr algn="ctr" rtl="1">
              <a:lnSpc>
                <a:spcPts val="9487"/>
              </a:lnSpc>
            </a:pPr>
            <a:r>
              <a:rPr lang="ar-EG" sz="5400" b="1" dirty="0">
                <a:solidFill>
                  <a:srgbClr val="000000"/>
                </a:solidFill>
                <a:latin typeface="Tajawal Bold"/>
                <a:ea typeface="Tajawal Bold"/>
                <a:cs typeface="Tajawal Bold"/>
                <a:sym typeface="Tajawal Bold"/>
                <a:rtl/>
              </a:rPr>
              <a:t>اتخاذ القرارات</a:t>
            </a:r>
            <a:br>
              <a:rPr lang="en-US" sz="5400" b="1" dirty="0">
                <a:solidFill>
                  <a:srgbClr val="000000"/>
                </a:solidFill>
                <a:latin typeface="Tajawal Bold"/>
                <a:ea typeface="Tajawal Bold"/>
                <a:cs typeface="Tajawal Bold"/>
                <a:sym typeface="Tajawal Bold"/>
                <a:rtl/>
              </a:rPr>
            </a:br>
            <a:r>
              <a:rPr lang="en-US" sz="5400" b="1" kern="0" dirty="0">
                <a:solidFill>
                  <a:schemeClr val="accent3">
                    <a:lumMod val="75000"/>
                  </a:schemeClr>
                </a:solidFill>
                <a:latin typeface="Bodoni MT"/>
                <a:ea typeface="Verdana"/>
                <a:cs typeface="Verdana"/>
              </a:rPr>
              <a:t>Decision Making</a:t>
            </a:r>
          </a:p>
          <a:p>
            <a:pPr algn="ctr" rtl="1">
              <a:lnSpc>
                <a:spcPts val="9487"/>
              </a:lnSpc>
            </a:pPr>
            <a:endParaRPr lang="en-US" sz="5400" b="1" kern="0" dirty="0">
              <a:solidFill>
                <a:schemeClr val="accent3">
                  <a:lumMod val="75000"/>
                </a:schemeClr>
              </a:solidFill>
              <a:latin typeface="Bodoni MT"/>
              <a:ea typeface="Verdana"/>
              <a:cs typeface="Verdana"/>
            </a:endParaRPr>
          </a:p>
        </p:txBody>
      </p:sp>
      <p:sp>
        <p:nvSpPr>
          <p:cNvPr id="12"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13"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6"/>
            <a:stretch>
              <a:fillRect/>
            </a:stretch>
          </a:blipFill>
        </p:spPr>
        <p:txBody>
          <a:bodyPr/>
          <a:lstStyle/>
          <a:p>
            <a:endParaRPr lang="en-US"/>
          </a:p>
        </p:txBody>
      </p:sp>
      <p:sp>
        <p:nvSpPr>
          <p:cNvPr id="14" name="TextBox 13"/>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953670" y="5713275"/>
            <a:ext cx="3535218" cy="1380896"/>
            <a:chOff x="0" y="0"/>
            <a:chExt cx="1174029" cy="458589"/>
          </a:xfrm>
        </p:grpSpPr>
        <p:sp>
          <p:nvSpPr>
            <p:cNvPr id="7" name="Freeform 7"/>
            <p:cNvSpPr/>
            <p:nvPr/>
          </p:nvSpPr>
          <p:spPr>
            <a:xfrm>
              <a:off x="0" y="0"/>
              <a:ext cx="1174029" cy="458589"/>
            </a:xfrm>
            <a:custGeom>
              <a:avLst/>
              <a:gdLst/>
              <a:ahLst/>
              <a:cxnLst/>
              <a:rect l="l" t="t" r="r" b="b"/>
              <a:pathLst>
                <a:path w="1174029" h="458589">
                  <a:moveTo>
                    <a:pt x="21899" y="0"/>
                  </a:moveTo>
                  <a:lnTo>
                    <a:pt x="1152130" y="0"/>
                  </a:lnTo>
                  <a:cubicBezTo>
                    <a:pt x="1164225" y="0"/>
                    <a:pt x="1174029" y="9805"/>
                    <a:pt x="1174029" y="21899"/>
                  </a:cubicBezTo>
                  <a:lnTo>
                    <a:pt x="1174029" y="436690"/>
                  </a:lnTo>
                  <a:cubicBezTo>
                    <a:pt x="1174029" y="448784"/>
                    <a:pt x="1164225" y="458589"/>
                    <a:pt x="1152130" y="458589"/>
                  </a:cubicBezTo>
                  <a:lnTo>
                    <a:pt x="21899" y="458589"/>
                  </a:lnTo>
                  <a:cubicBezTo>
                    <a:pt x="9805" y="458589"/>
                    <a:pt x="0" y="448784"/>
                    <a:pt x="0" y="436690"/>
                  </a:cubicBezTo>
                  <a:lnTo>
                    <a:pt x="0" y="21899"/>
                  </a:lnTo>
                  <a:cubicBezTo>
                    <a:pt x="0" y="9805"/>
                    <a:pt x="9805" y="0"/>
                    <a:pt x="21899" y="0"/>
                  </a:cubicBezTo>
                  <a:close/>
                </a:path>
              </a:pathLst>
            </a:custGeom>
            <a:solidFill>
              <a:srgbClr val="FFFFFF"/>
            </a:solidFill>
          </p:spPr>
          <p:txBody>
            <a:bodyPr/>
            <a:lstStyle/>
            <a:p>
              <a:endParaRPr lang="en-US"/>
            </a:p>
          </p:txBody>
        </p:sp>
        <p:sp>
          <p:nvSpPr>
            <p:cNvPr id="8" name="TextBox 8"/>
            <p:cNvSpPr txBox="1"/>
            <p:nvPr/>
          </p:nvSpPr>
          <p:spPr>
            <a:xfrm>
              <a:off x="0" y="-28575"/>
              <a:ext cx="1174029" cy="487164"/>
            </a:xfrm>
            <a:prstGeom prst="rect">
              <a:avLst/>
            </a:prstGeom>
          </p:spPr>
          <p:txBody>
            <a:bodyPr lIns="40821" tIns="40821" rIns="40821" bIns="40821" rtlCol="0" anchor="ctr"/>
            <a:lstStyle/>
            <a:p>
              <a:pPr algn="ctr">
                <a:lnSpc>
                  <a:spcPts val="2024"/>
                </a:lnSpc>
              </a:pPr>
              <a:endParaRPr sz="4000">
                <a:latin typeface="Tajawal Bold" panose="020B0604020202020204" charset="-78"/>
                <a:cs typeface="Tajawal Bold" panose="020B0604020202020204" charset="-78"/>
              </a:endParaRPr>
            </a:p>
          </p:txBody>
        </p:sp>
      </p:grpSp>
      <p:grpSp>
        <p:nvGrpSpPr>
          <p:cNvPr id="9" name="Group 9"/>
          <p:cNvGrpSpPr/>
          <p:nvPr/>
        </p:nvGrpSpPr>
        <p:grpSpPr>
          <a:xfrm>
            <a:off x="5953670" y="4049059"/>
            <a:ext cx="3535218" cy="1380896"/>
            <a:chOff x="0" y="0"/>
            <a:chExt cx="1174029" cy="458589"/>
          </a:xfrm>
        </p:grpSpPr>
        <p:sp>
          <p:nvSpPr>
            <p:cNvPr id="10" name="Freeform 10"/>
            <p:cNvSpPr/>
            <p:nvPr/>
          </p:nvSpPr>
          <p:spPr>
            <a:xfrm>
              <a:off x="0" y="0"/>
              <a:ext cx="1174029" cy="458589"/>
            </a:xfrm>
            <a:custGeom>
              <a:avLst/>
              <a:gdLst/>
              <a:ahLst/>
              <a:cxnLst/>
              <a:rect l="l" t="t" r="r" b="b"/>
              <a:pathLst>
                <a:path w="1174029" h="458589">
                  <a:moveTo>
                    <a:pt x="21899" y="0"/>
                  </a:moveTo>
                  <a:lnTo>
                    <a:pt x="1152130" y="0"/>
                  </a:lnTo>
                  <a:cubicBezTo>
                    <a:pt x="1164225" y="0"/>
                    <a:pt x="1174029" y="9805"/>
                    <a:pt x="1174029" y="21899"/>
                  </a:cubicBezTo>
                  <a:lnTo>
                    <a:pt x="1174029" y="436690"/>
                  </a:lnTo>
                  <a:cubicBezTo>
                    <a:pt x="1174029" y="448784"/>
                    <a:pt x="1164225" y="458589"/>
                    <a:pt x="1152130" y="458589"/>
                  </a:cubicBezTo>
                  <a:lnTo>
                    <a:pt x="21899" y="458589"/>
                  </a:lnTo>
                  <a:cubicBezTo>
                    <a:pt x="9805" y="458589"/>
                    <a:pt x="0" y="448784"/>
                    <a:pt x="0" y="436690"/>
                  </a:cubicBezTo>
                  <a:lnTo>
                    <a:pt x="0" y="21899"/>
                  </a:lnTo>
                  <a:cubicBezTo>
                    <a:pt x="0" y="9805"/>
                    <a:pt x="9805" y="0"/>
                    <a:pt x="21899" y="0"/>
                  </a:cubicBezTo>
                  <a:close/>
                </a:path>
              </a:pathLst>
            </a:custGeom>
            <a:solidFill>
              <a:srgbClr val="FFFFFF"/>
            </a:solidFill>
          </p:spPr>
          <p:txBody>
            <a:bodyPr/>
            <a:lstStyle/>
            <a:p>
              <a:endParaRPr lang="en-US"/>
            </a:p>
          </p:txBody>
        </p:sp>
        <p:sp>
          <p:nvSpPr>
            <p:cNvPr id="11" name="TextBox 11"/>
            <p:cNvSpPr txBox="1"/>
            <p:nvPr/>
          </p:nvSpPr>
          <p:spPr>
            <a:xfrm>
              <a:off x="0" y="-28575"/>
              <a:ext cx="1174029" cy="487164"/>
            </a:xfrm>
            <a:prstGeom prst="rect">
              <a:avLst/>
            </a:prstGeom>
          </p:spPr>
          <p:txBody>
            <a:bodyPr lIns="40821" tIns="40821" rIns="40821" bIns="40821" rtlCol="0" anchor="ctr"/>
            <a:lstStyle/>
            <a:p>
              <a:pPr algn="ctr">
                <a:lnSpc>
                  <a:spcPts val="2024"/>
                </a:lnSpc>
              </a:pPr>
              <a:endParaRPr sz="4000">
                <a:latin typeface="Tajawal Bold" panose="020B0604020202020204" charset="-78"/>
                <a:cs typeface="Tajawal Bold" panose="020B0604020202020204" charset="-78"/>
              </a:endParaRPr>
            </a:p>
          </p:txBody>
        </p:sp>
      </p:grpSp>
      <p:grpSp>
        <p:nvGrpSpPr>
          <p:cNvPr id="12" name="Group 12"/>
          <p:cNvGrpSpPr/>
          <p:nvPr/>
        </p:nvGrpSpPr>
        <p:grpSpPr>
          <a:xfrm>
            <a:off x="5953670" y="7418330"/>
            <a:ext cx="3535218" cy="1380896"/>
            <a:chOff x="0" y="0"/>
            <a:chExt cx="1174029" cy="458589"/>
          </a:xfrm>
        </p:grpSpPr>
        <p:sp>
          <p:nvSpPr>
            <p:cNvPr id="13" name="Freeform 13"/>
            <p:cNvSpPr/>
            <p:nvPr/>
          </p:nvSpPr>
          <p:spPr>
            <a:xfrm>
              <a:off x="0" y="0"/>
              <a:ext cx="1174029" cy="458589"/>
            </a:xfrm>
            <a:custGeom>
              <a:avLst/>
              <a:gdLst/>
              <a:ahLst/>
              <a:cxnLst/>
              <a:rect l="l" t="t" r="r" b="b"/>
              <a:pathLst>
                <a:path w="1174029" h="458589">
                  <a:moveTo>
                    <a:pt x="21899" y="0"/>
                  </a:moveTo>
                  <a:lnTo>
                    <a:pt x="1152130" y="0"/>
                  </a:lnTo>
                  <a:cubicBezTo>
                    <a:pt x="1164225" y="0"/>
                    <a:pt x="1174029" y="9805"/>
                    <a:pt x="1174029" y="21899"/>
                  </a:cubicBezTo>
                  <a:lnTo>
                    <a:pt x="1174029" y="436690"/>
                  </a:lnTo>
                  <a:cubicBezTo>
                    <a:pt x="1174029" y="448784"/>
                    <a:pt x="1164225" y="458589"/>
                    <a:pt x="1152130" y="458589"/>
                  </a:cubicBezTo>
                  <a:lnTo>
                    <a:pt x="21899" y="458589"/>
                  </a:lnTo>
                  <a:cubicBezTo>
                    <a:pt x="9805" y="458589"/>
                    <a:pt x="0" y="448784"/>
                    <a:pt x="0" y="436690"/>
                  </a:cubicBezTo>
                  <a:lnTo>
                    <a:pt x="0" y="21899"/>
                  </a:lnTo>
                  <a:cubicBezTo>
                    <a:pt x="0" y="9805"/>
                    <a:pt x="9805" y="0"/>
                    <a:pt x="21899" y="0"/>
                  </a:cubicBezTo>
                  <a:close/>
                </a:path>
              </a:pathLst>
            </a:custGeom>
            <a:solidFill>
              <a:srgbClr val="FFFFFF"/>
            </a:solidFill>
          </p:spPr>
          <p:txBody>
            <a:bodyPr/>
            <a:lstStyle/>
            <a:p>
              <a:endParaRPr lang="en-US"/>
            </a:p>
          </p:txBody>
        </p:sp>
        <p:sp>
          <p:nvSpPr>
            <p:cNvPr id="14" name="TextBox 14"/>
            <p:cNvSpPr txBox="1"/>
            <p:nvPr/>
          </p:nvSpPr>
          <p:spPr>
            <a:xfrm>
              <a:off x="0" y="-28575"/>
              <a:ext cx="1174029" cy="487164"/>
            </a:xfrm>
            <a:prstGeom prst="rect">
              <a:avLst/>
            </a:prstGeom>
          </p:spPr>
          <p:txBody>
            <a:bodyPr lIns="40821" tIns="40821" rIns="40821" bIns="40821" rtlCol="0" anchor="ctr"/>
            <a:lstStyle/>
            <a:p>
              <a:pPr algn="ctr">
                <a:lnSpc>
                  <a:spcPts val="2024"/>
                </a:lnSpc>
              </a:pPr>
              <a:endParaRPr sz="4000">
                <a:latin typeface="Tajawal Bold" panose="020B0604020202020204" charset="-78"/>
                <a:cs typeface="Tajawal Bold" panose="020B0604020202020204" charset="-78"/>
              </a:endParaRPr>
            </a:p>
          </p:txBody>
        </p:sp>
      </p:grpSp>
      <p:sp>
        <p:nvSpPr>
          <p:cNvPr id="15" name="Freeform 15"/>
          <p:cNvSpPr/>
          <p:nvPr/>
        </p:nvSpPr>
        <p:spPr>
          <a:xfrm flipH="1">
            <a:off x="1246547" y="4091932"/>
            <a:ext cx="2354664" cy="4709329"/>
          </a:xfrm>
          <a:custGeom>
            <a:avLst/>
            <a:gdLst/>
            <a:ahLst/>
            <a:cxnLst/>
            <a:rect l="l" t="t" r="r" b="b"/>
            <a:pathLst>
              <a:path w="2354664" h="4709329">
                <a:moveTo>
                  <a:pt x="2354665" y="0"/>
                </a:moveTo>
                <a:lnTo>
                  <a:pt x="0" y="0"/>
                </a:lnTo>
                <a:lnTo>
                  <a:pt x="0" y="4709328"/>
                </a:lnTo>
                <a:lnTo>
                  <a:pt x="2354665" y="4709328"/>
                </a:lnTo>
                <a:lnTo>
                  <a:pt x="235466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2662550" y="7876738"/>
            <a:ext cx="367911" cy="442600"/>
          </a:xfrm>
          <a:custGeom>
            <a:avLst/>
            <a:gdLst/>
            <a:ahLst/>
            <a:cxnLst/>
            <a:rect l="l" t="t" r="r" b="b"/>
            <a:pathLst>
              <a:path w="367911" h="442600">
                <a:moveTo>
                  <a:pt x="0" y="0"/>
                </a:moveTo>
                <a:lnTo>
                  <a:pt x="367911" y="0"/>
                </a:lnTo>
                <a:lnTo>
                  <a:pt x="367911" y="442600"/>
                </a:lnTo>
                <a:lnTo>
                  <a:pt x="0" y="44260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7" name="Freeform 17"/>
          <p:cNvSpPr/>
          <p:nvPr/>
        </p:nvSpPr>
        <p:spPr>
          <a:xfrm>
            <a:off x="1574623" y="6230411"/>
            <a:ext cx="414622" cy="497297"/>
          </a:xfrm>
          <a:custGeom>
            <a:avLst/>
            <a:gdLst/>
            <a:ahLst/>
            <a:cxnLst/>
            <a:rect l="l" t="t" r="r" b="b"/>
            <a:pathLst>
              <a:path w="414622" h="497297">
                <a:moveTo>
                  <a:pt x="0" y="0"/>
                </a:moveTo>
                <a:lnTo>
                  <a:pt x="414622" y="0"/>
                </a:lnTo>
                <a:lnTo>
                  <a:pt x="414622" y="497298"/>
                </a:lnTo>
                <a:lnTo>
                  <a:pt x="0" y="49729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18" name="Freeform 18"/>
          <p:cNvSpPr/>
          <p:nvPr/>
        </p:nvSpPr>
        <p:spPr>
          <a:xfrm>
            <a:off x="2590800" y="4533900"/>
            <a:ext cx="511410" cy="468579"/>
          </a:xfrm>
          <a:custGeom>
            <a:avLst/>
            <a:gdLst/>
            <a:ahLst/>
            <a:cxnLst/>
            <a:rect l="l" t="t" r="r" b="b"/>
            <a:pathLst>
              <a:path w="511410" h="468579">
                <a:moveTo>
                  <a:pt x="0" y="0"/>
                </a:moveTo>
                <a:lnTo>
                  <a:pt x="511410" y="0"/>
                </a:lnTo>
                <a:lnTo>
                  <a:pt x="511410" y="468579"/>
                </a:lnTo>
                <a:lnTo>
                  <a:pt x="0" y="46857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grpSp>
        <p:nvGrpSpPr>
          <p:cNvPr id="19" name="Group 19"/>
          <p:cNvGrpSpPr/>
          <p:nvPr/>
        </p:nvGrpSpPr>
        <p:grpSpPr>
          <a:xfrm>
            <a:off x="3814440" y="6137438"/>
            <a:ext cx="618316" cy="61831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C84DB"/>
            </a:solidFill>
          </p:spPr>
          <p:txBody>
            <a:bodyPr/>
            <a:lstStyle/>
            <a:p>
              <a:endParaRPr lang="en-US"/>
            </a:p>
          </p:txBody>
        </p:sp>
        <p:sp>
          <p:nvSpPr>
            <p:cNvPr id="21" name="TextBox 21"/>
            <p:cNvSpPr txBox="1"/>
            <p:nvPr/>
          </p:nvSpPr>
          <p:spPr>
            <a:xfrm>
              <a:off x="76200" y="47625"/>
              <a:ext cx="660400" cy="688975"/>
            </a:xfrm>
            <a:prstGeom prst="rect">
              <a:avLst/>
            </a:prstGeom>
          </p:spPr>
          <p:txBody>
            <a:bodyPr lIns="40821" tIns="40821" rIns="40821" bIns="40821" rtlCol="0" anchor="ctr"/>
            <a:lstStyle/>
            <a:p>
              <a:pPr algn="ctr">
                <a:lnSpc>
                  <a:spcPts val="2699"/>
                </a:lnSpc>
              </a:pPr>
              <a:r>
                <a:rPr lang="en-US" sz="2800" b="1">
                  <a:solidFill>
                    <a:srgbClr val="FFFFFF"/>
                  </a:solidFill>
                  <a:latin typeface="Tajawal Bold" panose="020B0604020202020204" charset="-78"/>
                  <a:ea typeface="Garet Bold"/>
                  <a:cs typeface="Tajawal Bold" panose="020B0604020202020204" charset="-78"/>
                  <a:sym typeface="Garet Bold"/>
                </a:rPr>
                <a:t>02</a:t>
              </a:r>
            </a:p>
          </p:txBody>
        </p:sp>
      </p:grpSp>
      <p:grpSp>
        <p:nvGrpSpPr>
          <p:cNvPr id="22" name="Group 22"/>
          <p:cNvGrpSpPr/>
          <p:nvPr/>
        </p:nvGrpSpPr>
        <p:grpSpPr>
          <a:xfrm>
            <a:off x="3814440" y="4473222"/>
            <a:ext cx="618316" cy="61831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1C89C"/>
            </a:solidFill>
          </p:spPr>
          <p:txBody>
            <a:bodyPr/>
            <a:lstStyle/>
            <a:p>
              <a:endParaRPr lang="en-US"/>
            </a:p>
          </p:txBody>
        </p:sp>
        <p:sp>
          <p:nvSpPr>
            <p:cNvPr id="24" name="TextBox 24"/>
            <p:cNvSpPr txBox="1"/>
            <p:nvPr/>
          </p:nvSpPr>
          <p:spPr>
            <a:xfrm>
              <a:off x="76200" y="47625"/>
              <a:ext cx="660400" cy="688975"/>
            </a:xfrm>
            <a:prstGeom prst="rect">
              <a:avLst/>
            </a:prstGeom>
          </p:spPr>
          <p:txBody>
            <a:bodyPr lIns="40821" tIns="40821" rIns="40821" bIns="40821" rtlCol="0" anchor="ctr"/>
            <a:lstStyle/>
            <a:p>
              <a:pPr algn="ctr">
                <a:lnSpc>
                  <a:spcPts val="2699"/>
                </a:lnSpc>
              </a:pPr>
              <a:r>
                <a:rPr lang="en-US" sz="2800" b="1">
                  <a:solidFill>
                    <a:srgbClr val="FFFFFF"/>
                  </a:solidFill>
                  <a:latin typeface="Tajawal Bold" panose="020B0604020202020204" charset="-78"/>
                  <a:ea typeface="Garet Bold"/>
                  <a:cs typeface="Tajawal Bold" panose="020B0604020202020204" charset="-78"/>
                  <a:sym typeface="Garet Bold"/>
                </a:rPr>
                <a:t>01</a:t>
              </a:r>
            </a:p>
          </p:txBody>
        </p:sp>
      </p:grpSp>
      <p:grpSp>
        <p:nvGrpSpPr>
          <p:cNvPr id="25" name="Group 25"/>
          <p:cNvGrpSpPr/>
          <p:nvPr/>
        </p:nvGrpSpPr>
        <p:grpSpPr>
          <a:xfrm>
            <a:off x="3814440" y="7842493"/>
            <a:ext cx="618316" cy="61831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AB01"/>
            </a:solidFill>
          </p:spPr>
          <p:txBody>
            <a:bodyPr/>
            <a:lstStyle/>
            <a:p>
              <a:endParaRPr lang="en-US"/>
            </a:p>
          </p:txBody>
        </p:sp>
        <p:sp>
          <p:nvSpPr>
            <p:cNvPr id="27" name="TextBox 27"/>
            <p:cNvSpPr txBox="1"/>
            <p:nvPr/>
          </p:nvSpPr>
          <p:spPr>
            <a:xfrm>
              <a:off x="76200" y="47625"/>
              <a:ext cx="660400" cy="688975"/>
            </a:xfrm>
            <a:prstGeom prst="rect">
              <a:avLst/>
            </a:prstGeom>
          </p:spPr>
          <p:txBody>
            <a:bodyPr lIns="40821" tIns="40821" rIns="40821" bIns="40821" rtlCol="0" anchor="ctr"/>
            <a:lstStyle/>
            <a:p>
              <a:pPr algn="ctr">
                <a:lnSpc>
                  <a:spcPts val="2699"/>
                </a:lnSpc>
              </a:pPr>
              <a:r>
                <a:rPr lang="en-US" sz="2800" b="1">
                  <a:solidFill>
                    <a:srgbClr val="FFFFFF"/>
                  </a:solidFill>
                  <a:latin typeface="Tajawal Bold" panose="020B0604020202020204" charset="-78"/>
                  <a:ea typeface="Garet Bold"/>
                  <a:cs typeface="Tajawal Bold" panose="020B0604020202020204" charset="-78"/>
                  <a:sym typeface="Garet Bold"/>
                </a:rPr>
                <a:t>03</a:t>
              </a:r>
            </a:p>
          </p:txBody>
        </p:sp>
      </p:grpSp>
      <p:sp>
        <p:nvSpPr>
          <p:cNvPr id="29" name="TextBox 29"/>
          <p:cNvSpPr txBox="1"/>
          <p:nvPr/>
        </p:nvSpPr>
        <p:spPr>
          <a:xfrm>
            <a:off x="5105400" y="6134100"/>
            <a:ext cx="11963400" cy="492443"/>
          </a:xfrm>
          <a:prstGeom prst="rect">
            <a:avLst/>
          </a:prstGeom>
        </p:spPr>
        <p:txBody>
          <a:bodyPr wrap="square" lIns="0" tIns="0" rIns="0" bIns="0" rtlCol="0" anchor="t">
            <a:spAutoFit/>
          </a:bodyPr>
          <a:lstStyle/>
          <a:p>
            <a:pPr algn="r" rtl="1">
              <a:lnSpc>
                <a:spcPct val="100000"/>
              </a:lnSpc>
              <a:spcBef>
                <a:spcPct val="0"/>
              </a:spcBef>
              <a:buFontTx/>
              <a:buNone/>
            </a:pPr>
            <a:r>
              <a:rPr lang="ar-SA" altLang="en-US" sz="3200" b="1" dirty="0">
                <a:latin typeface="Tajawal Bold" panose="020B0604020202020204" charset="-78"/>
                <a:cs typeface="Tajawal Bold" panose="020B0604020202020204" charset="-78"/>
              </a:rPr>
              <a:t>نظام الخبرة  </a:t>
            </a:r>
            <a:r>
              <a:rPr lang="en-US" altLang="en-US" sz="3200" b="1" dirty="0">
                <a:latin typeface="Tajawal Bold" panose="020B0604020202020204" charset="-78"/>
                <a:cs typeface="Tajawal Bold" panose="020B0604020202020204" charset="-78"/>
              </a:rPr>
              <a:t>Expert System </a:t>
            </a:r>
          </a:p>
        </p:txBody>
      </p:sp>
      <p:sp>
        <p:nvSpPr>
          <p:cNvPr id="31" name="TextBox 31"/>
          <p:cNvSpPr txBox="1"/>
          <p:nvPr/>
        </p:nvSpPr>
        <p:spPr>
          <a:xfrm>
            <a:off x="4724400" y="4498657"/>
            <a:ext cx="12344400" cy="492443"/>
          </a:xfrm>
          <a:prstGeom prst="rect">
            <a:avLst/>
          </a:prstGeom>
        </p:spPr>
        <p:txBody>
          <a:bodyPr wrap="square" lIns="0" tIns="0" rIns="0" bIns="0" rtlCol="0" anchor="t">
            <a:spAutoFit/>
          </a:bodyPr>
          <a:lstStyle/>
          <a:p>
            <a:pPr algn="r" rtl="1">
              <a:lnSpc>
                <a:spcPct val="100000"/>
              </a:lnSpc>
              <a:spcBef>
                <a:spcPct val="0"/>
              </a:spcBef>
              <a:buFontTx/>
              <a:buNone/>
            </a:pPr>
            <a:r>
              <a:rPr lang="ar-SA" altLang="en-US" sz="3200" b="1" dirty="0">
                <a:latin typeface="Tajawal Bold" panose="020B0604020202020204" charset="-78"/>
                <a:cs typeface="Tajawal Bold" panose="020B0604020202020204" charset="-78"/>
              </a:rPr>
              <a:t>نظام مساند المدير </a:t>
            </a:r>
            <a:r>
              <a:rPr lang="ar-EG" altLang="en-US" sz="3200" b="1" dirty="0">
                <a:latin typeface="Tajawal Bold" panose="020B0604020202020204" charset="-78"/>
                <a:cs typeface="Tajawal Bold" panose="020B0604020202020204" charset="-78"/>
              </a:rPr>
              <a:t> </a:t>
            </a:r>
            <a:r>
              <a:rPr lang="ar-SA" altLang="en-US" sz="3200" b="1" dirty="0">
                <a:latin typeface="Tajawal Bold" panose="020B0604020202020204" charset="-78"/>
                <a:cs typeface="Tajawal Bold" panose="020B0604020202020204" charset="-78"/>
              </a:rPr>
              <a:t> </a:t>
            </a:r>
            <a:r>
              <a:rPr lang="en-US" altLang="en-US" sz="3200" b="1" dirty="0">
                <a:latin typeface="Tajawal Bold" panose="020B0604020202020204" charset="-78"/>
                <a:cs typeface="Tajawal Bold" panose="020B0604020202020204" charset="-78"/>
              </a:rPr>
              <a:t>Executive Support System</a:t>
            </a:r>
            <a:r>
              <a:rPr lang="ar-EG" altLang="en-US" sz="3200" b="1" dirty="0">
                <a:latin typeface="Tajawal Bold" panose="020B0604020202020204" charset="-78"/>
                <a:cs typeface="Tajawal Bold" panose="020B0604020202020204" charset="-78"/>
              </a:rPr>
              <a:t> </a:t>
            </a:r>
            <a:r>
              <a:rPr lang="en-US" altLang="en-US" sz="3200" b="1" dirty="0">
                <a:latin typeface="Tajawal Bold" panose="020B0604020202020204" charset="-78"/>
                <a:cs typeface="Tajawal Bold" panose="020B0604020202020204" charset="-78"/>
              </a:rPr>
              <a:t>“ESS”</a:t>
            </a:r>
          </a:p>
        </p:txBody>
      </p:sp>
      <p:sp>
        <p:nvSpPr>
          <p:cNvPr id="33" name="TextBox 33"/>
          <p:cNvSpPr txBox="1"/>
          <p:nvPr/>
        </p:nvSpPr>
        <p:spPr>
          <a:xfrm>
            <a:off x="4876800" y="7810500"/>
            <a:ext cx="12268200" cy="492443"/>
          </a:xfrm>
          <a:prstGeom prst="rect">
            <a:avLst/>
          </a:prstGeom>
        </p:spPr>
        <p:txBody>
          <a:bodyPr wrap="square" lIns="0" tIns="0" rIns="0" bIns="0" rtlCol="0" anchor="t">
            <a:spAutoFit/>
          </a:bodyPr>
          <a:lstStyle/>
          <a:p>
            <a:pPr algn="r" rtl="1">
              <a:lnSpc>
                <a:spcPct val="100000"/>
              </a:lnSpc>
              <a:spcBef>
                <a:spcPct val="0"/>
              </a:spcBef>
              <a:buFontTx/>
              <a:buNone/>
            </a:pPr>
            <a:r>
              <a:rPr lang="ar-SA" altLang="en-US" sz="3200" dirty="0">
                <a:latin typeface="Tajawal Bold" panose="020B0604020202020204" charset="-78"/>
                <a:cs typeface="Tajawal Bold" panose="020B0604020202020204" charset="-78"/>
              </a:rPr>
              <a:t>نظام مساندة القرار الجماعي</a:t>
            </a:r>
            <a:r>
              <a:rPr lang="en-US" altLang="en-US" sz="3200" dirty="0">
                <a:latin typeface="Tajawal Bold" panose="020B0604020202020204" charset="-78"/>
                <a:cs typeface="Tajawal Bold" panose="020B0604020202020204" charset="-78"/>
              </a:rPr>
              <a:t>Group Decision-Support System “GSS” </a:t>
            </a:r>
          </a:p>
        </p:txBody>
      </p:sp>
      <p:sp>
        <p:nvSpPr>
          <p:cNvPr id="34" name="Freeform 34"/>
          <p:cNvSpPr/>
          <p:nvPr/>
        </p:nvSpPr>
        <p:spPr>
          <a:xfrm rot="1629324">
            <a:off x="14184471" y="264098"/>
            <a:ext cx="2971563" cy="1768807"/>
          </a:xfrm>
          <a:custGeom>
            <a:avLst/>
            <a:gdLst/>
            <a:ahLst/>
            <a:cxnLst/>
            <a:rect l="l" t="t" r="r" b="b"/>
            <a:pathLst>
              <a:path w="3196288" h="2165485">
                <a:moveTo>
                  <a:pt x="0" y="0"/>
                </a:moveTo>
                <a:lnTo>
                  <a:pt x="3196289" y="0"/>
                </a:lnTo>
                <a:lnTo>
                  <a:pt x="3196289" y="2165486"/>
                </a:lnTo>
                <a:lnTo>
                  <a:pt x="0" y="2165486"/>
                </a:lnTo>
                <a:lnTo>
                  <a:pt x="0" y="0"/>
                </a:lnTo>
                <a:close/>
              </a:path>
            </a:pathLst>
          </a:custGeom>
          <a:blipFill>
            <a:blip r:embed="rId10">
              <a:alphaModFix amt="1300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5" name="Freeform 35"/>
          <p:cNvSpPr/>
          <p:nvPr/>
        </p:nvSpPr>
        <p:spPr>
          <a:xfrm rot="1629324">
            <a:off x="546609" y="8268153"/>
            <a:ext cx="3196288" cy="2165485"/>
          </a:xfrm>
          <a:custGeom>
            <a:avLst/>
            <a:gdLst/>
            <a:ahLst/>
            <a:cxnLst/>
            <a:rect l="l" t="t" r="r" b="b"/>
            <a:pathLst>
              <a:path w="3196288" h="2165485">
                <a:moveTo>
                  <a:pt x="0" y="0"/>
                </a:moveTo>
                <a:lnTo>
                  <a:pt x="3196288" y="0"/>
                </a:lnTo>
                <a:lnTo>
                  <a:pt x="3196288" y="2165485"/>
                </a:lnTo>
                <a:lnTo>
                  <a:pt x="0" y="2165485"/>
                </a:lnTo>
                <a:lnTo>
                  <a:pt x="0" y="0"/>
                </a:lnTo>
                <a:close/>
              </a:path>
            </a:pathLst>
          </a:custGeom>
          <a:blipFill>
            <a:blip r:embed="rId10">
              <a:alphaModFix amt="1300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36" name="Group 8"/>
          <p:cNvGrpSpPr/>
          <p:nvPr/>
        </p:nvGrpSpPr>
        <p:grpSpPr>
          <a:xfrm>
            <a:off x="0" y="6690087"/>
            <a:ext cx="1028700" cy="3177813"/>
            <a:chOff x="0" y="0"/>
            <a:chExt cx="812800" cy="2510865"/>
          </a:xfrm>
        </p:grpSpPr>
        <p:sp>
          <p:nvSpPr>
            <p:cNvPr id="3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3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39" name="Group 48"/>
          <p:cNvGrpSpPr/>
          <p:nvPr/>
        </p:nvGrpSpPr>
        <p:grpSpPr>
          <a:xfrm>
            <a:off x="0" y="0"/>
            <a:ext cx="1028700" cy="1028700"/>
            <a:chOff x="0" y="0"/>
            <a:chExt cx="812800" cy="812800"/>
          </a:xfrm>
        </p:grpSpPr>
        <p:sp>
          <p:nvSpPr>
            <p:cNvPr id="40"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1"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3" name="Group 42"/>
          <p:cNvGrpSpPr/>
          <p:nvPr/>
        </p:nvGrpSpPr>
        <p:grpSpPr>
          <a:xfrm>
            <a:off x="17259300" y="0"/>
            <a:ext cx="1694792" cy="10287000"/>
            <a:chOff x="0" y="0"/>
            <a:chExt cx="446365" cy="2709333"/>
          </a:xfrm>
        </p:grpSpPr>
        <p:sp>
          <p:nvSpPr>
            <p:cNvPr id="44"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5"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47" name="TextBox 51"/>
          <p:cNvSpPr txBox="1"/>
          <p:nvPr/>
        </p:nvSpPr>
        <p:spPr>
          <a:xfrm>
            <a:off x="6324599" y="190500"/>
            <a:ext cx="6096001" cy="2015295"/>
          </a:xfrm>
          <a:prstGeom prst="rect">
            <a:avLst/>
          </a:prstGeom>
        </p:spPr>
        <p:txBody>
          <a:bodyPr wrap="square"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مفهوم اتخاذ القرارات</a:t>
            </a:r>
            <a:r>
              <a:rPr lang="en-US" sz="2800" b="1" dirty="0">
                <a:solidFill>
                  <a:schemeClr val="bg1"/>
                </a:solidFill>
                <a:latin typeface="Tajawal Bold"/>
                <a:ea typeface="Tajawal Bold"/>
                <a:cs typeface="Tajawal Bold"/>
                <a:sym typeface="Tajawal Bold"/>
                <a:rtl/>
              </a:rPr>
              <a:t> Decision Making </a:t>
            </a:r>
          </a:p>
          <a:p>
            <a:pPr algn="ctr" rtl="1">
              <a:lnSpc>
                <a:spcPts val="8539"/>
              </a:lnSpc>
              <a:spcBef>
                <a:spcPct val="0"/>
              </a:spcBef>
            </a:pPr>
            <a:endParaRPr lang="en-US" sz="2800" b="1" dirty="0">
              <a:solidFill>
                <a:schemeClr val="bg1"/>
              </a:solidFill>
              <a:latin typeface="Tajawal Bold"/>
              <a:ea typeface="Tajawal Bold"/>
              <a:cs typeface="Tajawal Bold"/>
              <a:sym typeface="Tajawal Bold"/>
              <a:rtl/>
            </a:endParaRPr>
          </a:p>
        </p:txBody>
      </p:sp>
      <p:sp>
        <p:nvSpPr>
          <p:cNvPr id="2" name="Rectangle 7">
            <a:extLst>
              <a:ext uri="{FF2B5EF4-FFF2-40B4-BE49-F238E27FC236}">
                <a16:creationId xmlns:a16="http://schemas.microsoft.com/office/drawing/2014/main" id="{D06FBDF2-157C-14BA-9495-9C5026506420}"/>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4" name="Rectangle 18"/>
          <p:cNvSpPr>
            <a:spLocks noChangeArrowheads="1"/>
          </p:cNvSpPr>
          <p:nvPr/>
        </p:nvSpPr>
        <p:spPr bwMode="auto">
          <a:xfrm>
            <a:off x="914400" y="1943100"/>
            <a:ext cx="15663327" cy="14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رابعاً : أنظمة مساندة القرار الجماعي   </a:t>
            </a:r>
            <a:r>
              <a:rPr lang="en-US" altLang="en-US" sz="3600" dirty="0">
                <a:solidFill>
                  <a:srgbClr val="002060"/>
                </a:solidFill>
                <a:latin typeface="Tajawal Bold" panose="020B0604020202020204" charset="-78"/>
                <a:cs typeface="Tajawal Bold" panose="020B0604020202020204" charset="-78"/>
              </a:rPr>
              <a:t>(GDSS)  Group Decision-Support System</a:t>
            </a:r>
            <a:endParaRPr lang="ar-SA" altLang="en-US" sz="3600" dirty="0">
              <a:solidFill>
                <a:srgbClr val="002060"/>
              </a:solidFill>
              <a:latin typeface="Tajawal Bold" panose="020B0604020202020204" charset="-78"/>
              <a:cs typeface="Tajawal Bold" panose="020B0604020202020204" charset="-78"/>
            </a:endParaRPr>
          </a:p>
          <a:p>
            <a:pPr algn="r" rtl="1">
              <a:lnSpc>
                <a:spcPct val="150000"/>
              </a:lnSpc>
              <a:spcBef>
                <a:spcPct val="0"/>
              </a:spcBef>
              <a:buFontTx/>
              <a:buNone/>
            </a:pPr>
            <a:endParaRPr lang="ar-SA" altLang="en-US" sz="3600" b="1" dirty="0">
              <a:solidFill>
                <a:srgbClr val="002060"/>
              </a:solidFill>
              <a:latin typeface="Tajawal Bold" panose="020B0604020202020204" charset="-78"/>
              <a:cs typeface="Tajawal Bold" panose="020B0604020202020204" charset="-78"/>
            </a:endParaRPr>
          </a:p>
        </p:txBody>
      </p:sp>
      <p:sp>
        <p:nvSpPr>
          <p:cNvPr id="55"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2"/>
            <a:stretch>
              <a:fillRect/>
            </a:stretch>
          </a:blipFill>
        </p:spPr>
        <p:txBody>
          <a:bodyPr/>
          <a:lstStyle/>
          <a:p>
            <a:endParaRPr lang="en-US"/>
          </a:p>
        </p:txBody>
      </p:sp>
      <p:sp>
        <p:nvSpPr>
          <p:cNvPr id="56" name="TextBox 55"/>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19</a:t>
            </a:r>
          </a:p>
        </p:txBody>
      </p:sp>
      <p:sp>
        <p:nvSpPr>
          <p:cNvPr id="48" name="Rounded Rectangle 47"/>
          <p:cNvSpPr/>
          <p:nvPr/>
        </p:nvSpPr>
        <p:spPr>
          <a:xfrm>
            <a:off x="4572001" y="219075"/>
            <a:ext cx="99822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51"/>
          <p:cNvSpPr txBox="1"/>
          <p:nvPr/>
        </p:nvSpPr>
        <p:spPr>
          <a:xfrm>
            <a:off x="4572000" y="0"/>
            <a:ext cx="9982200" cy="925253"/>
          </a:xfrm>
          <a:prstGeom prst="rect">
            <a:avLst/>
          </a:prstGeom>
        </p:spPr>
        <p:txBody>
          <a:bodyPr wrap="square"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أدوات اتخاذ القرار   </a:t>
            </a:r>
            <a:r>
              <a:rPr lang="en-US" sz="2800" b="1" dirty="0">
                <a:solidFill>
                  <a:schemeClr val="bg1"/>
                </a:solidFill>
                <a:latin typeface="Tajawal Bold"/>
                <a:ea typeface="Tajawal Bold"/>
                <a:cs typeface="Tajawal Bold"/>
                <a:sym typeface="Tajawal Bold"/>
                <a:rtl/>
              </a:rPr>
              <a:t>Tools of Decision Making </a:t>
            </a:r>
          </a:p>
        </p:txBody>
      </p:sp>
    </p:spTree>
    <p:extLst>
      <p:ext uri="{BB962C8B-B14F-4D97-AF65-F5344CB8AC3E}">
        <p14:creationId xmlns:p14="http://schemas.microsoft.com/office/powerpoint/2010/main" val="262376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1" y="219075"/>
            <a:ext cx="99822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51"/>
          <p:cNvSpPr txBox="1"/>
          <p:nvPr/>
        </p:nvSpPr>
        <p:spPr>
          <a:xfrm>
            <a:off x="4572000" y="0"/>
            <a:ext cx="9982200" cy="925253"/>
          </a:xfrm>
          <a:prstGeom prst="rect">
            <a:avLst/>
          </a:prstGeom>
        </p:spPr>
        <p:txBody>
          <a:bodyPr wrap="square"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أدوات اتخاذ القرار   </a:t>
            </a:r>
            <a:r>
              <a:rPr lang="en-US" sz="2800" b="1" dirty="0">
                <a:solidFill>
                  <a:schemeClr val="bg1"/>
                </a:solidFill>
                <a:latin typeface="Tajawal Bold"/>
                <a:ea typeface="Tajawal Bold"/>
                <a:cs typeface="Tajawal Bold"/>
                <a:sym typeface="Tajawal Bold"/>
                <a:rtl/>
              </a:rPr>
              <a:t>Tools of Decision Making </a:t>
            </a:r>
          </a:p>
        </p:txBody>
      </p:sp>
      <p:grpSp>
        <p:nvGrpSpPr>
          <p:cNvPr id="35" name="Group 42"/>
          <p:cNvGrpSpPr/>
          <p:nvPr/>
        </p:nvGrpSpPr>
        <p:grpSpPr>
          <a:xfrm>
            <a:off x="17259300" y="0"/>
            <a:ext cx="1694792" cy="10287000"/>
            <a:chOff x="0" y="0"/>
            <a:chExt cx="446365" cy="2709333"/>
          </a:xfrm>
        </p:grpSpPr>
        <p:sp>
          <p:nvSpPr>
            <p:cNvPr id="36"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37"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38" name="Group 48"/>
          <p:cNvGrpSpPr/>
          <p:nvPr/>
        </p:nvGrpSpPr>
        <p:grpSpPr>
          <a:xfrm>
            <a:off x="0" y="0"/>
            <a:ext cx="533400" cy="1028700"/>
            <a:chOff x="0" y="0"/>
            <a:chExt cx="812800" cy="812800"/>
          </a:xfrm>
        </p:grpSpPr>
        <p:sp>
          <p:nvSpPr>
            <p:cNvPr id="3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1" name="Group 8"/>
          <p:cNvGrpSpPr/>
          <p:nvPr/>
        </p:nvGrpSpPr>
        <p:grpSpPr>
          <a:xfrm>
            <a:off x="0" y="6690087"/>
            <a:ext cx="533400" cy="3177813"/>
            <a:chOff x="0" y="0"/>
            <a:chExt cx="812800" cy="2510865"/>
          </a:xfrm>
        </p:grpSpPr>
        <p:sp>
          <p:nvSpPr>
            <p:cNvPr id="42"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3"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4"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45"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46" name="TextBox 45"/>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20</a:t>
            </a:r>
          </a:p>
        </p:txBody>
      </p:sp>
      <p:sp>
        <p:nvSpPr>
          <p:cNvPr id="52" name="مستطيل 27"/>
          <p:cNvSpPr>
            <a:spLocks noChangeArrowheads="1"/>
          </p:cNvSpPr>
          <p:nvPr/>
        </p:nvSpPr>
        <p:spPr bwMode="auto">
          <a:xfrm>
            <a:off x="6705600" y="1790700"/>
            <a:ext cx="10186988" cy="694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خامساً : الذكاء الاصطناعي   </a:t>
            </a:r>
            <a:r>
              <a:rPr lang="en-US" altLang="en-US" sz="3600" dirty="0">
                <a:solidFill>
                  <a:srgbClr val="002060"/>
                </a:solidFill>
                <a:latin typeface="Tajawal Bold" panose="020B0604020202020204" charset="-78"/>
                <a:cs typeface="Tajawal Bold" panose="020B0604020202020204" charset="-78"/>
              </a:rPr>
              <a:t>Artificial Intelligence</a:t>
            </a:r>
          </a:p>
          <a:p>
            <a:pPr algn="r" rtl="1">
              <a:lnSpc>
                <a:spcPct val="100000"/>
              </a:lnSpc>
              <a:spcBef>
                <a:spcPct val="0"/>
              </a:spcBef>
              <a:buFontTx/>
              <a:buNone/>
            </a:pPr>
            <a:r>
              <a:rPr lang="ar-SA" altLang="en-US" sz="3600" dirty="0">
                <a:solidFill>
                  <a:srgbClr val="002060"/>
                </a:solidFill>
                <a:latin typeface="Tajawal Bold" panose="020B0604020202020204" charset="-78"/>
                <a:cs typeface="Tajawal Bold" panose="020B0604020202020204" charset="-78"/>
              </a:rPr>
              <a:t>         </a:t>
            </a:r>
          </a:p>
          <a:p>
            <a:pPr marL="571500" indent="-571500" algn="r" rtl="1">
              <a:lnSpc>
                <a:spcPct val="150000"/>
              </a:lnSpc>
              <a:spcBef>
                <a:spcPct val="0"/>
              </a:spcBef>
              <a:buFont typeface="Wingdings" panose="05000000000000000000" pitchFamily="2" charset="2"/>
              <a:buChar char="ü"/>
            </a:pPr>
            <a:r>
              <a:rPr lang="ar-SA" altLang="en-US" sz="3600" b="1" dirty="0">
                <a:latin typeface="Tajawal" panose="00000500000000000000" pitchFamily="2" charset="-78"/>
                <a:cs typeface="Tajawal" panose="00000500000000000000" pitchFamily="2" charset="-78"/>
              </a:rPr>
              <a:t>وهو حقل من حقول تقنية المعلومات يهدف إلى تطوير أنظمة قادرة على أداء مهام تتطلب عادةً ذكاءً بشريًا، مثل التعلم، التفكير، حل المشكلات، فهم اللغة العصبية، والإدراك البصري. </a:t>
            </a:r>
            <a:endParaRPr lang="en-US" altLang="en-US" sz="3600" b="1" dirty="0">
              <a:latin typeface="Tajawal" panose="00000500000000000000" pitchFamily="2" charset="-78"/>
              <a:cs typeface="Tajawal" panose="00000500000000000000" pitchFamily="2" charset="-78"/>
            </a:endParaRPr>
          </a:p>
          <a:p>
            <a:pPr marL="571500" indent="-571500" algn="r" rtl="1">
              <a:lnSpc>
                <a:spcPct val="150000"/>
              </a:lnSpc>
              <a:spcBef>
                <a:spcPct val="0"/>
              </a:spcBef>
              <a:buFont typeface="Wingdings" panose="05000000000000000000" pitchFamily="2" charset="2"/>
              <a:buChar char="ü"/>
            </a:pPr>
            <a:r>
              <a:rPr lang="ar-SA" altLang="en-US" sz="3600" b="1" dirty="0">
                <a:latin typeface="Tajawal" panose="00000500000000000000" pitchFamily="2" charset="-78"/>
                <a:cs typeface="Tajawal" panose="00000500000000000000" pitchFamily="2" charset="-78"/>
              </a:rPr>
              <a:t>يتم تحقيق ذلك من خلال خوارزميات ونماذج رياضية تمكن الآلات من التعلم من البيانات واتخاذ القرارات</a:t>
            </a:r>
          </a:p>
        </p:txBody>
      </p:sp>
      <p:pic>
        <p:nvPicPr>
          <p:cNvPr id="2" name="Picture 1">
            <a:extLst>
              <a:ext uri="{FF2B5EF4-FFF2-40B4-BE49-F238E27FC236}">
                <a16:creationId xmlns:a16="http://schemas.microsoft.com/office/drawing/2014/main" id="{E4EBC762-71CF-E0FF-FAAC-BCA6D8C3B7C5}"/>
              </a:ext>
            </a:extLst>
          </p:cNvPr>
          <p:cNvPicPr>
            <a:picLocks noChangeAspect="1"/>
          </p:cNvPicPr>
          <p:nvPr/>
        </p:nvPicPr>
        <p:blipFill>
          <a:blip r:embed="rId3"/>
          <a:stretch>
            <a:fillRect/>
          </a:stretch>
        </p:blipFill>
        <p:spPr>
          <a:xfrm>
            <a:off x="990600" y="2698298"/>
            <a:ext cx="5807369" cy="5798002"/>
          </a:xfrm>
          <a:prstGeom prst="rect">
            <a:avLst/>
          </a:prstGeom>
        </p:spPr>
      </p:pic>
    </p:spTree>
    <p:extLst>
      <p:ext uri="{BB962C8B-B14F-4D97-AF65-F5344CB8AC3E}">
        <p14:creationId xmlns:p14="http://schemas.microsoft.com/office/powerpoint/2010/main" val="3252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29400" y="2324100"/>
            <a:ext cx="7315200" cy="811683"/>
            <a:chOff x="0" y="0"/>
            <a:chExt cx="7405056" cy="812800"/>
          </a:xfrm>
        </p:grpSpPr>
        <p:sp>
          <p:nvSpPr>
            <p:cNvPr id="3" name="Freeform 3"/>
            <p:cNvSpPr/>
            <p:nvPr/>
          </p:nvSpPr>
          <p:spPr>
            <a:xfrm>
              <a:off x="0" y="0"/>
              <a:ext cx="7405057" cy="812800"/>
            </a:xfrm>
            <a:custGeom>
              <a:avLst/>
              <a:gdLst/>
              <a:ahLst/>
              <a:cxnLst/>
              <a:rect l="l" t="t" r="r" b="b"/>
              <a:pathLst>
                <a:path w="7405057" h="812800">
                  <a:moveTo>
                    <a:pt x="104693" y="0"/>
                  </a:moveTo>
                  <a:lnTo>
                    <a:pt x="7300364" y="0"/>
                  </a:lnTo>
                  <a:cubicBezTo>
                    <a:pt x="7358184" y="0"/>
                    <a:pt x="7405057" y="46873"/>
                    <a:pt x="7405057" y="104693"/>
                  </a:cubicBezTo>
                  <a:lnTo>
                    <a:pt x="7405057" y="708107"/>
                  </a:lnTo>
                  <a:cubicBezTo>
                    <a:pt x="7405057" y="735873"/>
                    <a:pt x="7394026" y="762502"/>
                    <a:pt x="7374393" y="782136"/>
                  </a:cubicBezTo>
                  <a:cubicBezTo>
                    <a:pt x="7354759" y="801770"/>
                    <a:pt x="7328130" y="812800"/>
                    <a:pt x="7300364" y="812800"/>
                  </a:cubicBezTo>
                  <a:lnTo>
                    <a:pt x="104693" y="812800"/>
                  </a:lnTo>
                  <a:cubicBezTo>
                    <a:pt x="46873" y="812800"/>
                    <a:pt x="0" y="765927"/>
                    <a:pt x="0" y="708107"/>
                  </a:cubicBezTo>
                  <a:lnTo>
                    <a:pt x="0" y="104693"/>
                  </a:lnTo>
                  <a:cubicBezTo>
                    <a:pt x="0" y="46873"/>
                    <a:pt x="46873" y="0"/>
                    <a:pt x="104693" y="0"/>
                  </a:cubicBezTo>
                  <a:close/>
                </a:path>
              </a:pathLst>
            </a:custGeom>
            <a:solidFill>
              <a:srgbClr val="D7ACD1"/>
            </a:solidFill>
          </p:spPr>
          <p:txBody>
            <a:bodyPr/>
            <a:lstStyle/>
            <a:p>
              <a:endParaRPr lang="en-US"/>
            </a:p>
          </p:txBody>
        </p:sp>
        <p:sp>
          <p:nvSpPr>
            <p:cNvPr id="4" name="TextBox 4"/>
            <p:cNvSpPr txBox="1"/>
            <p:nvPr/>
          </p:nvSpPr>
          <p:spPr>
            <a:xfrm>
              <a:off x="0" y="-28575"/>
              <a:ext cx="7405056" cy="841375"/>
            </a:xfrm>
            <a:prstGeom prst="rect">
              <a:avLst/>
            </a:prstGeom>
          </p:spPr>
          <p:txBody>
            <a:bodyPr lIns="50800" tIns="50800" rIns="50800" bIns="50800" rtlCol="0" anchor="ctr"/>
            <a:lstStyle/>
            <a:p>
              <a:pPr algn="ctr">
                <a:lnSpc>
                  <a:spcPts val="2593"/>
                </a:lnSpc>
              </a:pPr>
              <a:endParaRPr sz="2000">
                <a:latin typeface="Tajawal Bold" panose="020B0604020202020204" charset="-78"/>
                <a:cs typeface="Tajawal Bold" panose="020B0604020202020204" charset="-78"/>
              </a:endParaRPr>
            </a:p>
          </p:txBody>
        </p:sp>
      </p:grpSp>
      <p:grpSp>
        <p:nvGrpSpPr>
          <p:cNvPr id="5" name="Group 5"/>
          <p:cNvGrpSpPr/>
          <p:nvPr/>
        </p:nvGrpSpPr>
        <p:grpSpPr>
          <a:xfrm>
            <a:off x="6629400" y="3348432"/>
            <a:ext cx="7315200" cy="811683"/>
            <a:chOff x="0" y="0"/>
            <a:chExt cx="7405056" cy="812800"/>
          </a:xfrm>
        </p:grpSpPr>
        <p:sp>
          <p:nvSpPr>
            <p:cNvPr id="6" name="Freeform 6"/>
            <p:cNvSpPr/>
            <p:nvPr/>
          </p:nvSpPr>
          <p:spPr>
            <a:xfrm>
              <a:off x="0" y="0"/>
              <a:ext cx="7405057" cy="812800"/>
            </a:xfrm>
            <a:custGeom>
              <a:avLst/>
              <a:gdLst/>
              <a:ahLst/>
              <a:cxnLst/>
              <a:rect l="l" t="t" r="r" b="b"/>
              <a:pathLst>
                <a:path w="7405057" h="812800">
                  <a:moveTo>
                    <a:pt x="104693" y="0"/>
                  </a:moveTo>
                  <a:lnTo>
                    <a:pt x="7300364" y="0"/>
                  </a:lnTo>
                  <a:cubicBezTo>
                    <a:pt x="7358184" y="0"/>
                    <a:pt x="7405057" y="46873"/>
                    <a:pt x="7405057" y="104693"/>
                  </a:cubicBezTo>
                  <a:lnTo>
                    <a:pt x="7405057" y="708107"/>
                  </a:lnTo>
                  <a:cubicBezTo>
                    <a:pt x="7405057" y="735873"/>
                    <a:pt x="7394026" y="762502"/>
                    <a:pt x="7374393" y="782136"/>
                  </a:cubicBezTo>
                  <a:cubicBezTo>
                    <a:pt x="7354759" y="801770"/>
                    <a:pt x="7328130" y="812800"/>
                    <a:pt x="7300364" y="812800"/>
                  </a:cubicBezTo>
                  <a:lnTo>
                    <a:pt x="104693" y="812800"/>
                  </a:lnTo>
                  <a:cubicBezTo>
                    <a:pt x="46873" y="812800"/>
                    <a:pt x="0" y="765927"/>
                    <a:pt x="0" y="708107"/>
                  </a:cubicBezTo>
                  <a:lnTo>
                    <a:pt x="0" y="104693"/>
                  </a:lnTo>
                  <a:cubicBezTo>
                    <a:pt x="0" y="46873"/>
                    <a:pt x="46873" y="0"/>
                    <a:pt x="104693" y="0"/>
                  </a:cubicBezTo>
                  <a:close/>
                </a:path>
              </a:pathLst>
            </a:custGeom>
            <a:solidFill>
              <a:srgbClr val="F6C983"/>
            </a:solidFill>
          </p:spPr>
          <p:txBody>
            <a:bodyPr/>
            <a:lstStyle/>
            <a:p>
              <a:endParaRPr lang="en-US"/>
            </a:p>
          </p:txBody>
        </p:sp>
        <p:sp>
          <p:nvSpPr>
            <p:cNvPr id="7" name="TextBox 7"/>
            <p:cNvSpPr txBox="1"/>
            <p:nvPr/>
          </p:nvSpPr>
          <p:spPr>
            <a:xfrm>
              <a:off x="0" y="-28575"/>
              <a:ext cx="7405056" cy="841375"/>
            </a:xfrm>
            <a:prstGeom prst="rect">
              <a:avLst/>
            </a:prstGeom>
          </p:spPr>
          <p:txBody>
            <a:bodyPr lIns="50800" tIns="50800" rIns="50800" bIns="50800" rtlCol="0" anchor="ctr"/>
            <a:lstStyle/>
            <a:p>
              <a:pPr algn="ctr">
                <a:lnSpc>
                  <a:spcPts val="2593"/>
                </a:lnSpc>
              </a:pPr>
              <a:endParaRPr sz="2000">
                <a:latin typeface="Tajawal Bold" panose="020B0604020202020204" charset="-78"/>
                <a:cs typeface="Tajawal Bold" panose="020B0604020202020204" charset="-78"/>
              </a:endParaRPr>
            </a:p>
          </p:txBody>
        </p:sp>
      </p:grpSp>
      <p:grpSp>
        <p:nvGrpSpPr>
          <p:cNvPr id="8" name="Group 8"/>
          <p:cNvGrpSpPr/>
          <p:nvPr/>
        </p:nvGrpSpPr>
        <p:grpSpPr>
          <a:xfrm>
            <a:off x="6629400" y="4372765"/>
            <a:ext cx="7315200" cy="811683"/>
            <a:chOff x="0" y="0"/>
            <a:chExt cx="7405056" cy="812800"/>
          </a:xfrm>
        </p:grpSpPr>
        <p:sp>
          <p:nvSpPr>
            <p:cNvPr id="9" name="Freeform 9"/>
            <p:cNvSpPr/>
            <p:nvPr/>
          </p:nvSpPr>
          <p:spPr>
            <a:xfrm>
              <a:off x="0" y="0"/>
              <a:ext cx="7405057" cy="812800"/>
            </a:xfrm>
            <a:custGeom>
              <a:avLst/>
              <a:gdLst/>
              <a:ahLst/>
              <a:cxnLst/>
              <a:rect l="l" t="t" r="r" b="b"/>
              <a:pathLst>
                <a:path w="7405057" h="812800">
                  <a:moveTo>
                    <a:pt x="104693" y="0"/>
                  </a:moveTo>
                  <a:lnTo>
                    <a:pt x="7300364" y="0"/>
                  </a:lnTo>
                  <a:cubicBezTo>
                    <a:pt x="7358184" y="0"/>
                    <a:pt x="7405057" y="46873"/>
                    <a:pt x="7405057" y="104693"/>
                  </a:cubicBezTo>
                  <a:lnTo>
                    <a:pt x="7405057" y="708107"/>
                  </a:lnTo>
                  <a:cubicBezTo>
                    <a:pt x="7405057" y="735873"/>
                    <a:pt x="7394026" y="762502"/>
                    <a:pt x="7374393" y="782136"/>
                  </a:cubicBezTo>
                  <a:cubicBezTo>
                    <a:pt x="7354759" y="801770"/>
                    <a:pt x="7328130" y="812800"/>
                    <a:pt x="7300364" y="812800"/>
                  </a:cubicBezTo>
                  <a:lnTo>
                    <a:pt x="104693" y="812800"/>
                  </a:lnTo>
                  <a:cubicBezTo>
                    <a:pt x="46873" y="812800"/>
                    <a:pt x="0" y="765927"/>
                    <a:pt x="0" y="708107"/>
                  </a:cubicBezTo>
                  <a:lnTo>
                    <a:pt x="0" y="104693"/>
                  </a:lnTo>
                  <a:cubicBezTo>
                    <a:pt x="0" y="46873"/>
                    <a:pt x="46873" y="0"/>
                    <a:pt x="104693" y="0"/>
                  </a:cubicBezTo>
                  <a:close/>
                </a:path>
              </a:pathLst>
            </a:custGeom>
            <a:solidFill>
              <a:srgbClr val="FA9B82"/>
            </a:solidFill>
          </p:spPr>
          <p:txBody>
            <a:bodyPr/>
            <a:lstStyle/>
            <a:p>
              <a:endParaRPr lang="en-US"/>
            </a:p>
          </p:txBody>
        </p:sp>
        <p:sp>
          <p:nvSpPr>
            <p:cNvPr id="10" name="TextBox 10"/>
            <p:cNvSpPr txBox="1"/>
            <p:nvPr/>
          </p:nvSpPr>
          <p:spPr>
            <a:xfrm>
              <a:off x="0" y="-28575"/>
              <a:ext cx="7405056" cy="841375"/>
            </a:xfrm>
            <a:prstGeom prst="rect">
              <a:avLst/>
            </a:prstGeom>
          </p:spPr>
          <p:txBody>
            <a:bodyPr lIns="50800" tIns="50800" rIns="50800" bIns="50800" rtlCol="0" anchor="ctr"/>
            <a:lstStyle/>
            <a:p>
              <a:pPr algn="ctr">
                <a:lnSpc>
                  <a:spcPts val="2593"/>
                </a:lnSpc>
              </a:pPr>
              <a:endParaRPr sz="2000">
                <a:latin typeface="Tajawal Bold" panose="020B0604020202020204" charset="-78"/>
                <a:cs typeface="Tajawal Bold" panose="020B0604020202020204" charset="-78"/>
              </a:endParaRPr>
            </a:p>
          </p:txBody>
        </p:sp>
      </p:grpSp>
      <p:grpSp>
        <p:nvGrpSpPr>
          <p:cNvPr id="11" name="Group 11"/>
          <p:cNvGrpSpPr/>
          <p:nvPr/>
        </p:nvGrpSpPr>
        <p:grpSpPr>
          <a:xfrm>
            <a:off x="6653432" y="5336157"/>
            <a:ext cx="7315200" cy="811683"/>
            <a:chOff x="0" y="0"/>
            <a:chExt cx="7405056" cy="812800"/>
          </a:xfrm>
        </p:grpSpPr>
        <p:sp>
          <p:nvSpPr>
            <p:cNvPr id="12" name="Freeform 12"/>
            <p:cNvSpPr/>
            <p:nvPr/>
          </p:nvSpPr>
          <p:spPr>
            <a:xfrm>
              <a:off x="0" y="0"/>
              <a:ext cx="7405057" cy="812800"/>
            </a:xfrm>
            <a:custGeom>
              <a:avLst/>
              <a:gdLst/>
              <a:ahLst/>
              <a:cxnLst/>
              <a:rect l="l" t="t" r="r" b="b"/>
              <a:pathLst>
                <a:path w="7405057" h="812800">
                  <a:moveTo>
                    <a:pt x="104693" y="0"/>
                  </a:moveTo>
                  <a:lnTo>
                    <a:pt x="7300364" y="0"/>
                  </a:lnTo>
                  <a:cubicBezTo>
                    <a:pt x="7358184" y="0"/>
                    <a:pt x="7405057" y="46873"/>
                    <a:pt x="7405057" y="104693"/>
                  </a:cubicBezTo>
                  <a:lnTo>
                    <a:pt x="7405057" y="708107"/>
                  </a:lnTo>
                  <a:cubicBezTo>
                    <a:pt x="7405057" y="735873"/>
                    <a:pt x="7394026" y="762502"/>
                    <a:pt x="7374393" y="782136"/>
                  </a:cubicBezTo>
                  <a:cubicBezTo>
                    <a:pt x="7354759" y="801770"/>
                    <a:pt x="7328130" y="812800"/>
                    <a:pt x="7300364" y="812800"/>
                  </a:cubicBezTo>
                  <a:lnTo>
                    <a:pt x="104693" y="812800"/>
                  </a:lnTo>
                  <a:cubicBezTo>
                    <a:pt x="46873" y="812800"/>
                    <a:pt x="0" y="765927"/>
                    <a:pt x="0" y="708107"/>
                  </a:cubicBezTo>
                  <a:lnTo>
                    <a:pt x="0" y="104693"/>
                  </a:lnTo>
                  <a:cubicBezTo>
                    <a:pt x="0" y="46873"/>
                    <a:pt x="46873" y="0"/>
                    <a:pt x="104693" y="0"/>
                  </a:cubicBezTo>
                  <a:close/>
                </a:path>
              </a:pathLst>
            </a:custGeom>
            <a:solidFill>
              <a:srgbClr val="B2C9A7"/>
            </a:solidFill>
          </p:spPr>
          <p:txBody>
            <a:bodyPr/>
            <a:lstStyle/>
            <a:p>
              <a:endParaRPr lang="en-US"/>
            </a:p>
          </p:txBody>
        </p:sp>
        <p:sp>
          <p:nvSpPr>
            <p:cNvPr id="13" name="TextBox 13"/>
            <p:cNvSpPr txBox="1"/>
            <p:nvPr/>
          </p:nvSpPr>
          <p:spPr>
            <a:xfrm>
              <a:off x="0" y="-28575"/>
              <a:ext cx="7405056" cy="841375"/>
            </a:xfrm>
            <a:prstGeom prst="rect">
              <a:avLst/>
            </a:prstGeom>
          </p:spPr>
          <p:txBody>
            <a:bodyPr lIns="50800" tIns="50800" rIns="50800" bIns="50800" rtlCol="0" anchor="ctr"/>
            <a:lstStyle/>
            <a:p>
              <a:pPr algn="ctr">
                <a:lnSpc>
                  <a:spcPts val="2593"/>
                </a:lnSpc>
              </a:pPr>
              <a:endParaRPr sz="2000">
                <a:latin typeface="Tajawal Bold" panose="020B0604020202020204" charset="-78"/>
                <a:cs typeface="Tajawal Bold" panose="020B0604020202020204" charset="-78"/>
              </a:endParaRPr>
            </a:p>
          </p:txBody>
        </p:sp>
      </p:grpSp>
      <p:grpSp>
        <p:nvGrpSpPr>
          <p:cNvPr id="14" name="Group 14"/>
          <p:cNvGrpSpPr/>
          <p:nvPr/>
        </p:nvGrpSpPr>
        <p:grpSpPr>
          <a:xfrm>
            <a:off x="6653432" y="6360490"/>
            <a:ext cx="7315200" cy="811683"/>
            <a:chOff x="0" y="0"/>
            <a:chExt cx="7405056" cy="812800"/>
          </a:xfrm>
        </p:grpSpPr>
        <p:sp>
          <p:nvSpPr>
            <p:cNvPr id="15" name="Freeform 15"/>
            <p:cNvSpPr/>
            <p:nvPr/>
          </p:nvSpPr>
          <p:spPr>
            <a:xfrm>
              <a:off x="0" y="0"/>
              <a:ext cx="7405057" cy="812800"/>
            </a:xfrm>
            <a:custGeom>
              <a:avLst/>
              <a:gdLst/>
              <a:ahLst/>
              <a:cxnLst/>
              <a:rect l="l" t="t" r="r" b="b"/>
              <a:pathLst>
                <a:path w="7405057" h="812800">
                  <a:moveTo>
                    <a:pt x="104693" y="0"/>
                  </a:moveTo>
                  <a:lnTo>
                    <a:pt x="7300364" y="0"/>
                  </a:lnTo>
                  <a:cubicBezTo>
                    <a:pt x="7358184" y="0"/>
                    <a:pt x="7405057" y="46873"/>
                    <a:pt x="7405057" y="104693"/>
                  </a:cubicBezTo>
                  <a:lnTo>
                    <a:pt x="7405057" y="708107"/>
                  </a:lnTo>
                  <a:cubicBezTo>
                    <a:pt x="7405057" y="735873"/>
                    <a:pt x="7394026" y="762502"/>
                    <a:pt x="7374393" y="782136"/>
                  </a:cubicBezTo>
                  <a:cubicBezTo>
                    <a:pt x="7354759" y="801770"/>
                    <a:pt x="7328130" y="812800"/>
                    <a:pt x="7300364" y="812800"/>
                  </a:cubicBezTo>
                  <a:lnTo>
                    <a:pt x="104693" y="812800"/>
                  </a:lnTo>
                  <a:cubicBezTo>
                    <a:pt x="46873" y="812800"/>
                    <a:pt x="0" y="765927"/>
                    <a:pt x="0" y="708107"/>
                  </a:cubicBezTo>
                  <a:lnTo>
                    <a:pt x="0" y="104693"/>
                  </a:lnTo>
                  <a:cubicBezTo>
                    <a:pt x="0" y="46873"/>
                    <a:pt x="46873" y="0"/>
                    <a:pt x="104693" y="0"/>
                  </a:cubicBezTo>
                  <a:close/>
                </a:path>
              </a:pathLst>
            </a:custGeom>
            <a:solidFill>
              <a:srgbClr val="EFC3A6"/>
            </a:solidFill>
          </p:spPr>
          <p:txBody>
            <a:bodyPr/>
            <a:lstStyle/>
            <a:p>
              <a:endParaRPr lang="en-US"/>
            </a:p>
          </p:txBody>
        </p:sp>
        <p:sp>
          <p:nvSpPr>
            <p:cNvPr id="16" name="TextBox 16"/>
            <p:cNvSpPr txBox="1"/>
            <p:nvPr/>
          </p:nvSpPr>
          <p:spPr>
            <a:xfrm>
              <a:off x="0" y="-28575"/>
              <a:ext cx="7405056" cy="841375"/>
            </a:xfrm>
            <a:prstGeom prst="rect">
              <a:avLst/>
            </a:prstGeom>
          </p:spPr>
          <p:txBody>
            <a:bodyPr lIns="50800" tIns="50800" rIns="50800" bIns="50800" rtlCol="0" anchor="ctr"/>
            <a:lstStyle/>
            <a:p>
              <a:pPr algn="ctr">
                <a:lnSpc>
                  <a:spcPts val="2593"/>
                </a:lnSpc>
              </a:pPr>
              <a:endParaRPr sz="2000">
                <a:latin typeface="Tajawal Bold" panose="020B0604020202020204" charset="-78"/>
                <a:cs typeface="Tajawal Bold" panose="020B0604020202020204" charset="-78"/>
              </a:endParaRPr>
            </a:p>
          </p:txBody>
        </p:sp>
      </p:grpSp>
      <p:sp>
        <p:nvSpPr>
          <p:cNvPr id="17" name="Freeform 17"/>
          <p:cNvSpPr/>
          <p:nvPr/>
        </p:nvSpPr>
        <p:spPr>
          <a:xfrm>
            <a:off x="14097000" y="2400300"/>
            <a:ext cx="571947" cy="571947"/>
          </a:xfrm>
          <a:custGeom>
            <a:avLst/>
            <a:gdLst/>
            <a:ahLst/>
            <a:cxnLst/>
            <a:rect l="l" t="t" r="r" b="b"/>
            <a:pathLst>
              <a:path w="571947" h="571947">
                <a:moveTo>
                  <a:pt x="0" y="0"/>
                </a:moveTo>
                <a:lnTo>
                  <a:pt x="571947" y="0"/>
                </a:lnTo>
                <a:lnTo>
                  <a:pt x="571947" y="571947"/>
                </a:lnTo>
                <a:lnTo>
                  <a:pt x="0" y="57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14097000" y="3424632"/>
            <a:ext cx="571947" cy="571947"/>
          </a:xfrm>
          <a:custGeom>
            <a:avLst/>
            <a:gdLst/>
            <a:ahLst/>
            <a:cxnLst/>
            <a:rect l="l" t="t" r="r" b="b"/>
            <a:pathLst>
              <a:path w="571947" h="571947">
                <a:moveTo>
                  <a:pt x="0" y="0"/>
                </a:moveTo>
                <a:lnTo>
                  <a:pt x="571947" y="0"/>
                </a:lnTo>
                <a:lnTo>
                  <a:pt x="571947" y="571947"/>
                </a:lnTo>
                <a:lnTo>
                  <a:pt x="0" y="57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14097000" y="4448965"/>
            <a:ext cx="571947" cy="571947"/>
          </a:xfrm>
          <a:custGeom>
            <a:avLst/>
            <a:gdLst/>
            <a:ahLst/>
            <a:cxnLst/>
            <a:rect l="l" t="t" r="r" b="b"/>
            <a:pathLst>
              <a:path w="571947" h="571947">
                <a:moveTo>
                  <a:pt x="0" y="0"/>
                </a:moveTo>
                <a:lnTo>
                  <a:pt x="571947" y="0"/>
                </a:lnTo>
                <a:lnTo>
                  <a:pt x="571947" y="571947"/>
                </a:lnTo>
                <a:lnTo>
                  <a:pt x="0" y="57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14121032" y="5412357"/>
            <a:ext cx="571947" cy="571947"/>
          </a:xfrm>
          <a:custGeom>
            <a:avLst/>
            <a:gdLst/>
            <a:ahLst/>
            <a:cxnLst/>
            <a:rect l="l" t="t" r="r" b="b"/>
            <a:pathLst>
              <a:path w="571947" h="571947">
                <a:moveTo>
                  <a:pt x="0" y="0"/>
                </a:moveTo>
                <a:lnTo>
                  <a:pt x="571947" y="0"/>
                </a:lnTo>
                <a:lnTo>
                  <a:pt x="571947" y="571947"/>
                </a:lnTo>
                <a:lnTo>
                  <a:pt x="0" y="571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14121032" y="6436690"/>
            <a:ext cx="571947" cy="571947"/>
          </a:xfrm>
          <a:custGeom>
            <a:avLst/>
            <a:gdLst/>
            <a:ahLst/>
            <a:cxnLst/>
            <a:rect l="l" t="t" r="r" b="b"/>
            <a:pathLst>
              <a:path w="571947" h="571947">
                <a:moveTo>
                  <a:pt x="0" y="0"/>
                </a:moveTo>
                <a:lnTo>
                  <a:pt x="571947" y="0"/>
                </a:lnTo>
                <a:lnTo>
                  <a:pt x="571947" y="571946"/>
                </a:lnTo>
                <a:lnTo>
                  <a:pt x="0" y="5719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1143000" y="2538684"/>
            <a:ext cx="14782800" cy="359073"/>
          </a:xfrm>
          <a:prstGeom prst="rect">
            <a:avLst/>
          </a:prstGeom>
        </p:spPr>
        <p:txBody>
          <a:bodyPr wrap="square" lIns="0" tIns="0" rIns="0" bIns="0" rtlCol="0" anchor="t">
            <a:spAutoFit/>
          </a:bodyPr>
          <a:lstStyle/>
          <a:p>
            <a:pPr algn="r" rtl="1">
              <a:lnSpc>
                <a:spcPts val="2775"/>
              </a:lnSpc>
              <a:spcBef>
                <a:spcPct val="0"/>
              </a:spcBef>
            </a:pPr>
            <a:r>
              <a:rPr lang="ar-SA" sz="2400" b="1" dirty="0">
                <a:latin typeface="Tajawal Bold" panose="020B0604020202020204" charset="-78"/>
                <a:cs typeface="Tajawal Bold" panose="020B0604020202020204" charset="-78"/>
              </a:rPr>
              <a:t>تحديد الهدف </a:t>
            </a:r>
          </a:p>
        </p:txBody>
      </p:sp>
      <p:sp>
        <p:nvSpPr>
          <p:cNvPr id="23" name="TextBox 23"/>
          <p:cNvSpPr txBox="1"/>
          <p:nvPr/>
        </p:nvSpPr>
        <p:spPr>
          <a:xfrm>
            <a:off x="-1143000" y="3583557"/>
            <a:ext cx="14782800" cy="369332"/>
          </a:xfrm>
          <a:prstGeom prst="rect">
            <a:avLst/>
          </a:prstGeom>
        </p:spPr>
        <p:txBody>
          <a:bodyPr wrap="square" lIns="0" tIns="0" rIns="0" bIns="0" rtlCol="0" anchor="t">
            <a:spAutoFit/>
          </a:bodyPr>
          <a:lstStyle/>
          <a:p>
            <a:pPr algn="r" rtl="1">
              <a:defRPr/>
            </a:pPr>
            <a:r>
              <a:rPr lang="ar-SA" sz="2400" b="1" dirty="0">
                <a:latin typeface="Tajawal Bold" panose="020B0604020202020204" charset="-78"/>
                <a:cs typeface="Tajawal Bold" panose="020B0604020202020204" charset="-78"/>
              </a:rPr>
              <a:t>توفر المعلومات المؤكدة.</a:t>
            </a:r>
          </a:p>
        </p:txBody>
      </p:sp>
      <p:sp>
        <p:nvSpPr>
          <p:cNvPr id="24" name="TextBox 24"/>
          <p:cNvSpPr txBox="1"/>
          <p:nvPr/>
        </p:nvSpPr>
        <p:spPr>
          <a:xfrm>
            <a:off x="-990600" y="4585825"/>
            <a:ext cx="14782800" cy="369332"/>
          </a:xfrm>
          <a:prstGeom prst="rect">
            <a:avLst/>
          </a:prstGeom>
        </p:spPr>
        <p:txBody>
          <a:bodyPr wrap="square" lIns="0" tIns="0" rIns="0" bIns="0" rtlCol="0" anchor="t">
            <a:spAutoFit/>
          </a:bodyPr>
          <a:lstStyle/>
          <a:p>
            <a:pPr algn="r" rtl="1">
              <a:defRPr/>
            </a:pPr>
            <a:r>
              <a:rPr lang="ar-SA" sz="2400" b="1" dirty="0">
                <a:latin typeface="Tajawal Bold" panose="020B0604020202020204" charset="-78"/>
                <a:cs typeface="Tajawal Bold" panose="020B0604020202020204" charset="-78"/>
              </a:rPr>
              <a:t>عدم التحيز لوجهات النظر الشخصية</a:t>
            </a:r>
          </a:p>
        </p:txBody>
      </p:sp>
      <p:sp>
        <p:nvSpPr>
          <p:cNvPr id="25" name="TextBox 25"/>
          <p:cNvSpPr txBox="1"/>
          <p:nvPr/>
        </p:nvSpPr>
        <p:spPr>
          <a:xfrm>
            <a:off x="-1118968" y="5555285"/>
            <a:ext cx="14782800" cy="369332"/>
          </a:xfrm>
          <a:prstGeom prst="rect">
            <a:avLst/>
          </a:prstGeom>
        </p:spPr>
        <p:txBody>
          <a:bodyPr wrap="square" lIns="0" tIns="0" rIns="0" bIns="0" rtlCol="0" anchor="t">
            <a:spAutoFit/>
          </a:bodyPr>
          <a:lstStyle/>
          <a:p>
            <a:pPr algn="r" rtl="1">
              <a:defRPr/>
            </a:pPr>
            <a:r>
              <a:rPr lang="ar-SA" sz="2400" b="1" dirty="0">
                <a:latin typeface="Tajawal Bold" panose="020B0604020202020204" charset="-78"/>
                <a:cs typeface="Tajawal Bold" panose="020B0604020202020204" charset="-78"/>
              </a:rPr>
              <a:t>أن يكون واقعيا</a:t>
            </a:r>
          </a:p>
        </p:txBody>
      </p:sp>
      <p:sp>
        <p:nvSpPr>
          <p:cNvPr id="26" name="TextBox 26"/>
          <p:cNvSpPr txBox="1"/>
          <p:nvPr/>
        </p:nvSpPr>
        <p:spPr>
          <a:xfrm>
            <a:off x="-1066800" y="6402957"/>
            <a:ext cx="14782800" cy="369332"/>
          </a:xfrm>
          <a:prstGeom prst="rect">
            <a:avLst/>
          </a:prstGeom>
        </p:spPr>
        <p:txBody>
          <a:bodyPr wrap="square" lIns="0" tIns="0" rIns="0" bIns="0" rtlCol="0" anchor="t">
            <a:spAutoFit/>
          </a:bodyPr>
          <a:lstStyle/>
          <a:p>
            <a:pPr algn="r" rtl="1">
              <a:defRPr/>
            </a:pPr>
            <a:r>
              <a:rPr lang="ar-SA" sz="2400" b="1" dirty="0">
                <a:latin typeface="Tajawal Bold" panose="020B0604020202020204" charset="-78"/>
                <a:cs typeface="Tajawal Bold" panose="020B0604020202020204" charset="-78"/>
              </a:rPr>
              <a:t>أن يأخذ بالاعتبار الظروف البيئية الداخلية والخارجية.</a:t>
            </a:r>
          </a:p>
        </p:txBody>
      </p:sp>
      <p:sp>
        <p:nvSpPr>
          <p:cNvPr id="32" name="Rounded Rectangle 31"/>
          <p:cNvSpPr/>
          <p:nvPr/>
        </p:nvSpPr>
        <p:spPr>
          <a:xfrm>
            <a:off x="4572001" y="219075"/>
            <a:ext cx="99822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51"/>
          <p:cNvSpPr txBox="1"/>
          <p:nvPr/>
        </p:nvSpPr>
        <p:spPr>
          <a:xfrm>
            <a:off x="4572000" y="0"/>
            <a:ext cx="9982200" cy="925253"/>
          </a:xfrm>
          <a:prstGeom prst="rect">
            <a:avLst/>
          </a:prstGeom>
        </p:spPr>
        <p:txBody>
          <a:bodyPr wrap="square"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خصائص القرار الناجح  </a:t>
            </a:r>
            <a:r>
              <a:rPr lang="en-US" sz="2800" b="1" dirty="0">
                <a:solidFill>
                  <a:schemeClr val="bg1"/>
                </a:solidFill>
                <a:latin typeface="Tajawal Bold"/>
                <a:ea typeface="Tajawal Bold"/>
                <a:cs typeface="Tajawal Bold"/>
                <a:sym typeface="Tajawal Bold"/>
                <a:rtl/>
              </a:rPr>
              <a:t>Characteristics of efficient decision </a:t>
            </a:r>
          </a:p>
        </p:txBody>
      </p:sp>
      <p:grpSp>
        <p:nvGrpSpPr>
          <p:cNvPr id="35" name="Group 42"/>
          <p:cNvGrpSpPr/>
          <p:nvPr/>
        </p:nvGrpSpPr>
        <p:grpSpPr>
          <a:xfrm>
            <a:off x="17259300" y="0"/>
            <a:ext cx="1694792" cy="10287000"/>
            <a:chOff x="0" y="0"/>
            <a:chExt cx="446365" cy="2709333"/>
          </a:xfrm>
        </p:grpSpPr>
        <p:sp>
          <p:nvSpPr>
            <p:cNvPr id="36"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37"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38" name="Group 48"/>
          <p:cNvGrpSpPr/>
          <p:nvPr/>
        </p:nvGrpSpPr>
        <p:grpSpPr>
          <a:xfrm>
            <a:off x="0" y="0"/>
            <a:ext cx="533400" cy="1028700"/>
            <a:chOff x="0" y="0"/>
            <a:chExt cx="812800" cy="812800"/>
          </a:xfrm>
        </p:grpSpPr>
        <p:sp>
          <p:nvSpPr>
            <p:cNvPr id="39"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0"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1" name="Group 8"/>
          <p:cNvGrpSpPr/>
          <p:nvPr/>
        </p:nvGrpSpPr>
        <p:grpSpPr>
          <a:xfrm>
            <a:off x="0" y="6690087"/>
            <a:ext cx="533400" cy="3177813"/>
            <a:chOff x="0" y="0"/>
            <a:chExt cx="812800" cy="2510865"/>
          </a:xfrm>
        </p:grpSpPr>
        <p:sp>
          <p:nvSpPr>
            <p:cNvPr id="42"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3"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44"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45"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4"/>
            <a:stretch>
              <a:fillRect/>
            </a:stretch>
          </a:blipFill>
        </p:spPr>
        <p:txBody>
          <a:bodyPr/>
          <a:lstStyle/>
          <a:p>
            <a:endParaRPr lang="en-US"/>
          </a:p>
        </p:txBody>
      </p:sp>
      <p:sp>
        <p:nvSpPr>
          <p:cNvPr id="46" name="TextBox 45"/>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21</a:t>
            </a:r>
          </a:p>
        </p:txBody>
      </p:sp>
      <p:pic>
        <p:nvPicPr>
          <p:cNvPr id="27" name="Picture 26">
            <a:extLst>
              <a:ext uri="{FF2B5EF4-FFF2-40B4-BE49-F238E27FC236}">
                <a16:creationId xmlns:a16="http://schemas.microsoft.com/office/drawing/2014/main" id="{16C55519-38D5-9475-E1C3-0D7A0C8490CC}"/>
              </a:ext>
            </a:extLst>
          </p:cNvPr>
          <p:cNvPicPr>
            <a:picLocks noChangeAspect="1"/>
          </p:cNvPicPr>
          <p:nvPr/>
        </p:nvPicPr>
        <p:blipFill>
          <a:blip r:embed="rId5"/>
          <a:stretch>
            <a:fillRect/>
          </a:stretch>
        </p:blipFill>
        <p:spPr>
          <a:xfrm>
            <a:off x="472584" y="2356014"/>
            <a:ext cx="5684232" cy="2698211"/>
          </a:xfrm>
          <a:prstGeom prst="rect">
            <a:avLst/>
          </a:prstGeom>
        </p:spPr>
      </p:pic>
    </p:spTree>
    <p:extLst>
      <p:ext uri="{BB962C8B-B14F-4D97-AF65-F5344CB8AC3E}">
        <p14:creationId xmlns:p14="http://schemas.microsoft.com/office/powerpoint/2010/main" val="2007980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239440751"/>
              </p:ext>
            </p:extLst>
          </p:nvPr>
        </p:nvGraphicFramePr>
        <p:xfrm>
          <a:off x="2514600" y="2095500"/>
          <a:ext cx="13868400" cy="7315201"/>
        </p:xfrm>
        <a:graphic>
          <a:graphicData uri="http://schemas.openxmlformats.org/drawingml/2006/table">
            <a:tbl>
              <a:tblPr firstRow="1" bandRow="1">
                <a:tableStyleId>{00A15C55-8517-42AA-B614-E9B94910E393}</a:tableStyleId>
              </a:tblPr>
              <a:tblGrid>
                <a:gridCol w="69342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1032733">
                <a:tc>
                  <a:txBody>
                    <a:bodyPr/>
                    <a:lstStyle/>
                    <a:p>
                      <a:r>
                        <a:rPr lang="en-US" sz="2700" dirty="0">
                          <a:solidFill>
                            <a:schemeClr val="tx1"/>
                          </a:solidFill>
                          <a:latin typeface="Tajawal Bold" panose="020B0604020202020204" charset="-78"/>
                          <a:cs typeface="Tajawal Bold" panose="020B0604020202020204" charset="-78"/>
                        </a:rPr>
                        <a:t>Decision Making</a:t>
                      </a:r>
                      <a:endParaRPr lang="en-US" sz="2700" b="0" dirty="0">
                        <a:solidFill>
                          <a:schemeClr val="tx1"/>
                        </a:solidFill>
                        <a:latin typeface="Tajawal Bold" panose="020B0604020202020204" charset="-78"/>
                        <a:cs typeface="Tajawal Bold" panose="020B0604020202020204" charset="-78"/>
                      </a:endParaRPr>
                    </a:p>
                  </a:txBody>
                  <a:tcPr marL="137160" marR="137160" marT="68559" marB="68559">
                    <a:solidFill>
                      <a:schemeClr val="bg2">
                        <a:lumMod val="75000"/>
                      </a:schemeClr>
                    </a:solidFill>
                  </a:tcPr>
                </a:tc>
                <a:tc>
                  <a:txBody>
                    <a:bodyPr/>
                    <a:lstStyle/>
                    <a:p>
                      <a:pPr algn="r"/>
                      <a:r>
                        <a:rPr lang="ar-SA" sz="2700" dirty="0">
                          <a:solidFill>
                            <a:schemeClr val="tx1"/>
                          </a:solidFill>
                          <a:latin typeface="Tajawal Bold" panose="020B0604020202020204" charset="-78"/>
                          <a:cs typeface="Tajawal Bold" panose="020B0604020202020204" charset="-78"/>
                        </a:rPr>
                        <a:t>اتخاذ</a:t>
                      </a:r>
                      <a:r>
                        <a:rPr lang="ar-SA" sz="2700" baseline="0" dirty="0">
                          <a:solidFill>
                            <a:schemeClr val="tx1"/>
                          </a:solidFill>
                          <a:latin typeface="Tajawal Bold" panose="020B0604020202020204" charset="-78"/>
                          <a:cs typeface="Tajawal Bold" panose="020B0604020202020204" charset="-78"/>
                        </a:rPr>
                        <a:t> القرار </a:t>
                      </a:r>
                      <a:endParaRPr lang="en-US" sz="2700" b="0" dirty="0">
                        <a:solidFill>
                          <a:schemeClr val="tx1"/>
                        </a:solidFill>
                        <a:latin typeface="Tajawal Bold" panose="020B0604020202020204" charset="-78"/>
                        <a:cs typeface="Tajawal Bold" panose="020B0604020202020204" charset="-78"/>
                      </a:endParaRPr>
                    </a:p>
                  </a:txBody>
                  <a:tcPr marL="137160" marR="137160" marT="68559" marB="68559">
                    <a:solidFill>
                      <a:schemeClr val="bg2">
                        <a:lumMod val="75000"/>
                      </a:schemeClr>
                    </a:solidFill>
                  </a:tcPr>
                </a:tc>
                <a:extLst>
                  <a:ext uri="{0D108BD9-81ED-4DB2-BD59-A6C34878D82A}">
                    <a16:rowId xmlns:a16="http://schemas.microsoft.com/office/drawing/2014/main" val="10000"/>
                  </a:ext>
                </a:extLst>
              </a:tr>
              <a:tr h="1047078">
                <a:tc>
                  <a:txBody>
                    <a:bodyPr/>
                    <a:lstStyle/>
                    <a:p>
                      <a:r>
                        <a:rPr lang="en-US" sz="2700" dirty="0">
                          <a:solidFill>
                            <a:schemeClr val="tx1"/>
                          </a:solidFill>
                          <a:latin typeface="Tajawal Bold" panose="020B0604020202020204" charset="-78"/>
                          <a:cs typeface="Tajawal Bold" panose="020B0604020202020204" charset="-78"/>
                        </a:rPr>
                        <a:t>Types of Decision </a:t>
                      </a:r>
                    </a:p>
                  </a:txBody>
                  <a:tcPr marL="137160" marR="137160" marT="68559" marB="68559">
                    <a:solidFill>
                      <a:schemeClr val="accent1">
                        <a:lumMod val="40000"/>
                        <a:lumOff val="60000"/>
                      </a:schemeClr>
                    </a:solidFill>
                  </a:tcPr>
                </a:tc>
                <a:tc>
                  <a:txBody>
                    <a:bodyPr/>
                    <a:lstStyle/>
                    <a:p>
                      <a:pPr algn="r"/>
                      <a:r>
                        <a:rPr lang="ar-SA" sz="2700" dirty="0">
                          <a:solidFill>
                            <a:schemeClr val="tx1"/>
                          </a:solidFill>
                          <a:latin typeface="Tajawal Bold" panose="020B0604020202020204" charset="-78"/>
                          <a:cs typeface="Tajawal Bold" panose="020B0604020202020204" charset="-78"/>
                        </a:rPr>
                        <a:t>أنواع القرارات</a:t>
                      </a:r>
                      <a:endParaRPr lang="en-US" sz="2700" dirty="0">
                        <a:solidFill>
                          <a:schemeClr val="tx1"/>
                        </a:solidFill>
                        <a:latin typeface="Tajawal Bold" panose="020B0604020202020204" charset="-78"/>
                        <a:cs typeface="Tajawal Bold" panose="020B0604020202020204" charset="-78"/>
                      </a:endParaRPr>
                    </a:p>
                  </a:txBody>
                  <a:tcPr marL="137160" marR="137160" marT="68559" marB="68559">
                    <a:solidFill>
                      <a:schemeClr val="accent1">
                        <a:lumMod val="40000"/>
                        <a:lumOff val="60000"/>
                      </a:schemeClr>
                    </a:solidFill>
                  </a:tcPr>
                </a:tc>
                <a:extLst>
                  <a:ext uri="{0D108BD9-81ED-4DB2-BD59-A6C34878D82A}">
                    <a16:rowId xmlns:a16="http://schemas.microsoft.com/office/drawing/2014/main" val="10001"/>
                  </a:ext>
                </a:extLst>
              </a:tr>
              <a:tr h="1047078">
                <a:tc>
                  <a:txBody>
                    <a:bodyPr/>
                    <a:lstStyle/>
                    <a:p>
                      <a:r>
                        <a:rPr lang="en-US" sz="2700" dirty="0">
                          <a:solidFill>
                            <a:schemeClr val="tx1"/>
                          </a:solidFill>
                          <a:latin typeface="Tajawal Bold" panose="020B0604020202020204" charset="-78"/>
                          <a:cs typeface="Tajawal Bold" panose="020B0604020202020204" charset="-78"/>
                        </a:rPr>
                        <a:t>Programmed Decisions </a:t>
                      </a:r>
                    </a:p>
                  </a:txBody>
                  <a:tcPr marL="137160" marR="137160" marT="68559" marB="68559">
                    <a:solidFill>
                      <a:schemeClr val="bg2">
                        <a:lumMod val="75000"/>
                      </a:schemeClr>
                    </a:solidFill>
                  </a:tcPr>
                </a:tc>
                <a:tc>
                  <a:txBody>
                    <a:bodyPr/>
                    <a:lstStyle/>
                    <a:p>
                      <a:pPr algn="r"/>
                      <a:r>
                        <a:rPr lang="ar-SA" sz="2700" dirty="0">
                          <a:solidFill>
                            <a:schemeClr val="tx1"/>
                          </a:solidFill>
                          <a:latin typeface="Tajawal Bold" panose="020B0604020202020204" charset="-78"/>
                          <a:cs typeface="Tajawal Bold" panose="020B0604020202020204" charset="-78"/>
                        </a:rPr>
                        <a:t>قرارات مبرمجة</a:t>
                      </a:r>
                      <a:endParaRPr lang="en-US" sz="2700" dirty="0">
                        <a:solidFill>
                          <a:schemeClr val="tx1"/>
                        </a:solidFill>
                        <a:latin typeface="Tajawal Bold" panose="020B0604020202020204" charset="-78"/>
                        <a:cs typeface="Tajawal Bold" panose="020B0604020202020204" charset="-78"/>
                      </a:endParaRPr>
                    </a:p>
                  </a:txBody>
                  <a:tcPr marL="137160" marR="137160" marT="68559" marB="68559">
                    <a:solidFill>
                      <a:schemeClr val="bg2">
                        <a:lumMod val="75000"/>
                      </a:schemeClr>
                    </a:solidFill>
                  </a:tcPr>
                </a:tc>
                <a:extLst>
                  <a:ext uri="{0D108BD9-81ED-4DB2-BD59-A6C34878D82A}">
                    <a16:rowId xmlns:a16="http://schemas.microsoft.com/office/drawing/2014/main" val="10002"/>
                  </a:ext>
                </a:extLst>
              </a:tr>
              <a:tr h="1047078">
                <a:tc>
                  <a:txBody>
                    <a:bodyPr/>
                    <a:lstStyle/>
                    <a:p>
                      <a:r>
                        <a:rPr lang="en-US" sz="2700" dirty="0">
                          <a:solidFill>
                            <a:schemeClr val="tx1"/>
                          </a:solidFill>
                          <a:latin typeface="Tajawal Bold" panose="020B0604020202020204" charset="-78"/>
                          <a:cs typeface="Tajawal Bold" panose="020B0604020202020204" charset="-78"/>
                        </a:rPr>
                        <a:t>Non-Programmed Decisions </a:t>
                      </a:r>
                    </a:p>
                  </a:txBody>
                  <a:tcPr marL="137160" marR="137160" marT="68559" marB="68559">
                    <a:solidFill>
                      <a:schemeClr val="accent1">
                        <a:lumMod val="40000"/>
                        <a:lumOff val="60000"/>
                      </a:schemeClr>
                    </a:solidFill>
                  </a:tcPr>
                </a:tc>
                <a:tc>
                  <a:txBody>
                    <a:bodyPr/>
                    <a:lstStyle/>
                    <a:p>
                      <a:pPr algn="r"/>
                      <a:r>
                        <a:rPr lang="ar-SA" sz="2700" dirty="0">
                          <a:solidFill>
                            <a:schemeClr val="tx1"/>
                          </a:solidFill>
                          <a:latin typeface="Tajawal Bold" panose="020B0604020202020204" charset="-78"/>
                          <a:cs typeface="Tajawal Bold" panose="020B0604020202020204" charset="-78"/>
                        </a:rPr>
                        <a:t>قرارات غير مبرمجة</a:t>
                      </a:r>
                      <a:endParaRPr lang="en-US" sz="2700" dirty="0">
                        <a:solidFill>
                          <a:schemeClr val="tx1"/>
                        </a:solidFill>
                        <a:latin typeface="Tajawal Bold" panose="020B0604020202020204" charset="-78"/>
                        <a:cs typeface="Tajawal Bold" panose="020B0604020202020204" charset="-78"/>
                      </a:endParaRPr>
                    </a:p>
                  </a:txBody>
                  <a:tcPr marL="137160" marR="137160" marT="68559" marB="68559">
                    <a:solidFill>
                      <a:schemeClr val="accent1">
                        <a:lumMod val="40000"/>
                        <a:lumOff val="60000"/>
                      </a:schemeClr>
                    </a:solidFill>
                  </a:tcPr>
                </a:tc>
                <a:extLst>
                  <a:ext uri="{0D108BD9-81ED-4DB2-BD59-A6C34878D82A}">
                    <a16:rowId xmlns:a16="http://schemas.microsoft.com/office/drawing/2014/main" val="10003"/>
                  </a:ext>
                </a:extLst>
              </a:tr>
              <a:tr h="1047078">
                <a:tc>
                  <a:txBody>
                    <a:bodyPr/>
                    <a:lstStyle/>
                    <a:p>
                      <a:r>
                        <a:rPr lang="en-US" sz="2700" dirty="0">
                          <a:solidFill>
                            <a:schemeClr val="tx1"/>
                          </a:solidFill>
                          <a:latin typeface="Tajawal Bold" panose="020B0604020202020204" charset="-78"/>
                          <a:cs typeface="Tajawal Bold" panose="020B0604020202020204" charset="-78"/>
                        </a:rPr>
                        <a:t>Group Decision Making</a:t>
                      </a:r>
                    </a:p>
                  </a:txBody>
                  <a:tcPr marL="137160" marR="137160" marT="68559" marB="68559">
                    <a:solidFill>
                      <a:schemeClr val="bg2">
                        <a:lumMod val="75000"/>
                      </a:schemeClr>
                    </a:solidFill>
                  </a:tcPr>
                </a:tc>
                <a:tc>
                  <a:txBody>
                    <a:bodyPr/>
                    <a:lstStyle/>
                    <a:p>
                      <a:pPr algn="r"/>
                      <a:r>
                        <a:rPr lang="ar-SA" sz="2700" dirty="0">
                          <a:solidFill>
                            <a:schemeClr val="tx1"/>
                          </a:solidFill>
                          <a:latin typeface="Tajawal Bold" panose="020B0604020202020204" charset="-78"/>
                          <a:cs typeface="Tajawal Bold" panose="020B0604020202020204" charset="-78"/>
                        </a:rPr>
                        <a:t>القرارات الجماعية</a:t>
                      </a:r>
                      <a:endParaRPr lang="en-US" sz="2700" dirty="0">
                        <a:solidFill>
                          <a:schemeClr val="tx1"/>
                        </a:solidFill>
                        <a:latin typeface="Tajawal Bold" panose="020B0604020202020204" charset="-78"/>
                        <a:cs typeface="Tajawal Bold" panose="020B0604020202020204" charset="-78"/>
                      </a:endParaRPr>
                    </a:p>
                  </a:txBody>
                  <a:tcPr marL="137160" marR="137160" marT="68559" marB="68559">
                    <a:solidFill>
                      <a:schemeClr val="bg2">
                        <a:lumMod val="75000"/>
                      </a:schemeClr>
                    </a:solidFill>
                  </a:tcPr>
                </a:tc>
                <a:extLst>
                  <a:ext uri="{0D108BD9-81ED-4DB2-BD59-A6C34878D82A}">
                    <a16:rowId xmlns:a16="http://schemas.microsoft.com/office/drawing/2014/main" val="10004"/>
                  </a:ext>
                </a:extLst>
              </a:tr>
              <a:tr h="1047078">
                <a:tc>
                  <a:txBody>
                    <a:bodyPr/>
                    <a:lstStyle/>
                    <a:p>
                      <a:r>
                        <a:rPr lang="en-US" sz="2700" dirty="0">
                          <a:solidFill>
                            <a:schemeClr val="tx1"/>
                          </a:solidFill>
                          <a:latin typeface="Tajawal Bold" panose="020B0604020202020204" charset="-78"/>
                          <a:cs typeface="Tajawal Bold" panose="020B0604020202020204" charset="-78"/>
                        </a:rPr>
                        <a:t>The</a:t>
                      </a:r>
                      <a:r>
                        <a:rPr lang="en-US" sz="2700" baseline="0" dirty="0">
                          <a:solidFill>
                            <a:schemeClr val="tx1"/>
                          </a:solidFill>
                          <a:latin typeface="Tajawal Bold" panose="020B0604020202020204" charset="-78"/>
                          <a:cs typeface="Tajawal Bold" panose="020B0604020202020204" charset="-78"/>
                        </a:rPr>
                        <a:t> Management Information System</a:t>
                      </a:r>
                      <a:endParaRPr lang="en-US" sz="2700" dirty="0">
                        <a:solidFill>
                          <a:schemeClr val="tx1"/>
                        </a:solidFill>
                        <a:latin typeface="Tajawal Bold" panose="020B0604020202020204" charset="-78"/>
                        <a:cs typeface="Tajawal Bold" panose="020B0604020202020204" charset="-78"/>
                      </a:endParaRPr>
                    </a:p>
                  </a:txBody>
                  <a:tcPr marL="137160" marR="137160" marT="68559" marB="68559">
                    <a:solidFill>
                      <a:schemeClr val="accent1">
                        <a:lumMod val="40000"/>
                        <a:lumOff val="60000"/>
                      </a:schemeClr>
                    </a:solidFill>
                  </a:tcPr>
                </a:tc>
                <a:tc>
                  <a:txBody>
                    <a:bodyPr/>
                    <a:lstStyle/>
                    <a:p>
                      <a:pPr algn="r"/>
                      <a:r>
                        <a:rPr lang="ar-SA" sz="2700" dirty="0">
                          <a:solidFill>
                            <a:schemeClr val="tx1"/>
                          </a:solidFill>
                          <a:latin typeface="Tajawal Bold" panose="020B0604020202020204" charset="-78"/>
                          <a:cs typeface="Tajawal Bold" panose="020B0604020202020204" charset="-78"/>
                        </a:rPr>
                        <a:t>نظام المعلومات الإداري</a:t>
                      </a:r>
                      <a:endParaRPr lang="en-US" sz="2700" dirty="0">
                        <a:solidFill>
                          <a:schemeClr val="tx1"/>
                        </a:solidFill>
                        <a:latin typeface="Tajawal Bold" panose="020B0604020202020204" charset="-78"/>
                        <a:cs typeface="Tajawal Bold" panose="020B0604020202020204" charset="-78"/>
                      </a:endParaRPr>
                    </a:p>
                  </a:txBody>
                  <a:tcPr marL="137160" marR="137160" marT="68559" marB="68559">
                    <a:solidFill>
                      <a:schemeClr val="accent1">
                        <a:lumMod val="40000"/>
                        <a:lumOff val="60000"/>
                      </a:schemeClr>
                    </a:solidFill>
                  </a:tcPr>
                </a:tc>
                <a:extLst>
                  <a:ext uri="{0D108BD9-81ED-4DB2-BD59-A6C34878D82A}">
                    <a16:rowId xmlns:a16="http://schemas.microsoft.com/office/drawing/2014/main" val="10005"/>
                  </a:ext>
                </a:extLst>
              </a:tr>
              <a:tr h="1047078">
                <a:tc>
                  <a:txBody>
                    <a:bodyPr/>
                    <a:lstStyle/>
                    <a:p>
                      <a:r>
                        <a:rPr lang="en-US" sz="2700" dirty="0">
                          <a:solidFill>
                            <a:schemeClr val="tx1"/>
                          </a:solidFill>
                          <a:latin typeface="Tajawal Bold" panose="020B0604020202020204" charset="-78"/>
                          <a:cs typeface="Tajawal Bold" panose="020B0604020202020204" charset="-78"/>
                        </a:rPr>
                        <a:t>Decision Support System(DSS)</a:t>
                      </a:r>
                    </a:p>
                  </a:txBody>
                  <a:tcPr marL="137160" marR="137160" marT="68559" marB="68559">
                    <a:solidFill>
                      <a:schemeClr val="bg2">
                        <a:lumMod val="75000"/>
                      </a:schemeClr>
                    </a:solidFill>
                  </a:tcPr>
                </a:tc>
                <a:tc>
                  <a:txBody>
                    <a:bodyPr/>
                    <a:lstStyle/>
                    <a:p>
                      <a:pPr algn="r"/>
                      <a:r>
                        <a:rPr lang="ar-SA" sz="2700" dirty="0">
                          <a:solidFill>
                            <a:schemeClr val="tx1"/>
                          </a:solidFill>
                          <a:latin typeface="Tajawal Bold" panose="020B0604020202020204" charset="-78"/>
                          <a:cs typeface="Tajawal Bold" panose="020B0604020202020204" charset="-78"/>
                        </a:rPr>
                        <a:t>نظام مساندة القرار</a:t>
                      </a:r>
                      <a:endParaRPr lang="en-US" sz="2700" dirty="0">
                        <a:solidFill>
                          <a:schemeClr val="tx1"/>
                        </a:solidFill>
                        <a:latin typeface="Tajawal Bold" panose="020B0604020202020204" charset="-78"/>
                        <a:cs typeface="Tajawal Bold" panose="020B0604020202020204" charset="-78"/>
                      </a:endParaRPr>
                    </a:p>
                  </a:txBody>
                  <a:tcPr marL="137160" marR="137160" marT="68559" marB="68559">
                    <a:solidFill>
                      <a:schemeClr val="bg2">
                        <a:lumMod val="75000"/>
                      </a:schemeClr>
                    </a:solidFill>
                  </a:tcPr>
                </a:tc>
                <a:extLst>
                  <a:ext uri="{0D108BD9-81ED-4DB2-BD59-A6C34878D82A}">
                    <a16:rowId xmlns:a16="http://schemas.microsoft.com/office/drawing/2014/main" val="10006"/>
                  </a:ext>
                </a:extLst>
              </a:tr>
            </a:tbl>
          </a:graphicData>
        </a:graphic>
      </p:graphicFrame>
      <p:sp>
        <p:nvSpPr>
          <p:cNvPr id="10" name="Rounded Rectangle 9"/>
          <p:cNvSpPr/>
          <p:nvPr/>
        </p:nvSpPr>
        <p:spPr>
          <a:xfrm>
            <a:off x="7162800" y="219075"/>
            <a:ext cx="4724400" cy="9144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1"/>
          <p:cNvSpPr txBox="1"/>
          <p:nvPr/>
        </p:nvSpPr>
        <p:spPr>
          <a:xfrm>
            <a:off x="4572000" y="0"/>
            <a:ext cx="9982200" cy="925253"/>
          </a:xfrm>
          <a:prstGeom prst="rect">
            <a:avLst/>
          </a:prstGeom>
        </p:spPr>
        <p:txBody>
          <a:bodyPr wrap="square" lIns="0" tIns="0" rIns="0" bIns="0" rtlCol="0" anchor="t">
            <a:spAutoFit/>
          </a:bodyPr>
          <a:lstStyle/>
          <a:p>
            <a:pPr algn="ctr">
              <a:lnSpc>
                <a:spcPts val="8539"/>
              </a:lnSpc>
              <a:spcBef>
                <a:spcPct val="0"/>
              </a:spcBef>
            </a:pPr>
            <a:r>
              <a:rPr lang="ar-EG" sz="2800" b="1" dirty="0">
                <a:solidFill>
                  <a:schemeClr val="bg1"/>
                </a:solidFill>
                <a:latin typeface="Tajawal Bold"/>
                <a:ea typeface="Tajawal Bold"/>
                <a:cs typeface="Tajawal Bold"/>
                <a:sym typeface="Tajawal Bold"/>
                <a:rtl/>
              </a:rPr>
              <a:t>مصطلحات</a:t>
            </a:r>
          </a:p>
        </p:txBody>
      </p:sp>
      <p:grpSp>
        <p:nvGrpSpPr>
          <p:cNvPr id="12" name="Group 42"/>
          <p:cNvGrpSpPr/>
          <p:nvPr/>
        </p:nvGrpSpPr>
        <p:grpSpPr>
          <a:xfrm>
            <a:off x="17259300" y="0"/>
            <a:ext cx="1694792" cy="10287000"/>
            <a:chOff x="0" y="0"/>
            <a:chExt cx="446365" cy="2709333"/>
          </a:xfrm>
        </p:grpSpPr>
        <p:sp>
          <p:nvSpPr>
            <p:cNvPr id="13"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14"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5" name="Group 48"/>
          <p:cNvGrpSpPr/>
          <p:nvPr/>
        </p:nvGrpSpPr>
        <p:grpSpPr>
          <a:xfrm>
            <a:off x="0" y="0"/>
            <a:ext cx="533400" cy="1028700"/>
            <a:chOff x="0" y="0"/>
            <a:chExt cx="812800" cy="812800"/>
          </a:xfrm>
        </p:grpSpPr>
        <p:sp>
          <p:nvSpPr>
            <p:cNvPr id="16"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17"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8"/>
          <p:cNvGrpSpPr/>
          <p:nvPr/>
        </p:nvGrpSpPr>
        <p:grpSpPr>
          <a:xfrm>
            <a:off x="0" y="6690087"/>
            <a:ext cx="533400" cy="3177813"/>
            <a:chOff x="0" y="0"/>
            <a:chExt cx="812800" cy="2510865"/>
          </a:xfrm>
        </p:grpSpPr>
        <p:sp>
          <p:nvSpPr>
            <p:cNvPr id="19"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20"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sp>
        <p:nvSpPr>
          <p:cNvPr id="21"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2" name="Freeform 11"/>
          <p:cNvSpPr/>
          <p:nvPr/>
        </p:nvSpPr>
        <p:spPr>
          <a:xfrm rot="2651781">
            <a:off x="9239003"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23" name="TextBox 22"/>
          <p:cNvSpPr txBox="1"/>
          <p:nvPr/>
        </p:nvSpPr>
        <p:spPr>
          <a:xfrm>
            <a:off x="9180575" y="9702225"/>
            <a:ext cx="686132" cy="523220"/>
          </a:xfrm>
          <a:prstGeom prst="rect">
            <a:avLst/>
          </a:prstGeom>
          <a:noFill/>
        </p:spPr>
        <p:txBody>
          <a:bodyPr wrap="square" rtlCol="0">
            <a:spAutoFit/>
          </a:bodyPr>
          <a:lstStyle/>
          <a:p>
            <a:pPr algn="ctr"/>
            <a:r>
              <a:rPr lang="en-US" sz="2800" b="1" dirty="0">
                <a:solidFill>
                  <a:schemeClr val="bg1"/>
                </a:solidFill>
              </a:rPr>
              <a:t>22</a:t>
            </a:r>
          </a:p>
        </p:txBody>
      </p:sp>
    </p:spTree>
    <p:extLst>
      <p:ext uri="{BB962C8B-B14F-4D97-AF65-F5344CB8AC3E}">
        <p14:creationId xmlns:p14="http://schemas.microsoft.com/office/powerpoint/2010/main" val="4203180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7109187"/>
            <a:ext cx="1028700" cy="3177813"/>
            <a:chOff x="0" y="0"/>
            <a:chExt cx="812800" cy="2510865"/>
          </a:xfrm>
        </p:grpSpPr>
        <p:sp>
          <p:nvSpPr>
            <p:cNvPr id="3" name="Freeform 3"/>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254896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0" y="7109187"/>
            <a:ext cx="11842469" cy="3177813"/>
            <a:chOff x="0" y="0"/>
            <a:chExt cx="9357013" cy="2510865"/>
          </a:xfrm>
        </p:grpSpPr>
        <p:sp>
          <p:nvSpPr>
            <p:cNvPr id="6" name="Freeform 6"/>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9357013" cy="254896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7259300" y="0"/>
            <a:ext cx="1028700" cy="102870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609914" y="0"/>
            <a:ext cx="1694792" cy="10287000"/>
            <a:chOff x="0" y="0"/>
            <a:chExt cx="446365" cy="2709333"/>
          </a:xfrm>
        </p:grpSpPr>
        <p:sp>
          <p:nvSpPr>
            <p:cNvPr id="12" name="Freeform 1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38100"/>
              <a:ext cx="446365" cy="274743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10853887" y="786854"/>
            <a:ext cx="1977164" cy="1977164"/>
            <a:chOff x="0" y="0"/>
            <a:chExt cx="812800" cy="812800"/>
          </a:xfrm>
        </p:grpSpPr>
        <p:sp>
          <p:nvSpPr>
            <p:cNvPr id="15" name="Freeform 15"/>
            <p:cNvSpPr/>
            <p:nvPr/>
          </p:nvSpPr>
          <p:spPr>
            <a:xfrm>
              <a:off x="0" y="0"/>
              <a:ext cx="812800" cy="812800"/>
            </a:xfrm>
            <a:custGeom>
              <a:avLst/>
              <a:gdLst/>
              <a:ahLst/>
              <a:cxnLst/>
              <a:rect l="l" t="t" r="r" b="b"/>
              <a:pathLst>
                <a:path w="812800" h="812800">
                  <a:moveTo>
                    <a:pt x="199699" y="0"/>
                  </a:moveTo>
                  <a:lnTo>
                    <a:pt x="613101" y="0"/>
                  </a:lnTo>
                  <a:cubicBezTo>
                    <a:pt x="666064" y="0"/>
                    <a:pt x="716859" y="21040"/>
                    <a:pt x="754309" y="58491"/>
                  </a:cubicBezTo>
                  <a:cubicBezTo>
                    <a:pt x="791760" y="95941"/>
                    <a:pt x="812800" y="146736"/>
                    <a:pt x="812800" y="199699"/>
                  </a:cubicBezTo>
                  <a:lnTo>
                    <a:pt x="812800" y="613101"/>
                  </a:lnTo>
                  <a:cubicBezTo>
                    <a:pt x="812800" y="666064"/>
                    <a:pt x="791760" y="716859"/>
                    <a:pt x="754309" y="754309"/>
                  </a:cubicBezTo>
                  <a:cubicBezTo>
                    <a:pt x="716859" y="791760"/>
                    <a:pt x="666064" y="812800"/>
                    <a:pt x="613101" y="812800"/>
                  </a:cubicBezTo>
                  <a:lnTo>
                    <a:pt x="199699" y="812800"/>
                  </a:lnTo>
                  <a:cubicBezTo>
                    <a:pt x="146736" y="812800"/>
                    <a:pt x="95941" y="791760"/>
                    <a:pt x="58491" y="754309"/>
                  </a:cubicBezTo>
                  <a:cubicBezTo>
                    <a:pt x="21040" y="716859"/>
                    <a:pt x="0" y="666064"/>
                    <a:pt x="0" y="613101"/>
                  </a:cubicBezTo>
                  <a:lnTo>
                    <a:pt x="0" y="199699"/>
                  </a:lnTo>
                  <a:cubicBezTo>
                    <a:pt x="0" y="146736"/>
                    <a:pt x="21040" y="95941"/>
                    <a:pt x="58491" y="58491"/>
                  </a:cubicBezTo>
                  <a:cubicBezTo>
                    <a:pt x="95941" y="21040"/>
                    <a:pt x="146736" y="0"/>
                    <a:pt x="199699" y="0"/>
                  </a:cubicBezTo>
                  <a:close/>
                </a:path>
              </a:pathLst>
            </a:custGeom>
            <a:solidFill>
              <a:srgbClr val="795B12">
                <a:alpha val="2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8484493" y="9014056"/>
            <a:ext cx="2545888" cy="254588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9804"/>
                </a:srgbClr>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Freeform 20"/>
          <p:cNvSpPr/>
          <p:nvPr/>
        </p:nvSpPr>
        <p:spPr>
          <a:xfrm>
            <a:off x="12194959" y="2206326"/>
            <a:ext cx="4711851" cy="7427548"/>
          </a:xfrm>
          <a:custGeom>
            <a:avLst/>
            <a:gdLst/>
            <a:ahLst/>
            <a:cxnLst/>
            <a:rect l="l" t="t" r="r" b="b"/>
            <a:pathLst>
              <a:path w="4711851" h="7427548">
                <a:moveTo>
                  <a:pt x="0" y="0"/>
                </a:moveTo>
                <a:lnTo>
                  <a:pt x="4711851" y="0"/>
                </a:lnTo>
                <a:lnTo>
                  <a:pt x="4711851" y="7427547"/>
                </a:lnTo>
                <a:lnTo>
                  <a:pt x="0" y="742754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7">
            <a:extLst>
              <a:ext uri="{FF2B5EF4-FFF2-40B4-BE49-F238E27FC236}">
                <a16:creationId xmlns:a16="http://schemas.microsoft.com/office/drawing/2014/main" id="{0D678B1C-ECFD-F9A6-20AE-83A6E6614F6A}"/>
              </a:ext>
            </a:extLst>
          </p:cNvPr>
          <p:cNvSpPr/>
          <p:nvPr/>
        </p:nvSpPr>
        <p:spPr>
          <a:xfrm>
            <a:off x="1381190" y="7436114"/>
            <a:ext cx="2457037" cy="2475737"/>
          </a:xfrm>
          <a:custGeom>
            <a:avLst/>
            <a:gdLst/>
            <a:ahLst/>
            <a:cxnLst/>
            <a:rect l="l" t="t" r="r" b="b"/>
            <a:pathLst>
              <a:path w="2165766" h="2262787">
                <a:moveTo>
                  <a:pt x="0" y="0"/>
                </a:moveTo>
                <a:lnTo>
                  <a:pt x="2165766" y="0"/>
                </a:lnTo>
                <a:lnTo>
                  <a:pt x="2165766" y="2262788"/>
                </a:lnTo>
                <a:lnTo>
                  <a:pt x="0" y="2262788"/>
                </a:lnTo>
                <a:lnTo>
                  <a:pt x="0" y="0"/>
                </a:lnTo>
                <a:close/>
              </a:path>
            </a:pathLst>
          </a:custGeom>
          <a:blipFill>
            <a:blip r:embed="rId3"/>
            <a:stretch>
              <a:fillRect l="-42748" t="-38645" r="-44844" b="-4090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242A99DA-DB13-4D3A-3342-352C8451F247}"/>
              </a:ext>
            </a:extLst>
          </p:cNvPr>
          <p:cNvSpPr txBox="1"/>
          <p:nvPr/>
        </p:nvSpPr>
        <p:spPr>
          <a:xfrm>
            <a:off x="4627465" y="7603100"/>
            <a:ext cx="6172200" cy="156966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4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rPr>
              <a:t>لمزيد من الوسائل والكتب:</a:t>
            </a:r>
            <a:endParaRPr kumimoji="0" lang="en-US" sz="4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p:txBody>
      </p:sp>
      <p:sp>
        <p:nvSpPr>
          <p:cNvPr id="26" name="TextBox 25">
            <a:extLst>
              <a:ext uri="{FF2B5EF4-FFF2-40B4-BE49-F238E27FC236}">
                <a16:creationId xmlns:a16="http://schemas.microsoft.com/office/drawing/2014/main" id="{E0C7693F-2F24-27C1-3760-DEDB667478E3}"/>
              </a:ext>
            </a:extLst>
          </p:cNvPr>
          <p:cNvSpPr txBox="1"/>
          <p:nvPr/>
        </p:nvSpPr>
        <p:spPr>
          <a:xfrm>
            <a:off x="2425950" y="2661080"/>
            <a:ext cx="7632450" cy="458587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8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rPr>
              <a:t>شكرًا لحسن استماعكم</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88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29LT Bukra Bold" panose="000B0903020204020204" pitchFamily="34" charset="-78"/>
              <a:ea typeface="+mn-ea"/>
              <a:cs typeface="29LT Bukra Bold" panose="000B0903020204020204" pitchFamily="34" charset="-78"/>
            </a:endParaRPr>
          </a:p>
        </p:txBody>
      </p:sp>
      <p:sp>
        <p:nvSpPr>
          <p:cNvPr id="21" name="TextBox 31">
            <a:extLst>
              <a:ext uri="{FF2B5EF4-FFF2-40B4-BE49-F238E27FC236}">
                <a16:creationId xmlns:a16="http://schemas.microsoft.com/office/drawing/2014/main" id="{CE79E880-FD3E-5C85-765D-944C7E1953B2}"/>
              </a:ext>
            </a:extLst>
          </p:cNvPr>
          <p:cNvSpPr txBox="1"/>
          <p:nvPr/>
        </p:nvSpPr>
        <p:spPr>
          <a:xfrm>
            <a:off x="6424098" y="9208727"/>
            <a:ext cx="2457036" cy="970907"/>
          </a:xfrm>
          <a:prstGeom prst="rect">
            <a:avLst/>
          </a:prstGeom>
        </p:spPr>
        <p:txBody>
          <a:bodyPr wrap="square" lIns="0" tIns="0" rIns="0" bIns="0">
            <a:spAutoFit/>
          </a:bodyPr>
          <a:lstStyle/>
          <a:p>
            <a:pPr marL="0" marR="0" lvl="0" indent="0" algn="l" defTabSz="914445" rtl="0" eaLnBrk="1" fontAlgn="auto" latinLnBrk="0" hangingPunct="1">
              <a:lnSpc>
                <a:spcPts val="3995"/>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dec Pro"/>
                <a:ea typeface="Codec Pro"/>
                <a:cs typeface="Codec Pro"/>
                <a:sym typeface="Codec Pro"/>
                <a:hlinkClick r:id="rId4"/>
              </a:rPr>
              <a:t>www.edarah.net</a:t>
            </a:r>
            <a:endParaRPr kumimoji="0" lang="ar-SA" sz="2400" b="0" i="0" u="none" strike="noStrike" kern="1200" cap="none" spc="0" normalizeH="0" baseline="0" noProof="0" dirty="0">
              <a:ln>
                <a:noFill/>
              </a:ln>
              <a:solidFill>
                <a:prstClr val="black"/>
              </a:solidFill>
              <a:effectLst/>
              <a:uLnTx/>
              <a:uFillTx/>
              <a:latin typeface="Codec Pro"/>
              <a:ea typeface="Codec Pro"/>
              <a:cs typeface="Codec Pro"/>
              <a:sym typeface="Codec Pro"/>
            </a:endParaRPr>
          </a:p>
          <a:p>
            <a:pPr marL="0" marR="0" lvl="0" indent="0" algn="l" defTabSz="914445" rtl="0" eaLnBrk="1" fontAlgn="auto" latinLnBrk="0" hangingPunct="1">
              <a:lnSpc>
                <a:spcPts val="3995"/>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dec Pro"/>
              <a:ea typeface="Codec Pro"/>
              <a:cs typeface="Codec Pro"/>
              <a:sym typeface="Codec Pro"/>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a:extLst>
            <a:ext uri="{FF2B5EF4-FFF2-40B4-BE49-F238E27FC236}">
              <a16:creationId xmlns:a16="http://schemas.microsoft.com/office/drawing/2014/main" id="{8F40C82A-FCA5-9C1F-5BF3-F00674F181FE}"/>
            </a:ext>
          </a:extLst>
        </p:cNvPr>
        <p:cNvGrpSpPr/>
        <p:nvPr/>
      </p:nvGrpSpPr>
      <p:grpSpPr>
        <a:xfrm>
          <a:off x="0" y="0"/>
          <a:ext cx="0" cy="0"/>
          <a:chOff x="0" y="0"/>
          <a:chExt cx="0" cy="0"/>
        </a:xfrm>
      </p:grpSpPr>
      <p:grpSp>
        <p:nvGrpSpPr>
          <p:cNvPr id="45060" name="Group 7">
            <a:extLst>
              <a:ext uri="{FF2B5EF4-FFF2-40B4-BE49-F238E27FC236}">
                <a16:creationId xmlns:a16="http://schemas.microsoft.com/office/drawing/2014/main" id="{B72F666D-2D82-7E23-407D-43114ADF0696}"/>
              </a:ext>
            </a:extLst>
          </p:cNvPr>
          <p:cNvGrpSpPr>
            <a:grpSpLocks/>
          </p:cNvGrpSpPr>
          <p:nvPr/>
        </p:nvGrpSpPr>
        <p:grpSpPr bwMode="auto">
          <a:xfrm rot="20495625">
            <a:off x="15635288" y="7991476"/>
            <a:ext cx="4364832" cy="4405313"/>
            <a:chOff x="0" y="0"/>
            <a:chExt cx="5822006" cy="5874708"/>
          </a:xfrm>
        </p:grpSpPr>
        <p:sp>
          <p:nvSpPr>
            <p:cNvPr id="8" name="Freeform 8">
              <a:extLst>
                <a:ext uri="{FF2B5EF4-FFF2-40B4-BE49-F238E27FC236}">
                  <a16:creationId xmlns:a16="http://schemas.microsoft.com/office/drawing/2014/main" id="{C93C27B4-73BB-3AE3-C4E7-61C5F8832241}"/>
                </a:ext>
              </a:extLst>
            </p:cNvPr>
            <p:cNvSpPr/>
            <p:nvPr/>
          </p:nvSpPr>
          <p:spPr>
            <a:xfrm rot="-10800000">
              <a:off x="0" y="0"/>
              <a:ext cx="5822006" cy="5874708"/>
            </a:xfrm>
            <a:custGeom>
              <a:avLst/>
              <a:gdLst/>
              <a:ahLst/>
              <a:cxnLst/>
              <a:rect l="l" t="t" r="r" b="b"/>
              <a:pathLst>
                <a:path w="5822006" h="5874708">
                  <a:moveTo>
                    <a:pt x="0" y="0"/>
                  </a:moveTo>
                  <a:lnTo>
                    <a:pt x="5822006" y="0"/>
                  </a:lnTo>
                  <a:lnTo>
                    <a:pt x="5822006" y="5874708"/>
                  </a:lnTo>
                  <a:lnTo>
                    <a:pt x="0" y="5874708"/>
                  </a:lnTo>
                  <a:lnTo>
                    <a:pt x="0" y="0"/>
                  </a:lnTo>
                  <a:close/>
                </a:path>
              </a:pathLst>
            </a:custGeom>
            <a:blipFill>
              <a:blip r:embed="rId3"/>
              <a:stretch>
                <a:fillRect/>
              </a:stretch>
            </a:blipFill>
          </p:spPr>
          <p:txBody>
            <a:bodyPr/>
            <a:lstStyle/>
            <a:p>
              <a:pPr defTabSz="914445">
                <a:defRPr/>
              </a:pPr>
              <a:endParaRPr lang="en-US">
                <a:solidFill>
                  <a:prstClr val="black"/>
                </a:solidFill>
                <a:latin typeface="Calibri"/>
              </a:endParaRPr>
            </a:p>
          </p:txBody>
        </p:sp>
        <p:grpSp>
          <p:nvGrpSpPr>
            <p:cNvPr id="45084" name="Group 9">
              <a:extLst>
                <a:ext uri="{FF2B5EF4-FFF2-40B4-BE49-F238E27FC236}">
                  <a16:creationId xmlns:a16="http://schemas.microsoft.com/office/drawing/2014/main" id="{BD767400-B003-E148-160F-6F4C89A6E93B}"/>
                </a:ext>
              </a:extLst>
            </p:cNvPr>
            <p:cNvGrpSpPr>
              <a:grpSpLocks/>
            </p:cNvGrpSpPr>
            <p:nvPr/>
          </p:nvGrpSpPr>
          <p:grpSpPr bwMode="auto">
            <a:xfrm>
              <a:off x="818734" y="3319455"/>
              <a:ext cx="1219778" cy="1219778"/>
              <a:chOff x="0" y="0"/>
              <a:chExt cx="812800" cy="812800"/>
            </a:xfrm>
          </p:grpSpPr>
          <p:sp>
            <p:nvSpPr>
              <p:cNvPr id="45085" name="Freeform 10">
                <a:extLst>
                  <a:ext uri="{FF2B5EF4-FFF2-40B4-BE49-F238E27FC236}">
                    <a16:creationId xmlns:a16="http://schemas.microsoft.com/office/drawing/2014/main" id="{1639DCB5-E809-4648-36EE-12896AE94BCA}"/>
                  </a:ext>
                </a:extLst>
              </p:cNvPr>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86" name="TextBox 11">
                <a:extLst>
                  <a:ext uri="{FF2B5EF4-FFF2-40B4-BE49-F238E27FC236}">
                    <a16:creationId xmlns:a16="http://schemas.microsoft.com/office/drawing/2014/main" id="{0418B714-128A-A4CC-0FBF-A116158A5034}"/>
                  </a:ext>
                </a:extLst>
              </p:cNvPr>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grpSp>
        <p:nvGrpSpPr>
          <p:cNvPr id="45061" name="Group 12">
            <a:extLst>
              <a:ext uri="{FF2B5EF4-FFF2-40B4-BE49-F238E27FC236}">
                <a16:creationId xmlns:a16="http://schemas.microsoft.com/office/drawing/2014/main" id="{B412FF11-0D69-06AA-DE12-530930B3CB0A}"/>
              </a:ext>
            </a:extLst>
          </p:cNvPr>
          <p:cNvGrpSpPr>
            <a:grpSpLocks/>
          </p:cNvGrpSpPr>
          <p:nvPr/>
        </p:nvGrpSpPr>
        <p:grpSpPr bwMode="auto">
          <a:xfrm rot="7371788">
            <a:off x="-2119313" y="1473995"/>
            <a:ext cx="4238625" cy="4276725"/>
            <a:chOff x="0" y="0"/>
            <a:chExt cx="5649866" cy="5701009"/>
          </a:xfrm>
        </p:grpSpPr>
        <p:sp>
          <p:nvSpPr>
            <p:cNvPr id="13" name="Freeform 13">
              <a:extLst>
                <a:ext uri="{FF2B5EF4-FFF2-40B4-BE49-F238E27FC236}">
                  <a16:creationId xmlns:a16="http://schemas.microsoft.com/office/drawing/2014/main" id="{124DE693-5974-D86F-FA80-0A552B0C57FD}"/>
                </a:ext>
              </a:extLst>
            </p:cNvPr>
            <p:cNvSpPr/>
            <p:nvPr/>
          </p:nvSpPr>
          <p:spPr>
            <a:xfrm rot="-10800000">
              <a:off x="0" y="0"/>
              <a:ext cx="5649866" cy="5701009"/>
            </a:xfrm>
            <a:custGeom>
              <a:avLst/>
              <a:gdLst/>
              <a:ahLst/>
              <a:cxnLst/>
              <a:rect l="l" t="t" r="r" b="b"/>
              <a:pathLst>
                <a:path w="5649866" h="5701009">
                  <a:moveTo>
                    <a:pt x="0" y="0"/>
                  </a:moveTo>
                  <a:lnTo>
                    <a:pt x="5649866" y="0"/>
                  </a:lnTo>
                  <a:lnTo>
                    <a:pt x="5649866" y="5701009"/>
                  </a:lnTo>
                  <a:lnTo>
                    <a:pt x="0" y="5701009"/>
                  </a:lnTo>
                  <a:lnTo>
                    <a:pt x="0" y="0"/>
                  </a:lnTo>
                  <a:close/>
                </a:path>
              </a:pathLst>
            </a:custGeom>
            <a:blipFill>
              <a:blip r:embed="rId3"/>
              <a:stretch>
                <a:fillRect/>
              </a:stretch>
            </a:blipFill>
          </p:spPr>
          <p:txBody>
            <a:bodyPr/>
            <a:lstStyle/>
            <a:p>
              <a:pPr defTabSz="914445">
                <a:defRPr/>
              </a:pPr>
              <a:endParaRPr lang="en-US">
                <a:solidFill>
                  <a:prstClr val="black"/>
                </a:solidFill>
                <a:latin typeface="Calibri"/>
              </a:endParaRPr>
            </a:p>
          </p:txBody>
        </p:sp>
        <p:grpSp>
          <p:nvGrpSpPr>
            <p:cNvPr id="45078" name="Group 14">
              <a:extLst>
                <a:ext uri="{FF2B5EF4-FFF2-40B4-BE49-F238E27FC236}">
                  <a16:creationId xmlns:a16="http://schemas.microsoft.com/office/drawing/2014/main" id="{C74D6693-766A-A2BE-50ED-BCD43B237E44}"/>
                </a:ext>
              </a:extLst>
            </p:cNvPr>
            <p:cNvGrpSpPr>
              <a:grpSpLocks/>
            </p:cNvGrpSpPr>
            <p:nvPr/>
          </p:nvGrpSpPr>
          <p:grpSpPr bwMode="auto">
            <a:xfrm>
              <a:off x="794526" y="3221309"/>
              <a:ext cx="1183712" cy="1183712"/>
              <a:chOff x="0" y="0"/>
              <a:chExt cx="812800" cy="812800"/>
            </a:xfrm>
          </p:grpSpPr>
          <p:sp>
            <p:nvSpPr>
              <p:cNvPr id="45079" name="Freeform 15">
                <a:extLst>
                  <a:ext uri="{FF2B5EF4-FFF2-40B4-BE49-F238E27FC236}">
                    <a16:creationId xmlns:a16="http://schemas.microsoft.com/office/drawing/2014/main" id="{422465B0-CE55-7EE1-F5B5-778ECDAB6638}"/>
                  </a:ext>
                </a:extLst>
              </p:cNvPr>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80" name="TextBox 16">
                <a:extLst>
                  <a:ext uri="{FF2B5EF4-FFF2-40B4-BE49-F238E27FC236}">
                    <a16:creationId xmlns:a16="http://schemas.microsoft.com/office/drawing/2014/main" id="{68BCFB6A-C10D-7BC3-907B-79E629F8CB35}"/>
                  </a:ext>
                </a:extLst>
              </p:cNvPr>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grpSp>
      <p:grpSp>
        <p:nvGrpSpPr>
          <p:cNvPr id="45062" name="Group 17">
            <a:extLst>
              <a:ext uri="{FF2B5EF4-FFF2-40B4-BE49-F238E27FC236}">
                <a16:creationId xmlns:a16="http://schemas.microsoft.com/office/drawing/2014/main" id="{10E047FF-E48C-3177-A6B0-15E06F236730}"/>
              </a:ext>
            </a:extLst>
          </p:cNvPr>
          <p:cNvGrpSpPr>
            <a:grpSpLocks/>
          </p:cNvGrpSpPr>
          <p:nvPr/>
        </p:nvGrpSpPr>
        <p:grpSpPr bwMode="auto">
          <a:xfrm>
            <a:off x="-862013" y="7210426"/>
            <a:ext cx="1495425" cy="1493045"/>
            <a:chOff x="0" y="0"/>
            <a:chExt cx="812800" cy="812800"/>
          </a:xfrm>
        </p:grpSpPr>
        <p:sp>
          <p:nvSpPr>
            <p:cNvPr id="45073" name="Freeform 18">
              <a:extLst>
                <a:ext uri="{FF2B5EF4-FFF2-40B4-BE49-F238E27FC236}">
                  <a16:creationId xmlns:a16="http://schemas.microsoft.com/office/drawing/2014/main" id="{8C0799DF-F70F-16DE-57BC-180F7678421C}"/>
                </a:ext>
              </a:extLst>
            </p:cNvPr>
            <p:cNvSpPr>
              <a:spLocks/>
            </p:cNvSpPr>
            <p:nvPr/>
          </p:nvSpPr>
          <p:spPr bwMode="auto">
            <a:xfrm>
              <a:off x="0" y="0"/>
              <a:ext cx="812800" cy="812800"/>
            </a:xfrm>
            <a:custGeom>
              <a:avLst/>
              <a:gdLst>
                <a:gd name="T0" fmla="*/ 406400 w 812800"/>
                <a:gd name="T1" fmla="*/ 0 h 812800"/>
                <a:gd name="T2" fmla="*/ 466396 w 812800"/>
                <a:gd name="T3" fmla="*/ 87561 h 812800"/>
                <a:gd name="T4" fmla="*/ 553838 w 812800"/>
                <a:gd name="T5" fmla="*/ 27679 h 812800"/>
                <a:gd name="T6" fmla="*/ 578287 w 812800"/>
                <a:gd name="T7" fmla="*/ 131093 h 812800"/>
                <a:gd name="T8" fmla="*/ 681363 w 812800"/>
                <a:gd name="T9" fmla="*/ 106978 h 812800"/>
                <a:gd name="T10" fmla="*/ 666963 w 812800"/>
                <a:gd name="T11" fmla="*/ 212279 h 812800"/>
                <a:gd name="T12" fmla="*/ 771752 w 812800"/>
                <a:gd name="T13" fmla="*/ 227186 h 812800"/>
                <a:gd name="T14" fmla="*/ 720448 w 812800"/>
                <a:gd name="T15" fmla="*/ 320152 h 812800"/>
                <a:gd name="T16" fmla="*/ 812800 w 812800"/>
                <a:gd name="T17" fmla="*/ 372069 h 812800"/>
                <a:gd name="T18" fmla="*/ 731520 w 812800"/>
                <a:gd name="T19" fmla="*/ 440145 h 812800"/>
                <a:gd name="T20" fmla="*/ 798961 w 812800"/>
                <a:gd name="T21" fmla="*/ 522061 h 812800"/>
                <a:gd name="T22" fmla="*/ 698682 w 812800"/>
                <a:gd name="T23" fmla="*/ 556053 h 812800"/>
                <a:gd name="T24" fmla="*/ 732104 w 812800"/>
                <a:gd name="T25" fmla="*/ 656904 h 812800"/>
                <a:gd name="T26" fmla="*/ 626370 w 812800"/>
                <a:gd name="T27" fmla="*/ 652219 h 812800"/>
                <a:gd name="T28" fmla="*/ 621259 w 812800"/>
                <a:gd name="T29" fmla="*/ 758384 h 812800"/>
                <a:gd name="T30" fmla="*/ 524350 w 812800"/>
                <a:gd name="T31" fmla="*/ 715658 h 812800"/>
                <a:gd name="T32" fmla="*/ 481396 w 812800"/>
                <a:gd name="T33" fmla="*/ 812800 h 812800"/>
                <a:gd name="T34" fmla="*/ 406400 w 812800"/>
                <a:gd name="T35" fmla="*/ 737801 h 812800"/>
                <a:gd name="T36" fmla="*/ 331404 w 812800"/>
                <a:gd name="T37" fmla="*/ 812800 h 812800"/>
                <a:gd name="T38" fmla="*/ 288450 w 812800"/>
                <a:gd name="T39" fmla="*/ 715658 h 812800"/>
                <a:gd name="T40" fmla="*/ 191541 w 812800"/>
                <a:gd name="T41" fmla="*/ 758384 h 812800"/>
                <a:gd name="T42" fmla="*/ 186430 w 812800"/>
                <a:gd name="T43" fmla="*/ 652219 h 812800"/>
                <a:gd name="T44" fmla="*/ 80696 w 812800"/>
                <a:gd name="T45" fmla="*/ 656904 h 812800"/>
                <a:gd name="T46" fmla="*/ 114118 w 812800"/>
                <a:gd name="T47" fmla="*/ 556053 h 812800"/>
                <a:gd name="T48" fmla="*/ 13839 w 812800"/>
                <a:gd name="T49" fmla="*/ 522061 h 812800"/>
                <a:gd name="T50" fmla="*/ 81280 w 812800"/>
                <a:gd name="T51" fmla="*/ 440145 h 812800"/>
                <a:gd name="T52" fmla="*/ 0 w 812800"/>
                <a:gd name="T53" fmla="*/ 372069 h 812800"/>
                <a:gd name="T54" fmla="*/ 92352 w 812800"/>
                <a:gd name="T55" fmla="*/ 320152 h 812800"/>
                <a:gd name="T56" fmla="*/ 41047 w 812800"/>
                <a:gd name="T57" fmla="*/ 227186 h 812800"/>
                <a:gd name="T58" fmla="*/ 145837 w 812800"/>
                <a:gd name="T59" fmla="*/ 212279 h 812800"/>
                <a:gd name="T60" fmla="*/ 131437 w 812800"/>
                <a:gd name="T61" fmla="*/ 106978 h 812800"/>
                <a:gd name="T62" fmla="*/ 234513 w 812800"/>
                <a:gd name="T63" fmla="*/ 131093 h 812800"/>
                <a:gd name="T64" fmla="*/ 258962 w 812800"/>
                <a:gd name="T65" fmla="*/ 27679 h 812800"/>
                <a:gd name="T66" fmla="*/ 346404 w 812800"/>
                <a:gd name="T67" fmla="*/ 87561 h 812800"/>
                <a:gd name="T68" fmla="*/ 406400 w 812800"/>
                <a:gd name="T69"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D9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45074" name="TextBox 19">
              <a:extLst>
                <a:ext uri="{FF2B5EF4-FFF2-40B4-BE49-F238E27FC236}">
                  <a16:creationId xmlns:a16="http://schemas.microsoft.com/office/drawing/2014/main" id="{B096B874-9F34-131D-570D-B66B90AB0641}"/>
                </a:ext>
              </a:extLst>
            </p:cNvPr>
            <p:cNvSpPr txBox="1">
              <a:spLocks noChangeArrowheads="1"/>
            </p:cNvSpPr>
            <p:nvPr/>
          </p:nvSpPr>
          <p:spPr bwMode="auto">
            <a:xfrm>
              <a:off x="139700" y="111125"/>
              <a:ext cx="533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1" tIns="50801" rIns="50801" bIns="50801" anchor="ct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70"/>
                </a:lnSpc>
              </a:pPr>
              <a:endParaRPr lang="en-US" altLang="en-US">
                <a:solidFill>
                  <a:srgbClr val="000000"/>
                </a:solidFill>
              </a:endParaRPr>
            </a:p>
          </p:txBody>
        </p:sp>
      </p:grpSp>
      <p:pic>
        <p:nvPicPr>
          <p:cNvPr id="4" name="Picture 3">
            <a:extLst>
              <a:ext uri="{FF2B5EF4-FFF2-40B4-BE49-F238E27FC236}">
                <a16:creationId xmlns:a16="http://schemas.microsoft.com/office/drawing/2014/main" id="{1C5DA67F-2761-DE18-8426-D5A2D1C1AB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136" y="-197100"/>
            <a:ext cx="15349728" cy="8642865"/>
          </a:xfrm>
          <a:prstGeom prst="rect">
            <a:avLst/>
          </a:prstGeom>
        </p:spPr>
      </p:pic>
      <p:sp>
        <p:nvSpPr>
          <p:cNvPr id="7" name="TextBox 6">
            <a:extLst>
              <a:ext uri="{FF2B5EF4-FFF2-40B4-BE49-F238E27FC236}">
                <a16:creationId xmlns:a16="http://schemas.microsoft.com/office/drawing/2014/main" id="{CBCE6D79-AD6F-D152-649E-8B2C2EF6A560}"/>
              </a:ext>
            </a:extLst>
          </p:cNvPr>
          <p:cNvSpPr txBox="1"/>
          <p:nvPr/>
        </p:nvSpPr>
        <p:spPr>
          <a:xfrm>
            <a:off x="9180575" y="9702225"/>
            <a:ext cx="686132" cy="523220"/>
          </a:xfrm>
          <a:prstGeom prst="rect">
            <a:avLst/>
          </a:prstGeom>
          <a:noFill/>
        </p:spPr>
        <p:txBody>
          <a:bodyPr wrap="square" rtlCol="0">
            <a:spAutoFit/>
          </a:bodyPr>
          <a:lstStyle/>
          <a:p>
            <a:pPr algn="ctr"/>
            <a:r>
              <a:rPr lang="ar-EG" sz="2800" b="1" dirty="0">
                <a:solidFill>
                  <a:schemeClr val="bg1"/>
                </a:solidFill>
              </a:rPr>
              <a:t>2</a:t>
            </a:r>
            <a:endParaRPr lang="en-US" sz="2800" b="1" dirty="0">
              <a:solidFill>
                <a:schemeClr val="bg1"/>
              </a:solidFill>
            </a:endParaRPr>
          </a:p>
        </p:txBody>
      </p:sp>
    </p:spTree>
    <p:extLst>
      <p:ext uri="{BB962C8B-B14F-4D97-AF65-F5344CB8AC3E}">
        <p14:creationId xmlns:p14="http://schemas.microsoft.com/office/powerpoint/2010/main" val="1996817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1828800" y="266700"/>
            <a:ext cx="16086024" cy="92202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0" y="1943100"/>
            <a:ext cx="2582301" cy="2667000"/>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5238354" y="133746"/>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2667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420600" y="723900"/>
            <a:ext cx="5867400"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13030200" y="647700"/>
            <a:ext cx="5257800" cy="2669962"/>
          </a:xfrm>
          <a:prstGeom prst="rect">
            <a:avLst/>
          </a:prstGeom>
        </p:spPr>
        <p:txBody>
          <a:bodyPr wrap="square" lIns="0" tIns="0" rIns="0" bIns="0" rtlCol="0" anchor="t">
            <a:spAutoFit/>
          </a:bodyPr>
          <a:lstStyle/>
          <a:p>
            <a:pPr algn="ctr" rtl="1">
              <a:lnSpc>
                <a:spcPct val="150000"/>
              </a:lnSpc>
            </a:pPr>
            <a:r>
              <a:rPr lang="ar-EG" sz="3200" b="1" dirty="0">
                <a:solidFill>
                  <a:srgbClr val="000000"/>
                </a:solidFill>
                <a:latin typeface="Tajawal Bold"/>
                <a:ea typeface="Tajawal Bold"/>
                <a:cs typeface="Tajawal Bold"/>
                <a:sym typeface="League Spartan"/>
                <a:rtl/>
              </a:rPr>
              <a:t>مفهوم اتخاذ القرارات</a:t>
            </a:r>
          </a:p>
          <a:p>
            <a:pPr algn="ctr" rtl="1">
              <a:lnSpc>
                <a:spcPct val="150000"/>
              </a:lnSpc>
            </a:pPr>
            <a:r>
              <a:rPr lang="en-US" sz="3200" b="1" dirty="0">
                <a:solidFill>
                  <a:srgbClr val="000000"/>
                </a:solidFill>
                <a:latin typeface="Tajawal Bold"/>
                <a:ea typeface="Tajawal Bold"/>
                <a:cs typeface="Tajawal Bold"/>
                <a:sym typeface="League Spartan"/>
                <a:rtl/>
              </a:rPr>
              <a:t>Decision Making</a:t>
            </a:r>
          </a:p>
          <a:p>
            <a:pPr algn="just">
              <a:lnSpc>
                <a:spcPts val="9349"/>
              </a:lnSpc>
            </a:pPr>
            <a:endParaRPr lang="ar-EG" sz="8499" dirty="0">
              <a:solidFill>
                <a:srgbClr val="626953"/>
              </a:solidFill>
              <a:latin typeface="League Spartan"/>
              <a:ea typeface="League Spartan"/>
              <a:cs typeface="League Spartan"/>
              <a:sym typeface="League Spartan"/>
              <a:rtl/>
            </a:endParaRPr>
          </a:p>
        </p:txBody>
      </p:sp>
      <p:sp>
        <p:nvSpPr>
          <p:cNvPr id="17" name="TextBox 17"/>
          <p:cNvSpPr txBox="1"/>
          <p:nvPr/>
        </p:nvSpPr>
        <p:spPr>
          <a:xfrm>
            <a:off x="2362200" y="2247900"/>
            <a:ext cx="15270195" cy="8617744"/>
          </a:xfrm>
          <a:prstGeom prst="rect">
            <a:avLst/>
          </a:prstGeom>
        </p:spPr>
        <p:txBody>
          <a:bodyPr wrap="square" lIns="0" tIns="0" rIns="0" bIns="0" rtlCol="0" anchor="t">
            <a:spAutoFit/>
          </a:bodyPr>
          <a:lstStyle/>
          <a:p>
            <a:pPr marL="342900" indent="-342900" algn="r" rtl="1">
              <a:lnSpc>
                <a:spcPts val="5599"/>
              </a:lnSpc>
              <a:buFont typeface="Wingdings" panose="05000000000000000000" pitchFamily="2" charset="2"/>
              <a:buChar char="q"/>
            </a:pPr>
            <a:r>
              <a:rPr lang="ar-EG" sz="2400" dirty="0">
                <a:latin typeface="Tajawal" panose="00000500000000000000" pitchFamily="2" charset="-78"/>
                <a:ea typeface="Poppins"/>
                <a:cs typeface="Tajawal" panose="00000500000000000000" pitchFamily="2" charset="-78"/>
                <a:sym typeface="Poppins"/>
                <a:rtl/>
              </a:rPr>
              <a:t>اتخاذ القرار هو "عملية المفاضلة بين حلول بديلة لمواجهة مشكلة معينة واختيار الحل الأمثل من بينها" </a:t>
            </a:r>
          </a:p>
          <a:p>
            <a:pPr marL="342900" indent="-342900" algn="r" rtl="1">
              <a:lnSpc>
                <a:spcPts val="5599"/>
              </a:lnSpc>
              <a:buFont typeface="Wingdings" panose="05000000000000000000" pitchFamily="2" charset="2"/>
              <a:buChar char="q"/>
            </a:pPr>
            <a:r>
              <a:rPr lang="ar-EG" sz="2400" dirty="0">
                <a:latin typeface="Tajawal" panose="00000500000000000000" pitchFamily="2" charset="-78"/>
                <a:ea typeface="Poppins"/>
                <a:cs typeface="Tajawal" panose="00000500000000000000" pitchFamily="2" charset="-78"/>
                <a:sym typeface="Poppins"/>
                <a:rtl/>
              </a:rPr>
              <a:t>اتخاذ القرار هو "الاختيار السليم لأنسب بديل من أجل حل المشكلة بما يتناسب مع طبيعة المشكلة والمنظمة والبيئة المحيطة." </a:t>
            </a:r>
          </a:p>
          <a:p>
            <a:pPr marL="342900" indent="-342900" algn="r" rtl="1">
              <a:lnSpc>
                <a:spcPts val="5599"/>
              </a:lnSpc>
              <a:buFont typeface="Wingdings" panose="05000000000000000000" pitchFamily="2" charset="2"/>
              <a:buChar char="q"/>
            </a:pPr>
            <a:r>
              <a:rPr lang="ar-EG" sz="2400" dirty="0">
                <a:latin typeface="Tajawal" panose="00000500000000000000" pitchFamily="2" charset="-78"/>
                <a:ea typeface="Poppins"/>
                <a:cs typeface="Tajawal" panose="00000500000000000000" pitchFamily="2" charset="-78"/>
                <a:sym typeface="Poppins"/>
                <a:rtl/>
              </a:rPr>
              <a:t>اتخاذ القرار هو " عملية تفكير مركَّبة، تهدف إلى اختيار أفضل البدائل أو الحلول المتاحة للفرد في موقف معين؛ من أجل الوصول إلى تحقيق الهدف.</a:t>
            </a:r>
          </a:p>
          <a:p>
            <a:pPr algn="r" rtl="1">
              <a:lnSpc>
                <a:spcPts val="5599"/>
              </a:lnSpc>
            </a:pPr>
            <a:r>
              <a:rPr lang="ar-EG" sz="2400" b="1" dirty="0">
                <a:latin typeface="Tajawal" panose="00000500000000000000" pitchFamily="2" charset="-78"/>
                <a:ea typeface="Poppins"/>
                <a:cs typeface="Tajawal" panose="00000500000000000000" pitchFamily="2" charset="-78"/>
                <a:sym typeface="Poppins"/>
                <a:rtl/>
              </a:rPr>
              <a:t>ومما سبق يتبين أن التعريفات السابقة تتضمن عدة عناصر أساسية لمفهوم اتخاذ القرار منها: </a:t>
            </a:r>
          </a:p>
          <a:p>
            <a:pPr marL="800100" lvl="1" indent="-342900" algn="r" rtl="1">
              <a:lnSpc>
                <a:spcPts val="5599"/>
              </a:lnSpc>
              <a:buFont typeface="Wingdings" panose="05000000000000000000" pitchFamily="2" charset="2"/>
              <a:buChar char="ü"/>
            </a:pPr>
            <a:r>
              <a:rPr lang="ar-EG" sz="2400" dirty="0">
                <a:latin typeface="Tajawal" panose="00000500000000000000" pitchFamily="2" charset="-78"/>
                <a:ea typeface="Poppins"/>
                <a:cs typeface="Tajawal" panose="00000500000000000000" pitchFamily="2" charset="-78"/>
                <a:sym typeface="Poppins"/>
                <a:rtl/>
              </a:rPr>
              <a:t>عملية ذهنية تتطلب مهارات التفكير الخلاق.</a:t>
            </a:r>
          </a:p>
          <a:p>
            <a:pPr marL="800100" lvl="1" indent="-342900" algn="r" rtl="1">
              <a:lnSpc>
                <a:spcPts val="5599"/>
              </a:lnSpc>
              <a:buFont typeface="Wingdings" panose="05000000000000000000" pitchFamily="2" charset="2"/>
              <a:buChar char="ü"/>
            </a:pPr>
            <a:r>
              <a:rPr lang="ar-EG" sz="2400" dirty="0">
                <a:latin typeface="Tajawal" panose="00000500000000000000" pitchFamily="2" charset="-78"/>
                <a:ea typeface="Poppins"/>
                <a:cs typeface="Tajawal" panose="00000500000000000000" pitchFamily="2" charset="-78"/>
                <a:sym typeface="Poppins"/>
                <a:rtl/>
              </a:rPr>
              <a:t>يستدعي اتخاذ القرار وجود سلسلة من الخطوات.</a:t>
            </a:r>
          </a:p>
          <a:p>
            <a:pPr marL="800100" lvl="1" indent="-342900" algn="r" rtl="1">
              <a:lnSpc>
                <a:spcPts val="5599"/>
              </a:lnSpc>
              <a:buFont typeface="Wingdings" panose="05000000000000000000" pitchFamily="2" charset="2"/>
              <a:buChar char="ü"/>
            </a:pPr>
            <a:r>
              <a:rPr lang="ar-EG" sz="2400" dirty="0">
                <a:latin typeface="Tajawal" panose="00000500000000000000" pitchFamily="2" charset="-78"/>
                <a:ea typeface="Poppins"/>
                <a:cs typeface="Tajawal" panose="00000500000000000000" pitchFamily="2" charset="-78"/>
                <a:sym typeface="Poppins"/>
                <a:rtl/>
              </a:rPr>
              <a:t>توليد بدائل وخيارات متعددة.</a:t>
            </a:r>
          </a:p>
          <a:p>
            <a:pPr marL="800100" lvl="1" indent="-342900" algn="r" rtl="1">
              <a:lnSpc>
                <a:spcPts val="5599"/>
              </a:lnSpc>
              <a:buFont typeface="Wingdings" panose="05000000000000000000" pitchFamily="2" charset="2"/>
              <a:buChar char="ü"/>
            </a:pPr>
            <a:r>
              <a:rPr lang="ar-EG" sz="2400" dirty="0">
                <a:latin typeface="Tajawal" panose="00000500000000000000" pitchFamily="2" charset="-78"/>
                <a:ea typeface="Poppins"/>
                <a:cs typeface="Tajawal" panose="00000500000000000000" pitchFamily="2" charset="-78"/>
                <a:sym typeface="Poppins"/>
                <a:rtl/>
              </a:rPr>
              <a:t>تقييم البدائل باستخدام معايير محددة سلفًا.</a:t>
            </a:r>
          </a:p>
          <a:p>
            <a:pPr algn="r" rtl="1">
              <a:lnSpc>
                <a:spcPts val="5599"/>
              </a:lnSpc>
            </a:pPr>
            <a:endParaRPr lang="ar-EG" sz="2400" dirty="0">
              <a:latin typeface="Tajawal" panose="00000500000000000000" pitchFamily="2" charset="-78"/>
              <a:ea typeface="Poppins"/>
              <a:cs typeface="Tajawal" panose="00000500000000000000" pitchFamily="2" charset="-78"/>
              <a:sym typeface="Poppins"/>
              <a:rtl/>
            </a:endParaRPr>
          </a:p>
          <a:p>
            <a:pPr algn="r" rtl="1">
              <a:lnSpc>
                <a:spcPts val="5599"/>
              </a:lnSpc>
              <a:spcBef>
                <a:spcPct val="0"/>
              </a:spcBef>
            </a:pPr>
            <a:endParaRPr lang="ar-EG" sz="2400" dirty="0">
              <a:latin typeface="Tajawal" panose="00000500000000000000" pitchFamily="2" charset="-78"/>
              <a:ea typeface="Poppins"/>
              <a:cs typeface="Tajawal" panose="00000500000000000000" pitchFamily="2" charset="-78"/>
              <a:sym typeface="Poppins"/>
              <a:rtl/>
            </a:endParaRP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ar-EG" sz="3200" b="1" dirty="0">
                <a:solidFill>
                  <a:schemeClr val="bg1"/>
                </a:solidFill>
              </a:rPr>
              <a:t>3</a:t>
            </a:r>
            <a:endParaRPr lang="en-US" sz="3200" b="1" dirty="0">
              <a:solidFill>
                <a:schemeClr val="bg1"/>
              </a:solidFill>
            </a:endParaRPr>
          </a:p>
        </p:txBody>
      </p:sp>
      <p:sp>
        <p:nvSpPr>
          <p:cNvPr id="21" name="Rectangle 7"/>
          <p:cNvSpPr>
            <a:spLocks noChangeArrowheads="1"/>
          </p:cNvSpPr>
          <p:nvPr/>
        </p:nvSpPr>
        <p:spPr bwMode="auto">
          <a:xfrm>
            <a:off x="-76200" y="9895701"/>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3156721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953670" y="5713275"/>
            <a:ext cx="3535218" cy="1380896"/>
            <a:chOff x="0" y="0"/>
            <a:chExt cx="1174029" cy="458589"/>
          </a:xfrm>
        </p:grpSpPr>
        <p:sp>
          <p:nvSpPr>
            <p:cNvPr id="7" name="Freeform 7"/>
            <p:cNvSpPr/>
            <p:nvPr/>
          </p:nvSpPr>
          <p:spPr>
            <a:xfrm>
              <a:off x="0" y="0"/>
              <a:ext cx="1174029" cy="458589"/>
            </a:xfrm>
            <a:custGeom>
              <a:avLst/>
              <a:gdLst/>
              <a:ahLst/>
              <a:cxnLst/>
              <a:rect l="l" t="t" r="r" b="b"/>
              <a:pathLst>
                <a:path w="1174029" h="458589">
                  <a:moveTo>
                    <a:pt x="21899" y="0"/>
                  </a:moveTo>
                  <a:lnTo>
                    <a:pt x="1152130" y="0"/>
                  </a:lnTo>
                  <a:cubicBezTo>
                    <a:pt x="1164225" y="0"/>
                    <a:pt x="1174029" y="9805"/>
                    <a:pt x="1174029" y="21899"/>
                  </a:cubicBezTo>
                  <a:lnTo>
                    <a:pt x="1174029" y="436690"/>
                  </a:lnTo>
                  <a:cubicBezTo>
                    <a:pt x="1174029" y="448784"/>
                    <a:pt x="1164225" y="458589"/>
                    <a:pt x="1152130" y="458589"/>
                  </a:cubicBezTo>
                  <a:lnTo>
                    <a:pt x="21899" y="458589"/>
                  </a:lnTo>
                  <a:cubicBezTo>
                    <a:pt x="9805" y="458589"/>
                    <a:pt x="0" y="448784"/>
                    <a:pt x="0" y="436690"/>
                  </a:cubicBezTo>
                  <a:lnTo>
                    <a:pt x="0" y="21899"/>
                  </a:lnTo>
                  <a:cubicBezTo>
                    <a:pt x="0" y="9805"/>
                    <a:pt x="9805" y="0"/>
                    <a:pt x="21899" y="0"/>
                  </a:cubicBezTo>
                  <a:close/>
                </a:path>
              </a:pathLst>
            </a:custGeom>
            <a:solidFill>
              <a:srgbClr val="FFFFFF"/>
            </a:solidFill>
          </p:spPr>
          <p:txBody>
            <a:bodyPr/>
            <a:lstStyle/>
            <a:p>
              <a:endParaRPr lang="en-US"/>
            </a:p>
          </p:txBody>
        </p:sp>
        <p:sp>
          <p:nvSpPr>
            <p:cNvPr id="8" name="TextBox 8"/>
            <p:cNvSpPr txBox="1"/>
            <p:nvPr/>
          </p:nvSpPr>
          <p:spPr>
            <a:xfrm>
              <a:off x="0" y="-28575"/>
              <a:ext cx="1174029" cy="487164"/>
            </a:xfrm>
            <a:prstGeom prst="rect">
              <a:avLst/>
            </a:prstGeom>
          </p:spPr>
          <p:txBody>
            <a:bodyPr lIns="40821" tIns="40821" rIns="40821" bIns="40821" rtlCol="0" anchor="ctr"/>
            <a:lstStyle/>
            <a:p>
              <a:pPr algn="ctr">
                <a:lnSpc>
                  <a:spcPts val="2024"/>
                </a:lnSpc>
              </a:pPr>
              <a:endParaRPr sz="4000">
                <a:latin typeface="Tajawal Bold" panose="020B0604020202020204" charset="-78"/>
                <a:cs typeface="Tajawal Bold" panose="020B0604020202020204" charset="-78"/>
              </a:endParaRPr>
            </a:p>
          </p:txBody>
        </p:sp>
      </p:grpSp>
      <p:grpSp>
        <p:nvGrpSpPr>
          <p:cNvPr id="9" name="Group 9"/>
          <p:cNvGrpSpPr/>
          <p:nvPr/>
        </p:nvGrpSpPr>
        <p:grpSpPr>
          <a:xfrm>
            <a:off x="5953670" y="4049059"/>
            <a:ext cx="3535218" cy="1380896"/>
            <a:chOff x="0" y="0"/>
            <a:chExt cx="1174029" cy="458589"/>
          </a:xfrm>
        </p:grpSpPr>
        <p:sp>
          <p:nvSpPr>
            <p:cNvPr id="10" name="Freeform 10"/>
            <p:cNvSpPr/>
            <p:nvPr/>
          </p:nvSpPr>
          <p:spPr>
            <a:xfrm>
              <a:off x="0" y="0"/>
              <a:ext cx="1174029" cy="458589"/>
            </a:xfrm>
            <a:custGeom>
              <a:avLst/>
              <a:gdLst/>
              <a:ahLst/>
              <a:cxnLst/>
              <a:rect l="l" t="t" r="r" b="b"/>
              <a:pathLst>
                <a:path w="1174029" h="458589">
                  <a:moveTo>
                    <a:pt x="21899" y="0"/>
                  </a:moveTo>
                  <a:lnTo>
                    <a:pt x="1152130" y="0"/>
                  </a:lnTo>
                  <a:cubicBezTo>
                    <a:pt x="1164225" y="0"/>
                    <a:pt x="1174029" y="9805"/>
                    <a:pt x="1174029" y="21899"/>
                  </a:cubicBezTo>
                  <a:lnTo>
                    <a:pt x="1174029" y="436690"/>
                  </a:lnTo>
                  <a:cubicBezTo>
                    <a:pt x="1174029" y="448784"/>
                    <a:pt x="1164225" y="458589"/>
                    <a:pt x="1152130" y="458589"/>
                  </a:cubicBezTo>
                  <a:lnTo>
                    <a:pt x="21899" y="458589"/>
                  </a:lnTo>
                  <a:cubicBezTo>
                    <a:pt x="9805" y="458589"/>
                    <a:pt x="0" y="448784"/>
                    <a:pt x="0" y="436690"/>
                  </a:cubicBezTo>
                  <a:lnTo>
                    <a:pt x="0" y="21899"/>
                  </a:lnTo>
                  <a:cubicBezTo>
                    <a:pt x="0" y="9805"/>
                    <a:pt x="9805" y="0"/>
                    <a:pt x="21899" y="0"/>
                  </a:cubicBezTo>
                  <a:close/>
                </a:path>
              </a:pathLst>
            </a:custGeom>
            <a:solidFill>
              <a:srgbClr val="FFFFFF"/>
            </a:solidFill>
          </p:spPr>
          <p:txBody>
            <a:bodyPr/>
            <a:lstStyle/>
            <a:p>
              <a:endParaRPr lang="en-US"/>
            </a:p>
          </p:txBody>
        </p:sp>
        <p:sp>
          <p:nvSpPr>
            <p:cNvPr id="11" name="TextBox 11"/>
            <p:cNvSpPr txBox="1"/>
            <p:nvPr/>
          </p:nvSpPr>
          <p:spPr>
            <a:xfrm>
              <a:off x="0" y="-28575"/>
              <a:ext cx="1174029" cy="487164"/>
            </a:xfrm>
            <a:prstGeom prst="rect">
              <a:avLst/>
            </a:prstGeom>
          </p:spPr>
          <p:txBody>
            <a:bodyPr lIns="40821" tIns="40821" rIns="40821" bIns="40821" rtlCol="0" anchor="ctr"/>
            <a:lstStyle/>
            <a:p>
              <a:pPr algn="ctr">
                <a:lnSpc>
                  <a:spcPts val="2024"/>
                </a:lnSpc>
              </a:pPr>
              <a:endParaRPr sz="4000">
                <a:latin typeface="Tajawal Bold" panose="020B0604020202020204" charset="-78"/>
                <a:cs typeface="Tajawal Bold" panose="020B0604020202020204" charset="-78"/>
              </a:endParaRPr>
            </a:p>
          </p:txBody>
        </p:sp>
      </p:grpSp>
      <p:grpSp>
        <p:nvGrpSpPr>
          <p:cNvPr id="12" name="Group 12"/>
          <p:cNvGrpSpPr/>
          <p:nvPr/>
        </p:nvGrpSpPr>
        <p:grpSpPr>
          <a:xfrm>
            <a:off x="5953670" y="7418330"/>
            <a:ext cx="3535218" cy="1380896"/>
            <a:chOff x="0" y="0"/>
            <a:chExt cx="1174029" cy="458589"/>
          </a:xfrm>
        </p:grpSpPr>
        <p:sp>
          <p:nvSpPr>
            <p:cNvPr id="13" name="Freeform 13"/>
            <p:cNvSpPr/>
            <p:nvPr/>
          </p:nvSpPr>
          <p:spPr>
            <a:xfrm>
              <a:off x="0" y="0"/>
              <a:ext cx="1174029" cy="458589"/>
            </a:xfrm>
            <a:custGeom>
              <a:avLst/>
              <a:gdLst/>
              <a:ahLst/>
              <a:cxnLst/>
              <a:rect l="l" t="t" r="r" b="b"/>
              <a:pathLst>
                <a:path w="1174029" h="458589">
                  <a:moveTo>
                    <a:pt x="21899" y="0"/>
                  </a:moveTo>
                  <a:lnTo>
                    <a:pt x="1152130" y="0"/>
                  </a:lnTo>
                  <a:cubicBezTo>
                    <a:pt x="1164225" y="0"/>
                    <a:pt x="1174029" y="9805"/>
                    <a:pt x="1174029" y="21899"/>
                  </a:cubicBezTo>
                  <a:lnTo>
                    <a:pt x="1174029" y="436690"/>
                  </a:lnTo>
                  <a:cubicBezTo>
                    <a:pt x="1174029" y="448784"/>
                    <a:pt x="1164225" y="458589"/>
                    <a:pt x="1152130" y="458589"/>
                  </a:cubicBezTo>
                  <a:lnTo>
                    <a:pt x="21899" y="458589"/>
                  </a:lnTo>
                  <a:cubicBezTo>
                    <a:pt x="9805" y="458589"/>
                    <a:pt x="0" y="448784"/>
                    <a:pt x="0" y="436690"/>
                  </a:cubicBezTo>
                  <a:lnTo>
                    <a:pt x="0" y="21899"/>
                  </a:lnTo>
                  <a:cubicBezTo>
                    <a:pt x="0" y="9805"/>
                    <a:pt x="9805" y="0"/>
                    <a:pt x="21899" y="0"/>
                  </a:cubicBezTo>
                  <a:close/>
                </a:path>
              </a:pathLst>
            </a:custGeom>
            <a:solidFill>
              <a:srgbClr val="FFFFFF"/>
            </a:solidFill>
          </p:spPr>
          <p:txBody>
            <a:bodyPr/>
            <a:lstStyle/>
            <a:p>
              <a:endParaRPr lang="en-US"/>
            </a:p>
          </p:txBody>
        </p:sp>
        <p:sp>
          <p:nvSpPr>
            <p:cNvPr id="14" name="TextBox 14"/>
            <p:cNvSpPr txBox="1"/>
            <p:nvPr/>
          </p:nvSpPr>
          <p:spPr>
            <a:xfrm>
              <a:off x="0" y="-28575"/>
              <a:ext cx="1174029" cy="487164"/>
            </a:xfrm>
            <a:prstGeom prst="rect">
              <a:avLst/>
            </a:prstGeom>
          </p:spPr>
          <p:txBody>
            <a:bodyPr lIns="40821" tIns="40821" rIns="40821" bIns="40821" rtlCol="0" anchor="ctr"/>
            <a:lstStyle/>
            <a:p>
              <a:pPr algn="ctr">
                <a:lnSpc>
                  <a:spcPts val="2024"/>
                </a:lnSpc>
              </a:pPr>
              <a:endParaRPr sz="4000">
                <a:latin typeface="Tajawal Bold" panose="020B0604020202020204" charset="-78"/>
                <a:cs typeface="Tajawal Bold" panose="020B0604020202020204" charset="-78"/>
              </a:endParaRPr>
            </a:p>
          </p:txBody>
        </p:sp>
      </p:grpSp>
      <p:sp>
        <p:nvSpPr>
          <p:cNvPr id="15" name="Freeform 15"/>
          <p:cNvSpPr/>
          <p:nvPr/>
        </p:nvSpPr>
        <p:spPr>
          <a:xfrm flipH="1">
            <a:off x="1246547" y="4091932"/>
            <a:ext cx="2354664" cy="4709329"/>
          </a:xfrm>
          <a:custGeom>
            <a:avLst/>
            <a:gdLst/>
            <a:ahLst/>
            <a:cxnLst/>
            <a:rect l="l" t="t" r="r" b="b"/>
            <a:pathLst>
              <a:path w="2354664" h="4709329">
                <a:moveTo>
                  <a:pt x="2354665" y="0"/>
                </a:moveTo>
                <a:lnTo>
                  <a:pt x="0" y="0"/>
                </a:lnTo>
                <a:lnTo>
                  <a:pt x="0" y="4709328"/>
                </a:lnTo>
                <a:lnTo>
                  <a:pt x="2354665" y="4709328"/>
                </a:lnTo>
                <a:lnTo>
                  <a:pt x="235466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2662550" y="7876738"/>
            <a:ext cx="367911" cy="442600"/>
          </a:xfrm>
          <a:custGeom>
            <a:avLst/>
            <a:gdLst/>
            <a:ahLst/>
            <a:cxnLst/>
            <a:rect l="l" t="t" r="r" b="b"/>
            <a:pathLst>
              <a:path w="367911" h="442600">
                <a:moveTo>
                  <a:pt x="0" y="0"/>
                </a:moveTo>
                <a:lnTo>
                  <a:pt x="367911" y="0"/>
                </a:lnTo>
                <a:lnTo>
                  <a:pt x="367911" y="442600"/>
                </a:lnTo>
                <a:lnTo>
                  <a:pt x="0" y="44260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7" name="Freeform 17"/>
          <p:cNvSpPr/>
          <p:nvPr/>
        </p:nvSpPr>
        <p:spPr>
          <a:xfrm>
            <a:off x="1574623" y="6230411"/>
            <a:ext cx="414622" cy="497297"/>
          </a:xfrm>
          <a:custGeom>
            <a:avLst/>
            <a:gdLst/>
            <a:ahLst/>
            <a:cxnLst/>
            <a:rect l="l" t="t" r="r" b="b"/>
            <a:pathLst>
              <a:path w="414622" h="497297">
                <a:moveTo>
                  <a:pt x="0" y="0"/>
                </a:moveTo>
                <a:lnTo>
                  <a:pt x="414622" y="0"/>
                </a:lnTo>
                <a:lnTo>
                  <a:pt x="414622" y="497298"/>
                </a:lnTo>
                <a:lnTo>
                  <a:pt x="0" y="49729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18" name="Freeform 18"/>
          <p:cNvSpPr/>
          <p:nvPr/>
        </p:nvSpPr>
        <p:spPr>
          <a:xfrm>
            <a:off x="2590800" y="4533900"/>
            <a:ext cx="511410" cy="468579"/>
          </a:xfrm>
          <a:custGeom>
            <a:avLst/>
            <a:gdLst/>
            <a:ahLst/>
            <a:cxnLst/>
            <a:rect l="l" t="t" r="r" b="b"/>
            <a:pathLst>
              <a:path w="511410" h="468579">
                <a:moveTo>
                  <a:pt x="0" y="0"/>
                </a:moveTo>
                <a:lnTo>
                  <a:pt x="511410" y="0"/>
                </a:lnTo>
                <a:lnTo>
                  <a:pt x="511410" y="468579"/>
                </a:lnTo>
                <a:lnTo>
                  <a:pt x="0" y="46857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grpSp>
        <p:nvGrpSpPr>
          <p:cNvPr id="19" name="Group 19"/>
          <p:cNvGrpSpPr/>
          <p:nvPr/>
        </p:nvGrpSpPr>
        <p:grpSpPr>
          <a:xfrm>
            <a:off x="3814440" y="6137438"/>
            <a:ext cx="618316" cy="618316"/>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C84DB"/>
            </a:solidFill>
          </p:spPr>
          <p:txBody>
            <a:bodyPr/>
            <a:lstStyle/>
            <a:p>
              <a:endParaRPr lang="en-US"/>
            </a:p>
          </p:txBody>
        </p:sp>
        <p:sp>
          <p:nvSpPr>
            <p:cNvPr id="21" name="TextBox 21"/>
            <p:cNvSpPr txBox="1"/>
            <p:nvPr/>
          </p:nvSpPr>
          <p:spPr>
            <a:xfrm>
              <a:off x="76200" y="47625"/>
              <a:ext cx="660400" cy="688975"/>
            </a:xfrm>
            <a:prstGeom prst="rect">
              <a:avLst/>
            </a:prstGeom>
          </p:spPr>
          <p:txBody>
            <a:bodyPr lIns="40821" tIns="40821" rIns="40821" bIns="40821" rtlCol="0" anchor="ctr"/>
            <a:lstStyle/>
            <a:p>
              <a:pPr algn="ctr">
                <a:lnSpc>
                  <a:spcPts val="2699"/>
                </a:lnSpc>
              </a:pPr>
              <a:r>
                <a:rPr lang="en-US" sz="2800" b="1">
                  <a:solidFill>
                    <a:srgbClr val="FFFFFF"/>
                  </a:solidFill>
                  <a:latin typeface="Tajawal Bold" panose="020B0604020202020204" charset="-78"/>
                  <a:ea typeface="Garet Bold"/>
                  <a:cs typeface="Tajawal Bold" panose="020B0604020202020204" charset="-78"/>
                  <a:sym typeface="Garet Bold"/>
                </a:rPr>
                <a:t>02</a:t>
              </a:r>
            </a:p>
          </p:txBody>
        </p:sp>
      </p:grpSp>
      <p:grpSp>
        <p:nvGrpSpPr>
          <p:cNvPr id="22" name="Group 22"/>
          <p:cNvGrpSpPr/>
          <p:nvPr/>
        </p:nvGrpSpPr>
        <p:grpSpPr>
          <a:xfrm>
            <a:off x="3814440" y="4473222"/>
            <a:ext cx="618316" cy="61831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1C89C"/>
            </a:solidFill>
          </p:spPr>
          <p:txBody>
            <a:bodyPr/>
            <a:lstStyle/>
            <a:p>
              <a:endParaRPr lang="en-US"/>
            </a:p>
          </p:txBody>
        </p:sp>
        <p:sp>
          <p:nvSpPr>
            <p:cNvPr id="24" name="TextBox 24"/>
            <p:cNvSpPr txBox="1"/>
            <p:nvPr/>
          </p:nvSpPr>
          <p:spPr>
            <a:xfrm>
              <a:off x="76200" y="47625"/>
              <a:ext cx="660400" cy="688975"/>
            </a:xfrm>
            <a:prstGeom prst="rect">
              <a:avLst/>
            </a:prstGeom>
          </p:spPr>
          <p:txBody>
            <a:bodyPr lIns="40821" tIns="40821" rIns="40821" bIns="40821" rtlCol="0" anchor="ctr"/>
            <a:lstStyle/>
            <a:p>
              <a:pPr algn="ctr">
                <a:lnSpc>
                  <a:spcPts val="2699"/>
                </a:lnSpc>
              </a:pPr>
              <a:r>
                <a:rPr lang="en-US" sz="2800" b="1">
                  <a:solidFill>
                    <a:srgbClr val="FFFFFF"/>
                  </a:solidFill>
                  <a:latin typeface="Tajawal Bold" panose="020B0604020202020204" charset="-78"/>
                  <a:ea typeface="Garet Bold"/>
                  <a:cs typeface="Tajawal Bold" panose="020B0604020202020204" charset="-78"/>
                  <a:sym typeface="Garet Bold"/>
                </a:rPr>
                <a:t>01</a:t>
              </a:r>
            </a:p>
          </p:txBody>
        </p:sp>
      </p:grpSp>
      <p:grpSp>
        <p:nvGrpSpPr>
          <p:cNvPr id="25" name="Group 25"/>
          <p:cNvGrpSpPr/>
          <p:nvPr/>
        </p:nvGrpSpPr>
        <p:grpSpPr>
          <a:xfrm>
            <a:off x="3814440" y="7842493"/>
            <a:ext cx="618316" cy="618316"/>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AB01"/>
            </a:solidFill>
          </p:spPr>
          <p:txBody>
            <a:bodyPr/>
            <a:lstStyle/>
            <a:p>
              <a:endParaRPr lang="en-US"/>
            </a:p>
          </p:txBody>
        </p:sp>
        <p:sp>
          <p:nvSpPr>
            <p:cNvPr id="27" name="TextBox 27"/>
            <p:cNvSpPr txBox="1"/>
            <p:nvPr/>
          </p:nvSpPr>
          <p:spPr>
            <a:xfrm>
              <a:off x="76200" y="47625"/>
              <a:ext cx="660400" cy="688975"/>
            </a:xfrm>
            <a:prstGeom prst="rect">
              <a:avLst/>
            </a:prstGeom>
          </p:spPr>
          <p:txBody>
            <a:bodyPr lIns="40821" tIns="40821" rIns="40821" bIns="40821" rtlCol="0" anchor="ctr"/>
            <a:lstStyle/>
            <a:p>
              <a:pPr algn="ctr">
                <a:lnSpc>
                  <a:spcPts val="2699"/>
                </a:lnSpc>
              </a:pPr>
              <a:r>
                <a:rPr lang="en-US" sz="2800" b="1">
                  <a:solidFill>
                    <a:srgbClr val="FFFFFF"/>
                  </a:solidFill>
                  <a:latin typeface="Tajawal Bold" panose="020B0604020202020204" charset="-78"/>
                  <a:ea typeface="Garet Bold"/>
                  <a:cs typeface="Tajawal Bold" panose="020B0604020202020204" charset="-78"/>
                  <a:sym typeface="Garet Bold"/>
                </a:rPr>
                <a:t>03</a:t>
              </a:r>
            </a:p>
          </p:txBody>
        </p:sp>
      </p:grpSp>
      <p:sp>
        <p:nvSpPr>
          <p:cNvPr id="29" name="TextBox 29"/>
          <p:cNvSpPr txBox="1"/>
          <p:nvPr/>
        </p:nvSpPr>
        <p:spPr>
          <a:xfrm>
            <a:off x="5105400" y="6134100"/>
            <a:ext cx="11963400" cy="984885"/>
          </a:xfrm>
          <a:prstGeom prst="rect">
            <a:avLst/>
          </a:prstGeom>
        </p:spPr>
        <p:txBody>
          <a:bodyPr wrap="square" lIns="0" tIns="0" rIns="0" bIns="0" rtlCol="0" anchor="t">
            <a:spAutoFit/>
          </a:bodyPr>
          <a:lstStyle/>
          <a:p>
            <a:pPr algn="r">
              <a:lnSpc>
                <a:spcPct val="100000"/>
              </a:lnSpc>
              <a:spcBef>
                <a:spcPct val="0"/>
              </a:spcBef>
              <a:buFontTx/>
              <a:buNone/>
            </a:pPr>
            <a:r>
              <a:rPr lang="ar-SA" altLang="en-US" sz="3200" dirty="0">
                <a:latin typeface="Tajawal" panose="00000500000000000000" pitchFamily="2" charset="-78"/>
                <a:cs typeface="Tajawal" panose="00000500000000000000" pitchFamily="2" charset="-78"/>
              </a:rPr>
              <a:t>أنه يقوم على أساس الاختيار من بين عدة بدائل أو خيارات حيث يمثل البديل الذي يتم اختياره هذا القرار</a:t>
            </a:r>
          </a:p>
        </p:txBody>
      </p:sp>
      <p:sp>
        <p:nvSpPr>
          <p:cNvPr id="31" name="TextBox 31"/>
          <p:cNvSpPr txBox="1"/>
          <p:nvPr/>
        </p:nvSpPr>
        <p:spPr>
          <a:xfrm>
            <a:off x="4724400" y="4498657"/>
            <a:ext cx="12344400" cy="984885"/>
          </a:xfrm>
          <a:prstGeom prst="rect">
            <a:avLst/>
          </a:prstGeom>
        </p:spPr>
        <p:txBody>
          <a:bodyPr wrap="square" lIns="0" tIns="0" rIns="0" bIns="0" rtlCol="0" anchor="t">
            <a:spAutoFit/>
          </a:bodyPr>
          <a:lstStyle/>
          <a:p>
            <a:pPr algn="r">
              <a:lnSpc>
                <a:spcPct val="100000"/>
              </a:lnSpc>
              <a:spcBef>
                <a:spcPct val="0"/>
              </a:spcBef>
              <a:buFontTx/>
              <a:buNone/>
            </a:pPr>
            <a:r>
              <a:rPr lang="ar-SA" altLang="en-US" sz="3200" dirty="0">
                <a:latin typeface="Tajawal" panose="00000500000000000000" pitchFamily="2" charset="-78"/>
                <a:cs typeface="Tajawal" panose="00000500000000000000" pitchFamily="2" charset="-78"/>
              </a:rPr>
              <a:t>أنه يمثل عملية ذهنية أو حركية أو كليهما يتم من خلالها الوصول إلى القرار المناسب.</a:t>
            </a:r>
          </a:p>
        </p:txBody>
      </p:sp>
      <p:sp>
        <p:nvSpPr>
          <p:cNvPr id="33" name="TextBox 33"/>
          <p:cNvSpPr txBox="1"/>
          <p:nvPr/>
        </p:nvSpPr>
        <p:spPr>
          <a:xfrm>
            <a:off x="4876800" y="7810500"/>
            <a:ext cx="12268200" cy="984885"/>
          </a:xfrm>
          <a:prstGeom prst="rect">
            <a:avLst/>
          </a:prstGeom>
        </p:spPr>
        <p:txBody>
          <a:bodyPr wrap="square" lIns="0" tIns="0" rIns="0" bIns="0" rtlCol="0" anchor="t">
            <a:spAutoFit/>
          </a:bodyPr>
          <a:lstStyle/>
          <a:p>
            <a:pPr algn="r">
              <a:lnSpc>
                <a:spcPct val="100000"/>
              </a:lnSpc>
              <a:spcBef>
                <a:spcPct val="0"/>
              </a:spcBef>
              <a:buFontTx/>
              <a:buNone/>
            </a:pPr>
            <a:r>
              <a:rPr lang="ar-SA" altLang="en-US" sz="3200" dirty="0">
                <a:latin typeface="Tajawal" panose="00000500000000000000" pitchFamily="2" charset="-78"/>
                <a:cs typeface="Tajawal" panose="00000500000000000000" pitchFamily="2" charset="-78"/>
              </a:rPr>
              <a:t>إن هناك هدفاً أو غاية من وراء اتخاذ القرار حيث يتمثل هذا الهدف في حل مشكلة ما أو تعديل وضع قائم.</a:t>
            </a:r>
          </a:p>
        </p:txBody>
      </p:sp>
      <p:sp>
        <p:nvSpPr>
          <p:cNvPr id="34" name="Freeform 34"/>
          <p:cNvSpPr/>
          <p:nvPr/>
        </p:nvSpPr>
        <p:spPr>
          <a:xfrm rot="1629324">
            <a:off x="14184471" y="264098"/>
            <a:ext cx="2971563" cy="1768807"/>
          </a:xfrm>
          <a:custGeom>
            <a:avLst/>
            <a:gdLst/>
            <a:ahLst/>
            <a:cxnLst/>
            <a:rect l="l" t="t" r="r" b="b"/>
            <a:pathLst>
              <a:path w="3196288" h="2165485">
                <a:moveTo>
                  <a:pt x="0" y="0"/>
                </a:moveTo>
                <a:lnTo>
                  <a:pt x="3196289" y="0"/>
                </a:lnTo>
                <a:lnTo>
                  <a:pt x="3196289" y="2165486"/>
                </a:lnTo>
                <a:lnTo>
                  <a:pt x="0" y="2165486"/>
                </a:lnTo>
                <a:lnTo>
                  <a:pt x="0" y="0"/>
                </a:lnTo>
                <a:close/>
              </a:path>
            </a:pathLst>
          </a:custGeom>
          <a:blipFill>
            <a:blip r:embed="rId10">
              <a:alphaModFix amt="1300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5" name="Freeform 35"/>
          <p:cNvSpPr/>
          <p:nvPr/>
        </p:nvSpPr>
        <p:spPr>
          <a:xfrm rot="1629324">
            <a:off x="546609" y="8268153"/>
            <a:ext cx="3196288" cy="2165485"/>
          </a:xfrm>
          <a:custGeom>
            <a:avLst/>
            <a:gdLst/>
            <a:ahLst/>
            <a:cxnLst/>
            <a:rect l="l" t="t" r="r" b="b"/>
            <a:pathLst>
              <a:path w="3196288" h="2165485">
                <a:moveTo>
                  <a:pt x="0" y="0"/>
                </a:moveTo>
                <a:lnTo>
                  <a:pt x="3196288" y="0"/>
                </a:lnTo>
                <a:lnTo>
                  <a:pt x="3196288" y="2165485"/>
                </a:lnTo>
                <a:lnTo>
                  <a:pt x="0" y="2165485"/>
                </a:lnTo>
                <a:lnTo>
                  <a:pt x="0" y="0"/>
                </a:lnTo>
                <a:close/>
              </a:path>
            </a:pathLst>
          </a:custGeom>
          <a:blipFill>
            <a:blip r:embed="rId10">
              <a:alphaModFix amt="1300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36" name="Group 8"/>
          <p:cNvGrpSpPr/>
          <p:nvPr/>
        </p:nvGrpSpPr>
        <p:grpSpPr>
          <a:xfrm>
            <a:off x="0" y="6690087"/>
            <a:ext cx="1028700" cy="3177813"/>
            <a:chOff x="0" y="0"/>
            <a:chExt cx="812800" cy="2510865"/>
          </a:xfrm>
        </p:grpSpPr>
        <p:sp>
          <p:nvSpPr>
            <p:cNvPr id="37"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38"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39" name="Group 48"/>
          <p:cNvGrpSpPr/>
          <p:nvPr/>
        </p:nvGrpSpPr>
        <p:grpSpPr>
          <a:xfrm>
            <a:off x="0" y="0"/>
            <a:ext cx="1028700" cy="1028700"/>
            <a:chOff x="0" y="0"/>
            <a:chExt cx="812800" cy="812800"/>
          </a:xfrm>
        </p:grpSpPr>
        <p:sp>
          <p:nvSpPr>
            <p:cNvPr id="40" name="Freeform 4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1" name="TextBox 5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3" name="Group 42"/>
          <p:cNvGrpSpPr/>
          <p:nvPr/>
        </p:nvGrpSpPr>
        <p:grpSpPr>
          <a:xfrm>
            <a:off x="17259300" y="0"/>
            <a:ext cx="1694792" cy="10287000"/>
            <a:chOff x="0" y="0"/>
            <a:chExt cx="446365" cy="2709333"/>
          </a:xfrm>
        </p:grpSpPr>
        <p:sp>
          <p:nvSpPr>
            <p:cNvPr id="44" name="Freeform 43"/>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5" name="TextBox 44"/>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46" name="Rounded Rectangle 45"/>
          <p:cNvSpPr/>
          <p:nvPr/>
        </p:nvSpPr>
        <p:spPr>
          <a:xfrm>
            <a:off x="6324600" y="190500"/>
            <a:ext cx="6096000" cy="1219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51"/>
          <p:cNvSpPr txBox="1"/>
          <p:nvPr/>
        </p:nvSpPr>
        <p:spPr>
          <a:xfrm>
            <a:off x="6324599" y="190500"/>
            <a:ext cx="6096001" cy="2015295"/>
          </a:xfrm>
          <a:prstGeom prst="rect">
            <a:avLst/>
          </a:prstGeom>
        </p:spPr>
        <p:txBody>
          <a:bodyPr wrap="square" lIns="0" tIns="0" rIns="0" bIns="0" rtlCol="0" anchor="t">
            <a:spAutoFit/>
          </a:bodyPr>
          <a:lstStyle/>
          <a:p>
            <a:pPr algn="ctr" rtl="1">
              <a:lnSpc>
                <a:spcPts val="8539"/>
              </a:lnSpc>
              <a:spcBef>
                <a:spcPct val="0"/>
              </a:spcBef>
            </a:pPr>
            <a:r>
              <a:rPr lang="ar-EG" sz="2800" b="1" dirty="0">
                <a:solidFill>
                  <a:schemeClr val="bg1"/>
                </a:solidFill>
                <a:latin typeface="Tajawal Bold"/>
                <a:ea typeface="Tajawal Bold"/>
                <a:cs typeface="Tajawal Bold"/>
                <a:sym typeface="Tajawal Bold"/>
                <a:rtl/>
              </a:rPr>
              <a:t>مفهوم اتخاذ القرارات</a:t>
            </a:r>
            <a:r>
              <a:rPr lang="en-US" sz="2800" b="1" dirty="0">
                <a:solidFill>
                  <a:schemeClr val="bg1"/>
                </a:solidFill>
                <a:latin typeface="Tajawal Bold"/>
                <a:ea typeface="Tajawal Bold"/>
                <a:cs typeface="Tajawal Bold"/>
                <a:sym typeface="Tajawal Bold"/>
                <a:rtl/>
              </a:rPr>
              <a:t> Decision Making </a:t>
            </a:r>
          </a:p>
          <a:p>
            <a:pPr algn="ctr" rtl="1">
              <a:lnSpc>
                <a:spcPts val="8539"/>
              </a:lnSpc>
              <a:spcBef>
                <a:spcPct val="0"/>
              </a:spcBef>
            </a:pPr>
            <a:endParaRPr lang="en-US" sz="2800" b="1" dirty="0">
              <a:solidFill>
                <a:schemeClr val="bg1"/>
              </a:solidFill>
              <a:latin typeface="Tajawal Bold"/>
              <a:ea typeface="Tajawal Bold"/>
              <a:cs typeface="Tajawal Bold"/>
              <a:sym typeface="Tajawal Bold"/>
              <a:rtl/>
            </a:endParaRPr>
          </a:p>
        </p:txBody>
      </p:sp>
      <p:sp>
        <p:nvSpPr>
          <p:cNvPr id="2" name="Rectangle 7">
            <a:extLst>
              <a:ext uri="{FF2B5EF4-FFF2-40B4-BE49-F238E27FC236}">
                <a16:creationId xmlns:a16="http://schemas.microsoft.com/office/drawing/2014/main" id="{D06FBDF2-157C-14BA-9495-9C5026506420}"/>
              </a:ext>
            </a:extLst>
          </p:cNvPr>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4" name="Rectangle 18"/>
          <p:cNvSpPr>
            <a:spLocks noChangeArrowheads="1"/>
          </p:cNvSpPr>
          <p:nvPr/>
        </p:nvSpPr>
        <p:spPr bwMode="auto">
          <a:xfrm>
            <a:off x="2890794" y="2019300"/>
            <a:ext cx="12130308"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sz="3600" b="1" dirty="0">
                <a:solidFill>
                  <a:srgbClr val="002060"/>
                </a:solidFill>
                <a:latin typeface="Tajawal Bold" panose="020B0604020202020204" charset="-78"/>
                <a:cs typeface="Tajawal Bold" panose="020B0604020202020204" charset="-78"/>
              </a:rPr>
              <a:t>هناك ثلاثة عناصر أساسية مشتركة بين هذه التعريفات وهى :</a:t>
            </a:r>
          </a:p>
          <a:p>
            <a:pPr algn="r" rtl="1">
              <a:lnSpc>
                <a:spcPct val="150000"/>
              </a:lnSpc>
              <a:spcBef>
                <a:spcPct val="0"/>
              </a:spcBef>
              <a:buFontTx/>
              <a:buNone/>
            </a:pPr>
            <a:endParaRPr lang="ar-SA" altLang="en-US" sz="3600" b="1" dirty="0">
              <a:solidFill>
                <a:srgbClr val="002060"/>
              </a:solidFill>
              <a:latin typeface="Tajawal Bold" panose="020B0604020202020204" charset="-78"/>
              <a:cs typeface="Tajawal Bold" panose="020B0604020202020204" charset="-78"/>
            </a:endParaRPr>
          </a:p>
        </p:txBody>
      </p:sp>
      <p:sp>
        <p:nvSpPr>
          <p:cNvPr id="55"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12"/>
            <a:stretch>
              <a:fillRect/>
            </a:stretch>
          </a:blipFill>
        </p:spPr>
        <p:txBody>
          <a:bodyPr/>
          <a:lstStyle/>
          <a:p>
            <a:endParaRPr lang="en-US"/>
          </a:p>
        </p:txBody>
      </p:sp>
      <p:sp>
        <p:nvSpPr>
          <p:cNvPr id="56" name="TextBox 55"/>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4</a:t>
            </a:r>
          </a:p>
        </p:txBody>
      </p:sp>
    </p:spTree>
    <p:extLst>
      <p:ext uri="{BB962C8B-B14F-4D97-AF65-F5344CB8AC3E}">
        <p14:creationId xmlns:p14="http://schemas.microsoft.com/office/powerpoint/2010/main" val="26205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2874" y="5213351"/>
            <a:ext cx="4228765" cy="3034296"/>
            <a:chOff x="0" y="0"/>
            <a:chExt cx="5638353" cy="4045728"/>
          </a:xfrm>
        </p:grpSpPr>
        <p:grpSp>
          <p:nvGrpSpPr>
            <p:cNvPr id="3" name="Group 3"/>
            <p:cNvGrpSpPr>
              <a:grpSpLocks noChangeAspect="1"/>
            </p:cNvGrpSpPr>
            <p:nvPr/>
          </p:nvGrpSpPr>
          <p:grpSpPr>
            <a:xfrm>
              <a:off x="1592625" y="0"/>
              <a:ext cx="4045728" cy="4045728"/>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8C52FF"/>
              </a:solidFill>
            </p:spPr>
            <p:txBody>
              <a:bodyPr/>
              <a:lstStyle/>
              <a:p>
                <a:endParaRPr lang="en-US"/>
              </a:p>
            </p:txBody>
          </p:sp>
        </p:grpSp>
        <p:grpSp>
          <p:nvGrpSpPr>
            <p:cNvPr id="5" name="Group 5"/>
            <p:cNvGrpSpPr>
              <a:grpSpLocks noChangeAspect="1"/>
            </p:cNvGrpSpPr>
            <p:nvPr/>
          </p:nvGrpSpPr>
          <p:grpSpPr>
            <a:xfrm>
              <a:off x="1893024" y="300399"/>
              <a:ext cx="3444930" cy="3444930"/>
              <a:chOff x="0" y="0"/>
              <a:chExt cx="6355080" cy="6355080"/>
            </a:xfrm>
          </p:grpSpPr>
          <p:sp>
            <p:nvSpPr>
              <p:cNvPr id="6" name="Freeform 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8C52FF">
                  <a:alpha val="49804"/>
                </a:srgbClr>
              </a:solidFill>
            </p:spPr>
            <p:txBody>
              <a:bodyPr/>
              <a:lstStyle/>
              <a:p>
                <a:endParaRPr lang="en-US"/>
              </a:p>
            </p:txBody>
          </p:sp>
        </p:grpSp>
        <p:sp>
          <p:nvSpPr>
            <p:cNvPr id="7" name="AutoShape 7"/>
            <p:cNvSpPr/>
            <p:nvPr/>
          </p:nvSpPr>
          <p:spPr>
            <a:xfrm rot="-7861798">
              <a:off x="-562067" y="2190023"/>
              <a:ext cx="3468230" cy="0"/>
            </a:xfrm>
            <a:prstGeom prst="line">
              <a:avLst/>
            </a:prstGeom>
            <a:ln w="89297" cap="flat">
              <a:solidFill>
                <a:srgbClr val="8C52FF"/>
              </a:solidFill>
              <a:prstDash val="sysDot"/>
              <a:headEnd type="none" w="sm" len="sm"/>
              <a:tailEnd type="arrow" w="med" len="sm"/>
            </a:ln>
          </p:spPr>
          <p:txBody>
            <a:bodyPr/>
            <a:lstStyle/>
            <a:p>
              <a:endParaRPr lang="en-US"/>
            </a:p>
          </p:txBody>
        </p:sp>
      </p:grpSp>
      <p:grpSp>
        <p:nvGrpSpPr>
          <p:cNvPr id="8" name="Group 8"/>
          <p:cNvGrpSpPr/>
          <p:nvPr/>
        </p:nvGrpSpPr>
        <p:grpSpPr>
          <a:xfrm>
            <a:off x="4913314" y="2615699"/>
            <a:ext cx="3034296" cy="4537154"/>
            <a:chOff x="0" y="0"/>
            <a:chExt cx="4045728" cy="6049539"/>
          </a:xfrm>
        </p:grpSpPr>
        <p:grpSp>
          <p:nvGrpSpPr>
            <p:cNvPr id="9" name="Group 9"/>
            <p:cNvGrpSpPr>
              <a:grpSpLocks noChangeAspect="1"/>
            </p:cNvGrpSpPr>
            <p:nvPr/>
          </p:nvGrpSpPr>
          <p:grpSpPr>
            <a:xfrm>
              <a:off x="0" y="0"/>
              <a:ext cx="4045728" cy="4045728"/>
              <a:chOff x="0" y="0"/>
              <a:chExt cx="6355080" cy="6355080"/>
            </a:xfrm>
          </p:grpSpPr>
          <p:sp>
            <p:nvSpPr>
              <p:cNvPr id="10" name="Freeform 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7ED957"/>
              </a:solidFill>
            </p:spPr>
            <p:txBody>
              <a:bodyPr/>
              <a:lstStyle/>
              <a:p>
                <a:endParaRPr lang="en-US"/>
              </a:p>
            </p:txBody>
          </p:sp>
        </p:grpSp>
        <p:grpSp>
          <p:nvGrpSpPr>
            <p:cNvPr id="11" name="Group 11"/>
            <p:cNvGrpSpPr>
              <a:grpSpLocks noChangeAspect="1"/>
            </p:cNvGrpSpPr>
            <p:nvPr/>
          </p:nvGrpSpPr>
          <p:grpSpPr>
            <a:xfrm>
              <a:off x="300399" y="300399"/>
              <a:ext cx="3444930" cy="3444930"/>
              <a:chOff x="0" y="0"/>
              <a:chExt cx="6355080" cy="6355080"/>
            </a:xfrm>
          </p:grpSpPr>
          <p:sp>
            <p:nvSpPr>
              <p:cNvPr id="12" name="Freeform 1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7ED957">
                  <a:alpha val="49804"/>
                </a:srgbClr>
              </a:solidFill>
            </p:spPr>
            <p:txBody>
              <a:bodyPr/>
              <a:lstStyle/>
              <a:p>
                <a:endParaRPr lang="en-US"/>
              </a:p>
            </p:txBody>
          </p:sp>
        </p:grpSp>
        <p:sp>
          <p:nvSpPr>
            <p:cNvPr id="13" name="AutoShape 13"/>
            <p:cNvSpPr/>
            <p:nvPr/>
          </p:nvSpPr>
          <p:spPr>
            <a:xfrm rot="7996991">
              <a:off x="485474" y="4711889"/>
              <a:ext cx="3468230" cy="0"/>
            </a:xfrm>
            <a:prstGeom prst="line">
              <a:avLst/>
            </a:prstGeom>
            <a:ln w="89297" cap="flat">
              <a:solidFill>
                <a:srgbClr val="7ED957"/>
              </a:solidFill>
              <a:prstDash val="sysDot"/>
              <a:headEnd type="none" w="sm" len="sm"/>
              <a:tailEnd type="arrow" w="med" len="sm"/>
            </a:ln>
          </p:spPr>
          <p:txBody>
            <a:bodyPr/>
            <a:lstStyle/>
            <a:p>
              <a:endParaRPr lang="en-US"/>
            </a:p>
          </p:txBody>
        </p:sp>
      </p:grpSp>
      <p:grpSp>
        <p:nvGrpSpPr>
          <p:cNvPr id="14" name="Group 14"/>
          <p:cNvGrpSpPr/>
          <p:nvPr/>
        </p:nvGrpSpPr>
        <p:grpSpPr>
          <a:xfrm>
            <a:off x="2442620" y="18047"/>
            <a:ext cx="4484690" cy="3034296"/>
            <a:chOff x="0" y="0"/>
            <a:chExt cx="5979587" cy="4045728"/>
          </a:xfrm>
        </p:grpSpPr>
        <p:grpSp>
          <p:nvGrpSpPr>
            <p:cNvPr id="15" name="Group 15"/>
            <p:cNvGrpSpPr>
              <a:grpSpLocks noChangeAspect="1"/>
            </p:cNvGrpSpPr>
            <p:nvPr/>
          </p:nvGrpSpPr>
          <p:grpSpPr>
            <a:xfrm>
              <a:off x="0" y="0"/>
              <a:ext cx="4045728" cy="4045728"/>
              <a:chOff x="0" y="0"/>
              <a:chExt cx="6355080" cy="6355080"/>
            </a:xfrm>
          </p:grpSpPr>
          <p:sp>
            <p:nvSpPr>
              <p:cNvPr id="16" name="Freeform 1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8C52FF"/>
              </a:solidFill>
            </p:spPr>
            <p:txBody>
              <a:bodyPr/>
              <a:lstStyle/>
              <a:p>
                <a:endParaRPr lang="en-US"/>
              </a:p>
            </p:txBody>
          </p:sp>
        </p:grpSp>
        <p:grpSp>
          <p:nvGrpSpPr>
            <p:cNvPr id="17" name="Group 17"/>
            <p:cNvGrpSpPr>
              <a:grpSpLocks noChangeAspect="1"/>
            </p:cNvGrpSpPr>
            <p:nvPr/>
          </p:nvGrpSpPr>
          <p:grpSpPr>
            <a:xfrm>
              <a:off x="300399" y="300399"/>
              <a:ext cx="3444930" cy="3444930"/>
              <a:chOff x="0" y="0"/>
              <a:chExt cx="6355080" cy="6355080"/>
            </a:xfrm>
          </p:grpSpPr>
          <p:sp>
            <p:nvSpPr>
              <p:cNvPr id="18" name="Freeform 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8C52FF">
                  <a:alpha val="49804"/>
                </a:srgbClr>
              </a:solidFill>
            </p:spPr>
            <p:txBody>
              <a:bodyPr/>
              <a:lstStyle/>
              <a:p>
                <a:endParaRPr lang="en-US"/>
              </a:p>
            </p:txBody>
          </p:sp>
        </p:grpSp>
        <p:sp>
          <p:nvSpPr>
            <p:cNvPr id="19" name="AutoShape 19"/>
            <p:cNvSpPr/>
            <p:nvPr/>
          </p:nvSpPr>
          <p:spPr>
            <a:xfrm rot="2769597">
              <a:off x="3012138" y="1978216"/>
              <a:ext cx="3468230" cy="0"/>
            </a:xfrm>
            <a:prstGeom prst="line">
              <a:avLst/>
            </a:prstGeom>
            <a:ln w="89297" cap="flat">
              <a:solidFill>
                <a:srgbClr val="8C52FF"/>
              </a:solidFill>
              <a:prstDash val="sysDot"/>
              <a:headEnd type="none" w="sm" len="sm"/>
              <a:tailEnd type="arrow" w="med" len="sm"/>
            </a:ln>
          </p:spPr>
          <p:txBody>
            <a:bodyPr/>
            <a:lstStyle/>
            <a:p>
              <a:endParaRPr lang="en-US"/>
            </a:p>
          </p:txBody>
        </p:sp>
      </p:grpSp>
      <p:grpSp>
        <p:nvGrpSpPr>
          <p:cNvPr id="20" name="Group 20"/>
          <p:cNvGrpSpPr/>
          <p:nvPr/>
        </p:nvGrpSpPr>
        <p:grpSpPr>
          <a:xfrm>
            <a:off x="-28074" y="1189358"/>
            <a:ext cx="3034296" cy="4460637"/>
            <a:chOff x="0" y="0"/>
            <a:chExt cx="4045728" cy="5947516"/>
          </a:xfrm>
        </p:grpSpPr>
        <p:grpSp>
          <p:nvGrpSpPr>
            <p:cNvPr id="21" name="Group 21"/>
            <p:cNvGrpSpPr>
              <a:grpSpLocks noChangeAspect="1"/>
            </p:cNvGrpSpPr>
            <p:nvPr/>
          </p:nvGrpSpPr>
          <p:grpSpPr>
            <a:xfrm>
              <a:off x="0" y="1901787"/>
              <a:ext cx="4045728" cy="4045728"/>
              <a:chOff x="0" y="0"/>
              <a:chExt cx="6355080" cy="6355080"/>
            </a:xfrm>
          </p:grpSpPr>
          <p:sp>
            <p:nvSpPr>
              <p:cNvPr id="22" name="Freeform 2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7ED957"/>
              </a:solidFill>
            </p:spPr>
            <p:txBody>
              <a:bodyPr/>
              <a:lstStyle/>
              <a:p>
                <a:endParaRPr lang="en-US"/>
              </a:p>
            </p:txBody>
          </p:sp>
        </p:grpSp>
        <p:grpSp>
          <p:nvGrpSpPr>
            <p:cNvPr id="23" name="Group 23"/>
            <p:cNvGrpSpPr>
              <a:grpSpLocks noChangeAspect="1"/>
            </p:cNvGrpSpPr>
            <p:nvPr/>
          </p:nvGrpSpPr>
          <p:grpSpPr>
            <a:xfrm>
              <a:off x="300399" y="2202187"/>
              <a:ext cx="3444930" cy="3444930"/>
              <a:chOff x="0" y="0"/>
              <a:chExt cx="6355080" cy="6355080"/>
            </a:xfrm>
          </p:grpSpPr>
          <p:sp>
            <p:nvSpPr>
              <p:cNvPr id="24" name="Freeform 2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7ED957">
                  <a:alpha val="49804"/>
                </a:srgbClr>
              </a:solidFill>
            </p:spPr>
            <p:txBody>
              <a:bodyPr/>
              <a:lstStyle/>
              <a:p>
                <a:endParaRPr lang="en-US"/>
              </a:p>
            </p:txBody>
          </p:sp>
        </p:grpSp>
        <p:sp>
          <p:nvSpPr>
            <p:cNvPr id="25" name="AutoShape 25"/>
            <p:cNvSpPr/>
            <p:nvPr/>
          </p:nvSpPr>
          <p:spPr>
            <a:xfrm rot="-2699999">
              <a:off x="101677" y="1213127"/>
              <a:ext cx="3468230" cy="0"/>
            </a:xfrm>
            <a:prstGeom prst="line">
              <a:avLst/>
            </a:prstGeom>
            <a:ln w="89297" cap="flat">
              <a:solidFill>
                <a:srgbClr val="7ED957"/>
              </a:solidFill>
              <a:prstDash val="sysDot"/>
              <a:headEnd type="none" w="sm" len="sm"/>
              <a:tailEnd type="arrow" w="med" len="sm"/>
            </a:ln>
          </p:spPr>
          <p:txBody>
            <a:bodyPr/>
            <a:lstStyle/>
            <a:p>
              <a:endParaRPr lang="en-US"/>
            </a:p>
          </p:txBody>
        </p:sp>
      </p:grpSp>
      <p:sp>
        <p:nvSpPr>
          <p:cNvPr id="27" name="TextBox 27"/>
          <p:cNvSpPr txBox="1"/>
          <p:nvPr/>
        </p:nvSpPr>
        <p:spPr>
          <a:xfrm>
            <a:off x="225968" y="3904247"/>
            <a:ext cx="2468698" cy="407804"/>
          </a:xfrm>
          <a:prstGeom prst="rect">
            <a:avLst/>
          </a:prstGeom>
        </p:spPr>
        <p:txBody>
          <a:bodyPr lIns="0" tIns="0" rIns="0" bIns="0" rtlCol="0" anchor="t">
            <a:spAutoFit/>
          </a:bodyPr>
          <a:lstStyle/>
          <a:p>
            <a:pPr algn="ctr">
              <a:lnSpc>
                <a:spcPts val="2785"/>
              </a:lnSpc>
              <a:spcBef>
                <a:spcPct val="0"/>
              </a:spcBef>
            </a:pPr>
            <a:r>
              <a:rPr lang="ar-SA" sz="3600" b="1" dirty="0">
                <a:solidFill>
                  <a:srgbClr val="7ED957"/>
                </a:solidFill>
                <a:latin typeface="Tajawal Bold" panose="020B0604020202020204" charset="-78"/>
                <a:ea typeface="Open Sans Bold"/>
                <a:cs typeface="Tajawal Bold" panose="020B0604020202020204" charset="-78"/>
                <a:sym typeface="Open Sans Bold"/>
              </a:rPr>
              <a:t>الرقابة</a:t>
            </a:r>
            <a:endParaRPr lang="ar-EG" sz="3600" b="1" dirty="0">
              <a:solidFill>
                <a:srgbClr val="7ED957"/>
              </a:solidFill>
              <a:latin typeface="Tajawal Bold" panose="020B0604020202020204" charset="-78"/>
              <a:ea typeface="Open Sans Bold"/>
              <a:cs typeface="Tajawal Bold" panose="020B0604020202020204" charset="-78"/>
              <a:sym typeface="Open Sans Bold"/>
            </a:endParaRPr>
          </a:p>
        </p:txBody>
      </p:sp>
      <p:sp>
        <p:nvSpPr>
          <p:cNvPr id="30" name="TextBox 30"/>
          <p:cNvSpPr txBox="1"/>
          <p:nvPr/>
        </p:nvSpPr>
        <p:spPr>
          <a:xfrm>
            <a:off x="5331368" y="3904247"/>
            <a:ext cx="2468698" cy="766877"/>
          </a:xfrm>
          <a:prstGeom prst="rect">
            <a:avLst/>
          </a:prstGeom>
        </p:spPr>
        <p:txBody>
          <a:bodyPr lIns="0" tIns="0" rIns="0" bIns="0" rtlCol="0" anchor="t">
            <a:spAutoFit/>
          </a:bodyPr>
          <a:lstStyle/>
          <a:p>
            <a:pPr algn="ctr">
              <a:lnSpc>
                <a:spcPts val="2785"/>
              </a:lnSpc>
              <a:spcBef>
                <a:spcPct val="0"/>
              </a:spcBef>
            </a:pPr>
            <a:r>
              <a:rPr lang="ar-EG" sz="3600" b="1" dirty="0">
                <a:solidFill>
                  <a:srgbClr val="7ED957"/>
                </a:solidFill>
                <a:latin typeface="Tajawal Bold" panose="020B0604020202020204" charset="-78"/>
                <a:ea typeface="Open Sans Bold"/>
                <a:cs typeface="Tajawal Bold" panose="020B0604020202020204" charset="-78"/>
                <a:sym typeface="Open Sans Bold"/>
              </a:rPr>
              <a:t>التنظيم</a:t>
            </a:r>
          </a:p>
          <a:p>
            <a:pPr algn="ctr">
              <a:lnSpc>
                <a:spcPts val="2785"/>
              </a:lnSpc>
              <a:spcBef>
                <a:spcPct val="0"/>
              </a:spcBef>
            </a:pPr>
            <a:endParaRPr lang="ar-EG" sz="3600" b="1" dirty="0">
              <a:solidFill>
                <a:srgbClr val="7ED957"/>
              </a:solidFill>
              <a:latin typeface="Tajawal Bold" panose="020B0604020202020204" charset="-78"/>
              <a:ea typeface="Open Sans Bold"/>
              <a:cs typeface="Tajawal Bold" panose="020B0604020202020204" charset="-78"/>
              <a:sym typeface="Open Sans Bold"/>
            </a:endParaRPr>
          </a:p>
        </p:txBody>
      </p:sp>
      <p:sp>
        <p:nvSpPr>
          <p:cNvPr id="33" name="TextBox 33"/>
          <p:cNvSpPr txBox="1"/>
          <p:nvPr/>
        </p:nvSpPr>
        <p:spPr>
          <a:xfrm>
            <a:off x="2740568" y="1465847"/>
            <a:ext cx="2468698" cy="407804"/>
          </a:xfrm>
          <a:prstGeom prst="rect">
            <a:avLst/>
          </a:prstGeom>
        </p:spPr>
        <p:txBody>
          <a:bodyPr lIns="0" tIns="0" rIns="0" bIns="0" rtlCol="0" anchor="t">
            <a:spAutoFit/>
          </a:bodyPr>
          <a:lstStyle/>
          <a:p>
            <a:pPr algn="ctr">
              <a:lnSpc>
                <a:spcPts val="2785"/>
              </a:lnSpc>
              <a:spcBef>
                <a:spcPct val="0"/>
              </a:spcBef>
            </a:pPr>
            <a:r>
              <a:rPr lang="ar-EG" sz="3600" b="1" dirty="0">
                <a:solidFill>
                  <a:srgbClr val="8C52FF"/>
                </a:solidFill>
                <a:latin typeface="Tajawal Bold" panose="020B0604020202020204" charset="-78"/>
                <a:ea typeface="Open Sans Bold"/>
                <a:cs typeface="Tajawal Bold" panose="020B0604020202020204" charset="-78"/>
                <a:sym typeface="Open Sans Bold"/>
              </a:rPr>
              <a:t>التخطيط</a:t>
            </a:r>
          </a:p>
        </p:txBody>
      </p:sp>
      <p:sp>
        <p:nvSpPr>
          <p:cNvPr id="36" name="TextBox 36"/>
          <p:cNvSpPr txBox="1"/>
          <p:nvPr/>
        </p:nvSpPr>
        <p:spPr>
          <a:xfrm>
            <a:off x="2816768" y="6571247"/>
            <a:ext cx="2468698" cy="407804"/>
          </a:xfrm>
          <a:prstGeom prst="rect">
            <a:avLst/>
          </a:prstGeom>
        </p:spPr>
        <p:txBody>
          <a:bodyPr lIns="0" tIns="0" rIns="0" bIns="0" rtlCol="0" anchor="t">
            <a:spAutoFit/>
          </a:bodyPr>
          <a:lstStyle/>
          <a:p>
            <a:pPr algn="ctr">
              <a:lnSpc>
                <a:spcPts val="2785"/>
              </a:lnSpc>
              <a:spcBef>
                <a:spcPct val="0"/>
              </a:spcBef>
            </a:pPr>
            <a:r>
              <a:rPr lang="ar-EG" sz="3600" b="1" dirty="0">
                <a:solidFill>
                  <a:srgbClr val="8C52FF"/>
                </a:solidFill>
                <a:latin typeface="Tajawal Bold" panose="020B0604020202020204" charset="-78"/>
                <a:ea typeface="Open Sans Bold"/>
                <a:cs typeface="Tajawal Bold" panose="020B0604020202020204" charset="-78"/>
                <a:sym typeface="Open Sans Bold"/>
              </a:rPr>
              <a:t>التوجيه</a:t>
            </a:r>
          </a:p>
        </p:txBody>
      </p:sp>
      <p:grpSp>
        <p:nvGrpSpPr>
          <p:cNvPr id="40" name="Group 5"/>
          <p:cNvGrpSpPr/>
          <p:nvPr/>
        </p:nvGrpSpPr>
        <p:grpSpPr>
          <a:xfrm>
            <a:off x="17259300" y="0"/>
            <a:ext cx="1694792" cy="10287000"/>
            <a:chOff x="0" y="0"/>
            <a:chExt cx="446365" cy="2709333"/>
          </a:xfrm>
        </p:grpSpPr>
        <p:sp>
          <p:nvSpPr>
            <p:cNvPr id="41" name="Freeform 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42" name="TextBox 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43" name="Group 8"/>
          <p:cNvGrpSpPr/>
          <p:nvPr/>
        </p:nvGrpSpPr>
        <p:grpSpPr>
          <a:xfrm>
            <a:off x="0" y="6591300"/>
            <a:ext cx="1028700" cy="3177813"/>
            <a:chOff x="0" y="0"/>
            <a:chExt cx="812800" cy="2510865"/>
          </a:xfrm>
        </p:grpSpPr>
        <p:sp>
          <p:nvSpPr>
            <p:cNvPr id="44"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45"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46" name="Group 11"/>
          <p:cNvGrpSpPr/>
          <p:nvPr/>
        </p:nvGrpSpPr>
        <p:grpSpPr>
          <a:xfrm>
            <a:off x="0" y="0"/>
            <a:ext cx="1028700" cy="1028700"/>
            <a:chOff x="0" y="0"/>
            <a:chExt cx="812800" cy="812800"/>
          </a:xfrm>
        </p:grpSpPr>
        <p:sp>
          <p:nvSpPr>
            <p:cNvPr id="47"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48"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49"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50" name="Freeform 11"/>
          <p:cNvSpPr/>
          <p:nvPr/>
        </p:nvSpPr>
        <p:spPr>
          <a:xfrm rot="2651781">
            <a:off x="920000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51" name="TextBox 50"/>
          <p:cNvSpPr txBox="1"/>
          <p:nvPr/>
        </p:nvSpPr>
        <p:spPr>
          <a:xfrm>
            <a:off x="9141580" y="9702225"/>
            <a:ext cx="686132" cy="523220"/>
          </a:xfrm>
          <a:prstGeom prst="rect">
            <a:avLst/>
          </a:prstGeom>
          <a:noFill/>
        </p:spPr>
        <p:txBody>
          <a:bodyPr wrap="square" rtlCol="0">
            <a:spAutoFit/>
          </a:bodyPr>
          <a:lstStyle/>
          <a:p>
            <a:pPr algn="ctr"/>
            <a:r>
              <a:rPr lang="en-US" sz="2800" b="1" dirty="0">
                <a:solidFill>
                  <a:schemeClr val="bg1"/>
                </a:solidFill>
              </a:rPr>
              <a:t>5</a:t>
            </a:r>
          </a:p>
        </p:txBody>
      </p:sp>
      <p:sp>
        <p:nvSpPr>
          <p:cNvPr id="52" name="Rounded Rectangle 51"/>
          <p:cNvSpPr/>
          <p:nvPr/>
        </p:nvSpPr>
        <p:spPr>
          <a:xfrm>
            <a:off x="6248400" y="251732"/>
            <a:ext cx="6096000" cy="1081768"/>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1"/>
          <p:cNvSpPr txBox="1"/>
          <p:nvPr/>
        </p:nvSpPr>
        <p:spPr>
          <a:xfrm>
            <a:off x="4724400" y="419100"/>
            <a:ext cx="8991599" cy="861774"/>
          </a:xfrm>
          <a:prstGeom prst="rect">
            <a:avLst/>
          </a:prstGeom>
        </p:spPr>
        <p:txBody>
          <a:bodyPr wrap="square" lIns="0" tIns="0" rIns="0" bIns="0" rtlCol="0" anchor="t">
            <a:spAutoFit/>
          </a:bodyPr>
          <a:lstStyle/>
          <a:p>
            <a:pPr algn="ctr" rtl="1">
              <a:spcBef>
                <a:spcPct val="0"/>
              </a:spcBef>
            </a:pPr>
            <a:r>
              <a:rPr lang="ar-EG" sz="2800" b="1" dirty="0">
                <a:solidFill>
                  <a:schemeClr val="bg1"/>
                </a:solidFill>
                <a:latin typeface="Tajawal Bold"/>
                <a:ea typeface="Tajawal Bold"/>
                <a:cs typeface="Tajawal Bold"/>
                <a:sym typeface="Tajawal Bold"/>
                <a:rtl/>
              </a:rPr>
              <a:t>اتخاذ القرارات والعمليات الإدارية</a:t>
            </a:r>
          </a:p>
          <a:p>
            <a:pPr algn="ctr" rtl="1">
              <a:spcBef>
                <a:spcPct val="0"/>
              </a:spcBef>
            </a:pPr>
            <a:r>
              <a:rPr lang="en-US" sz="2800" b="1" dirty="0">
                <a:solidFill>
                  <a:schemeClr val="bg1"/>
                </a:solidFill>
                <a:latin typeface="Tajawal Bold"/>
                <a:ea typeface="Tajawal Bold"/>
                <a:cs typeface="Tajawal Bold"/>
                <a:sym typeface="Tajawal Bold"/>
                <a:rtl/>
              </a:rPr>
              <a:t>Decision Making and Management</a:t>
            </a:r>
          </a:p>
        </p:txBody>
      </p:sp>
      <p:sp>
        <p:nvSpPr>
          <p:cNvPr id="26" name="Rectangle 25"/>
          <p:cNvSpPr/>
          <p:nvPr/>
        </p:nvSpPr>
        <p:spPr>
          <a:xfrm>
            <a:off x="3053172" y="3619160"/>
            <a:ext cx="1794081" cy="1200329"/>
          </a:xfrm>
          <a:prstGeom prst="rect">
            <a:avLst/>
          </a:prstGeom>
        </p:spPr>
        <p:txBody>
          <a:bodyPr wrap="none">
            <a:spAutoFit/>
          </a:bodyPr>
          <a:lstStyle/>
          <a:p>
            <a:pPr algn="ctr">
              <a:spcBef>
                <a:spcPct val="0"/>
              </a:spcBef>
            </a:pPr>
            <a:r>
              <a:rPr lang="ar-SA" altLang="en-US" sz="3600" b="1" dirty="0">
                <a:solidFill>
                  <a:srgbClr val="FF0000"/>
                </a:solidFill>
                <a:latin typeface="Tajawal" panose="00000500000000000000" pitchFamily="2" charset="-78"/>
                <a:cs typeface="Tajawal" panose="00000500000000000000" pitchFamily="2" charset="-78"/>
              </a:rPr>
              <a:t>اتخاذ </a:t>
            </a:r>
          </a:p>
          <a:p>
            <a:pPr algn="ctr">
              <a:spcBef>
                <a:spcPct val="0"/>
              </a:spcBef>
            </a:pPr>
            <a:r>
              <a:rPr lang="ar-SA" altLang="en-US" sz="3600" b="1" dirty="0">
                <a:solidFill>
                  <a:srgbClr val="FF0000"/>
                </a:solidFill>
                <a:latin typeface="Tajawal" panose="00000500000000000000" pitchFamily="2" charset="-78"/>
                <a:cs typeface="Tajawal" panose="00000500000000000000" pitchFamily="2" charset="-78"/>
              </a:rPr>
              <a:t>القرارات</a:t>
            </a:r>
            <a:endParaRPr lang="en-US" altLang="en-US" sz="3600" b="1" dirty="0">
              <a:solidFill>
                <a:srgbClr val="FF0000"/>
              </a:solidFill>
              <a:latin typeface="Tajawal" panose="00000500000000000000" pitchFamily="2" charset="-78"/>
              <a:cs typeface="Tajawal" panose="00000500000000000000" pitchFamily="2" charset="-78"/>
            </a:endParaRPr>
          </a:p>
        </p:txBody>
      </p:sp>
      <p:sp>
        <p:nvSpPr>
          <p:cNvPr id="54" name="Oval 80"/>
          <p:cNvSpPr/>
          <p:nvPr/>
        </p:nvSpPr>
        <p:spPr>
          <a:xfrm>
            <a:off x="16851309" y="2607468"/>
            <a:ext cx="186536" cy="376238"/>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solidFill>
              <a:latin typeface="Tajawal" panose="00000500000000000000" pitchFamily="2" charset="-78"/>
              <a:cs typeface="Tajawal" panose="00000500000000000000" pitchFamily="2" charset="-78"/>
            </a:endParaRPr>
          </a:p>
        </p:txBody>
      </p:sp>
      <p:sp>
        <p:nvSpPr>
          <p:cNvPr id="55" name="مستطيل 27"/>
          <p:cNvSpPr>
            <a:spLocks noChangeArrowheads="1"/>
          </p:cNvSpPr>
          <p:nvPr/>
        </p:nvSpPr>
        <p:spPr bwMode="auto">
          <a:xfrm>
            <a:off x="7924800" y="2400300"/>
            <a:ext cx="869870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sz="3000" dirty="0">
                <a:latin typeface="Tajawal" panose="00000500000000000000" pitchFamily="2" charset="-78"/>
                <a:cs typeface="Tajawal" panose="00000500000000000000" pitchFamily="2" charset="-78"/>
              </a:rPr>
              <a:t>إن اتخاذ القرارات ليس قاصراً فقط على المديرين فالموظفون الذين لا يتولون مناصب إدارية يتخذون قرارات تؤثر على وظائفهم وعلى الأداء في المنشآت التي يعملون بها.</a:t>
            </a:r>
          </a:p>
        </p:txBody>
      </p:sp>
      <p:sp>
        <p:nvSpPr>
          <p:cNvPr id="56" name="Oval 80"/>
          <p:cNvSpPr/>
          <p:nvPr/>
        </p:nvSpPr>
        <p:spPr>
          <a:xfrm>
            <a:off x="16851308" y="6574633"/>
            <a:ext cx="186536" cy="376238"/>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3600" dirty="0">
              <a:solidFill>
                <a:schemeClr val="bg1"/>
              </a:solidFill>
              <a:latin typeface="Tajawal" panose="00000500000000000000" pitchFamily="2" charset="-78"/>
              <a:cs typeface="Tajawal" panose="00000500000000000000" pitchFamily="2" charset="-78"/>
            </a:endParaRPr>
          </a:p>
        </p:txBody>
      </p:sp>
      <p:sp>
        <p:nvSpPr>
          <p:cNvPr id="57" name="مستطيل 27"/>
          <p:cNvSpPr>
            <a:spLocks noChangeArrowheads="1"/>
          </p:cNvSpPr>
          <p:nvPr/>
        </p:nvSpPr>
        <p:spPr bwMode="auto">
          <a:xfrm>
            <a:off x="5791200" y="6438900"/>
            <a:ext cx="1079897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50000"/>
              </a:lnSpc>
              <a:spcBef>
                <a:spcPct val="0"/>
              </a:spcBef>
              <a:buFontTx/>
              <a:buNone/>
            </a:pPr>
            <a:r>
              <a:rPr lang="ar-SA" altLang="en-US" sz="3000" dirty="0">
                <a:latin typeface="Tajawal" panose="00000500000000000000" pitchFamily="2" charset="-78"/>
                <a:cs typeface="Tajawal" panose="00000500000000000000" pitchFamily="2" charset="-78"/>
              </a:rPr>
              <a:t>إن اتخاذ القرارات هي محور العملية الإدارية حيث إن المشكلات المتعلقة بالتخطيط</a:t>
            </a:r>
            <a:r>
              <a:rPr lang="en-US" altLang="en-US" sz="3000" dirty="0">
                <a:latin typeface="Tajawal" panose="00000500000000000000" pitchFamily="2" charset="-78"/>
                <a:cs typeface="Tajawal" panose="00000500000000000000" pitchFamily="2" charset="-78"/>
              </a:rPr>
              <a:t> </a:t>
            </a:r>
            <a:r>
              <a:rPr lang="ar-SA" altLang="en-US" sz="3000" dirty="0">
                <a:latin typeface="Tajawal" panose="00000500000000000000" pitchFamily="2" charset="-78"/>
                <a:cs typeface="Tajawal" panose="00000500000000000000" pitchFamily="2" charset="-78"/>
              </a:rPr>
              <a:t> أو التنظيم أو التوجيه أو الرقابة لا تزول بفعل المناقشات في حد  ذاتها كما أن الأهداف لا تتحقق بالأمنيات إذ لابد من اتخاذ القرارات  وهذا هو عمل الإدارة.</a:t>
            </a:r>
          </a:p>
        </p:txBody>
      </p:sp>
    </p:spTree>
    <p:extLst>
      <p:ext uri="{BB962C8B-B14F-4D97-AF65-F5344CB8AC3E}">
        <p14:creationId xmlns:p14="http://schemas.microsoft.com/office/powerpoint/2010/main" val="263395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5335">
            <a:off x="5306565" y="2460674"/>
            <a:ext cx="3235678" cy="2583058"/>
          </a:xfrm>
          <a:custGeom>
            <a:avLst/>
            <a:gdLst/>
            <a:ahLst/>
            <a:cxnLst/>
            <a:rect l="l" t="t" r="r" b="b"/>
            <a:pathLst>
              <a:path w="2583058" h="2583058">
                <a:moveTo>
                  <a:pt x="0" y="0"/>
                </a:moveTo>
                <a:lnTo>
                  <a:pt x="2583058" y="0"/>
                </a:lnTo>
                <a:lnTo>
                  <a:pt x="2583058" y="2583059"/>
                </a:lnTo>
                <a:lnTo>
                  <a:pt x="0" y="2583059"/>
                </a:lnTo>
                <a:lnTo>
                  <a:pt x="0" y="0"/>
                </a:lnTo>
                <a:close/>
              </a:path>
            </a:pathLst>
          </a:custGeom>
          <a:solidFill>
            <a:schemeClr val="bg2">
              <a:lumMod val="25000"/>
            </a:schemeClr>
          </a:solidFill>
        </p:spPr>
        <p:txBody>
          <a:bodyPr/>
          <a:lstStyle/>
          <a:p>
            <a:endParaRPr lang="en-US"/>
          </a:p>
        </p:txBody>
      </p:sp>
      <p:sp>
        <p:nvSpPr>
          <p:cNvPr id="4" name="Freeform 4"/>
          <p:cNvSpPr/>
          <p:nvPr/>
        </p:nvSpPr>
        <p:spPr>
          <a:xfrm rot="-15335">
            <a:off x="9192454" y="2391247"/>
            <a:ext cx="3174450" cy="2583058"/>
          </a:xfrm>
          <a:custGeom>
            <a:avLst/>
            <a:gdLst/>
            <a:ahLst/>
            <a:cxnLst/>
            <a:rect l="l" t="t" r="r" b="b"/>
            <a:pathLst>
              <a:path w="2583058" h="2583058">
                <a:moveTo>
                  <a:pt x="0" y="0"/>
                </a:moveTo>
                <a:lnTo>
                  <a:pt x="2583059" y="0"/>
                </a:lnTo>
                <a:lnTo>
                  <a:pt x="2583059" y="2583058"/>
                </a:lnTo>
                <a:lnTo>
                  <a:pt x="0" y="2583058"/>
                </a:lnTo>
                <a:lnTo>
                  <a:pt x="0" y="0"/>
                </a:lnTo>
                <a:close/>
              </a:path>
            </a:pathLst>
          </a:custGeom>
          <a:solidFill>
            <a:schemeClr val="accent2">
              <a:lumMod val="50000"/>
            </a:schemeClr>
          </a:solidFill>
        </p:spPr>
        <p:txBody>
          <a:bodyPr/>
          <a:lstStyle/>
          <a:p>
            <a:endParaRPr lang="en-US" dirty="0"/>
          </a:p>
        </p:txBody>
      </p:sp>
      <p:sp>
        <p:nvSpPr>
          <p:cNvPr id="5" name="Freeform 5"/>
          <p:cNvSpPr/>
          <p:nvPr/>
        </p:nvSpPr>
        <p:spPr>
          <a:xfrm rot="-15335">
            <a:off x="8626304" y="3726751"/>
            <a:ext cx="626178" cy="626178"/>
          </a:xfrm>
          <a:custGeom>
            <a:avLst/>
            <a:gdLst/>
            <a:ahLst/>
            <a:cxnLst/>
            <a:rect l="l" t="t" r="r" b="b"/>
            <a:pathLst>
              <a:path w="626178" h="626178">
                <a:moveTo>
                  <a:pt x="0" y="0"/>
                </a:moveTo>
                <a:lnTo>
                  <a:pt x="626178" y="0"/>
                </a:lnTo>
                <a:lnTo>
                  <a:pt x="626178" y="626178"/>
                </a:lnTo>
                <a:lnTo>
                  <a:pt x="0" y="626178"/>
                </a:lnTo>
                <a:lnTo>
                  <a:pt x="0" y="0"/>
                </a:lnTo>
                <a:close/>
              </a:path>
            </a:pathLst>
          </a:custGeom>
          <a:blipFill>
            <a:blip r:embed="rId2">
              <a:alphaModFix amt="28000"/>
            </a:blip>
            <a:stretch>
              <a:fillRect/>
            </a:stretch>
          </a:blipFill>
        </p:spPr>
        <p:txBody>
          <a:bodyPr/>
          <a:lstStyle/>
          <a:p>
            <a:endParaRPr lang="en-US"/>
          </a:p>
        </p:txBody>
      </p:sp>
      <p:sp>
        <p:nvSpPr>
          <p:cNvPr id="6" name="Freeform 6"/>
          <p:cNvSpPr/>
          <p:nvPr/>
        </p:nvSpPr>
        <p:spPr>
          <a:xfrm rot="-15335">
            <a:off x="9643226" y="1631944"/>
            <a:ext cx="491668" cy="615836"/>
          </a:xfrm>
          <a:custGeom>
            <a:avLst/>
            <a:gdLst/>
            <a:ahLst/>
            <a:cxnLst/>
            <a:rect l="l" t="t" r="r" b="b"/>
            <a:pathLst>
              <a:path w="491668" h="491668">
                <a:moveTo>
                  <a:pt x="0" y="0"/>
                </a:moveTo>
                <a:lnTo>
                  <a:pt x="491667" y="0"/>
                </a:lnTo>
                <a:lnTo>
                  <a:pt x="491667" y="491667"/>
                </a:lnTo>
                <a:lnTo>
                  <a:pt x="0" y="491667"/>
                </a:lnTo>
                <a:lnTo>
                  <a:pt x="0" y="0"/>
                </a:lnTo>
                <a:close/>
              </a:path>
            </a:pathLst>
          </a:custGeom>
          <a:blipFill>
            <a:blip r:embed="rId2">
              <a:alphaModFix amt="28000"/>
            </a:blip>
            <a:stretch>
              <a:fillRect/>
            </a:stretch>
          </a:blipFill>
        </p:spPr>
        <p:txBody>
          <a:bodyPr/>
          <a:lstStyle/>
          <a:p>
            <a:endParaRPr lang="en-US"/>
          </a:p>
        </p:txBody>
      </p:sp>
      <p:sp>
        <p:nvSpPr>
          <p:cNvPr id="12" name="Rounded Rectangle 11"/>
          <p:cNvSpPr/>
          <p:nvPr/>
        </p:nvSpPr>
        <p:spPr>
          <a:xfrm>
            <a:off x="5791200" y="419100"/>
            <a:ext cx="6705600" cy="838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51"/>
          <p:cNvSpPr txBox="1"/>
          <p:nvPr/>
        </p:nvSpPr>
        <p:spPr>
          <a:xfrm>
            <a:off x="6248400" y="647700"/>
            <a:ext cx="5943600" cy="430887"/>
          </a:xfrm>
          <a:prstGeom prst="rect">
            <a:avLst/>
          </a:prstGeom>
        </p:spPr>
        <p:txBody>
          <a:bodyPr wrap="square" lIns="0" tIns="0" rIns="0" bIns="0" rtlCol="0" anchor="t">
            <a:spAutoFit/>
          </a:bodyPr>
          <a:lstStyle/>
          <a:p>
            <a:pPr algn="ctr" rtl="1">
              <a:spcBef>
                <a:spcPct val="0"/>
              </a:spcBef>
            </a:pPr>
            <a:r>
              <a:rPr lang="ar-EG" sz="2800" b="1" dirty="0">
                <a:solidFill>
                  <a:schemeClr val="bg1"/>
                </a:solidFill>
                <a:latin typeface="Tajawal Bold"/>
                <a:ea typeface="Tajawal Bold"/>
                <a:cs typeface="Tajawal Bold"/>
                <a:sym typeface="Tajawal Bold"/>
                <a:rtl/>
              </a:rPr>
              <a:t>أنواع القرارات</a:t>
            </a:r>
            <a:r>
              <a:rPr lang="en-US" sz="2800" b="1" dirty="0">
                <a:solidFill>
                  <a:schemeClr val="bg1"/>
                </a:solidFill>
                <a:latin typeface="Tajawal Bold"/>
                <a:ea typeface="Tajawal Bold"/>
                <a:cs typeface="Tajawal Bold"/>
                <a:sym typeface="Tajawal Bold"/>
                <a:rtl/>
              </a:rPr>
              <a:t>  Types of Decision</a:t>
            </a:r>
          </a:p>
        </p:txBody>
      </p:sp>
      <p:grpSp>
        <p:nvGrpSpPr>
          <p:cNvPr id="14" name="Group 5"/>
          <p:cNvGrpSpPr/>
          <p:nvPr/>
        </p:nvGrpSpPr>
        <p:grpSpPr>
          <a:xfrm>
            <a:off x="17259300" y="0"/>
            <a:ext cx="1694792" cy="10287000"/>
            <a:chOff x="0" y="0"/>
            <a:chExt cx="446365" cy="2709333"/>
          </a:xfrm>
        </p:grpSpPr>
        <p:sp>
          <p:nvSpPr>
            <p:cNvPr id="15" name="Freeform 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16" name="TextBox 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grpSp>
        <p:nvGrpSpPr>
          <p:cNvPr id="17" name="Group 8"/>
          <p:cNvGrpSpPr/>
          <p:nvPr/>
        </p:nvGrpSpPr>
        <p:grpSpPr>
          <a:xfrm>
            <a:off x="0" y="6591300"/>
            <a:ext cx="1028700" cy="3177813"/>
            <a:chOff x="0" y="0"/>
            <a:chExt cx="812800" cy="2510865"/>
          </a:xfrm>
        </p:grpSpPr>
        <p:sp>
          <p:nvSpPr>
            <p:cNvPr id="18"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19"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20" name="Group 11"/>
          <p:cNvGrpSpPr/>
          <p:nvPr/>
        </p:nvGrpSpPr>
        <p:grpSpPr>
          <a:xfrm>
            <a:off x="0" y="0"/>
            <a:ext cx="1028700" cy="1028700"/>
            <a:chOff x="0" y="0"/>
            <a:chExt cx="812800" cy="812800"/>
          </a:xfrm>
        </p:grpSpPr>
        <p:sp>
          <p:nvSpPr>
            <p:cNvPr id="21"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22"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3"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
        <p:nvSpPr>
          <p:cNvPr id="24" name="Rectangle 66"/>
          <p:cNvSpPr>
            <a:spLocks noChangeArrowheads="1"/>
          </p:cNvSpPr>
          <p:nvPr/>
        </p:nvSpPr>
        <p:spPr bwMode="auto">
          <a:xfrm>
            <a:off x="9154802" y="3060932"/>
            <a:ext cx="33718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SA" altLang="en-US" sz="3000" b="1" dirty="0">
                <a:solidFill>
                  <a:schemeClr val="bg1"/>
                </a:solidFill>
              </a:rPr>
              <a:t>القرارات غير المبرمجة</a:t>
            </a:r>
          </a:p>
          <a:p>
            <a:pPr algn="ctr" eaLnBrk="1" hangingPunct="1">
              <a:lnSpc>
                <a:spcPct val="100000"/>
              </a:lnSpc>
              <a:spcBef>
                <a:spcPct val="0"/>
              </a:spcBef>
              <a:buFontTx/>
              <a:buNone/>
            </a:pPr>
            <a:r>
              <a:rPr lang="en-US" altLang="en-US" sz="3000" b="1" dirty="0">
                <a:solidFill>
                  <a:schemeClr val="bg1"/>
                </a:solidFill>
              </a:rPr>
              <a:t>Non-programmed Decision</a:t>
            </a:r>
          </a:p>
        </p:txBody>
      </p:sp>
      <p:sp>
        <p:nvSpPr>
          <p:cNvPr id="25" name="Rectangle 64"/>
          <p:cNvSpPr>
            <a:spLocks noChangeArrowheads="1"/>
          </p:cNvSpPr>
          <p:nvPr/>
        </p:nvSpPr>
        <p:spPr bwMode="auto">
          <a:xfrm>
            <a:off x="5010948" y="2998914"/>
            <a:ext cx="3573611" cy="147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SA" altLang="en-US" sz="3000" b="1" dirty="0">
                <a:solidFill>
                  <a:schemeClr val="bg1"/>
                </a:solidFill>
              </a:rPr>
              <a:t>القرارات المبرمجة</a:t>
            </a:r>
          </a:p>
          <a:p>
            <a:pPr algn="ctr" eaLnBrk="1" hangingPunct="1">
              <a:lnSpc>
                <a:spcPct val="100000"/>
              </a:lnSpc>
              <a:spcBef>
                <a:spcPct val="0"/>
              </a:spcBef>
              <a:buFontTx/>
              <a:buNone/>
            </a:pPr>
            <a:r>
              <a:rPr lang="en-US" altLang="en-US" sz="3000" b="1" dirty="0">
                <a:solidFill>
                  <a:schemeClr val="bg1"/>
                </a:solidFill>
              </a:rPr>
              <a:t>Programmed Decision</a:t>
            </a:r>
          </a:p>
        </p:txBody>
      </p:sp>
      <p:grpSp>
        <p:nvGrpSpPr>
          <p:cNvPr id="26" name="Group 8"/>
          <p:cNvGrpSpPr>
            <a:grpSpLocks/>
          </p:cNvGrpSpPr>
          <p:nvPr/>
        </p:nvGrpSpPr>
        <p:grpSpPr bwMode="auto">
          <a:xfrm>
            <a:off x="6186659" y="5050936"/>
            <a:ext cx="4691063" cy="4138613"/>
            <a:chOff x="4651582" y="2857846"/>
            <a:chExt cx="3127375" cy="2759075"/>
          </a:xfrm>
        </p:grpSpPr>
        <p:grpSp>
          <p:nvGrpSpPr>
            <p:cNvPr id="27" name="Group 7"/>
            <p:cNvGrpSpPr>
              <a:grpSpLocks/>
            </p:cNvGrpSpPr>
            <p:nvPr/>
          </p:nvGrpSpPr>
          <p:grpSpPr bwMode="auto">
            <a:xfrm>
              <a:off x="4651582" y="2857846"/>
              <a:ext cx="3127375" cy="2759075"/>
              <a:chOff x="4532312" y="2049463"/>
              <a:chExt cx="3127375" cy="2759075"/>
            </a:xfrm>
          </p:grpSpPr>
          <p:sp>
            <p:nvSpPr>
              <p:cNvPr id="29" name="Freeform 2"/>
              <p:cNvSpPr>
                <a:spLocks/>
              </p:cNvSpPr>
              <p:nvPr/>
            </p:nvSpPr>
            <p:spPr bwMode="auto">
              <a:xfrm>
                <a:off x="4532312" y="2049463"/>
                <a:ext cx="1071563" cy="2759075"/>
              </a:xfrm>
              <a:custGeom>
                <a:avLst/>
                <a:gdLst>
                  <a:gd name="T0" fmla="*/ 2493564 w 937659"/>
                  <a:gd name="T1" fmla="*/ 265 h 2416211"/>
                  <a:gd name="T2" fmla="*/ 2834427 w 937659"/>
                  <a:gd name="T3" fmla="*/ 442963 h 2416211"/>
                  <a:gd name="T4" fmla="*/ 2816680 w 937659"/>
                  <a:gd name="T5" fmla="*/ 989243 h 2416211"/>
                  <a:gd name="T6" fmla="*/ 2816680 w 937659"/>
                  <a:gd name="T7" fmla="*/ 1412169 h 2416211"/>
                  <a:gd name="T8" fmla="*/ 2781189 w 937659"/>
                  <a:gd name="T9" fmla="*/ 2504721 h 2416211"/>
                  <a:gd name="T10" fmla="*/ 2807811 w 937659"/>
                  <a:gd name="T11" fmla="*/ 3086247 h 2416211"/>
                  <a:gd name="T12" fmla="*/ 3011876 w 937659"/>
                  <a:gd name="T13" fmla="*/ 3526793 h 2416211"/>
                  <a:gd name="T14" fmla="*/ 2914278 w 937659"/>
                  <a:gd name="T15" fmla="*/ 4425508 h 2416211"/>
                  <a:gd name="T16" fmla="*/ 2408547 w 937659"/>
                  <a:gd name="T17" fmla="*/ 5121570 h 2416211"/>
                  <a:gd name="T18" fmla="*/ 2284335 w 937659"/>
                  <a:gd name="T19" fmla="*/ 6575374 h 2416211"/>
                  <a:gd name="T20" fmla="*/ 2337568 w 937659"/>
                  <a:gd name="T21" fmla="*/ 7976310 h 2416211"/>
                  <a:gd name="T22" fmla="*/ 341267 w 937659"/>
                  <a:gd name="T23" fmla="*/ 7976310 h 2416211"/>
                  <a:gd name="T24" fmla="*/ 359018 w 937659"/>
                  <a:gd name="T25" fmla="*/ 7482900 h 2416211"/>
                  <a:gd name="T26" fmla="*/ 296908 w 937659"/>
                  <a:gd name="T27" fmla="*/ 5288980 h 2416211"/>
                  <a:gd name="T28" fmla="*/ 30735 w 937659"/>
                  <a:gd name="T29" fmla="*/ 4328587 h 2416211"/>
                  <a:gd name="T30" fmla="*/ 30735 w 937659"/>
                  <a:gd name="T31" fmla="*/ 3377007 h 2416211"/>
                  <a:gd name="T32" fmla="*/ 323524 w 937659"/>
                  <a:gd name="T33" fmla="*/ 2874784 h 2416211"/>
                  <a:gd name="T34" fmla="*/ 722782 w 937659"/>
                  <a:gd name="T35" fmla="*/ 2716186 h 2416211"/>
                  <a:gd name="T36" fmla="*/ 1432581 w 937659"/>
                  <a:gd name="T37" fmla="*/ 2478288 h 2416211"/>
                  <a:gd name="T38" fmla="*/ 2168993 w 937659"/>
                  <a:gd name="T39" fmla="*/ 2125855 h 2416211"/>
                  <a:gd name="T40" fmla="*/ 2222227 w 937659"/>
                  <a:gd name="T41" fmla="*/ 892321 h 2416211"/>
                  <a:gd name="T42" fmla="*/ 2390805 w 937659"/>
                  <a:gd name="T43" fmla="*/ 20043 h 2416211"/>
                  <a:gd name="T44" fmla="*/ 2493564 w 937659"/>
                  <a:gd name="T45" fmla="*/ 265 h 2416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7659" h="2416211">
                    <a:moveTo>
                      <a:pt x="750586" y="81"/>
                    </a:moveTo>
                    <a:cubicBezTo>
                      <a:pt x="817843" y="-2729"/>
                      <a:pt x="850851" y="68793"/>
                      <a:pt x="853188" y="134184"/>
                    </a:cubicBezTo>
                    <a:cubicBezTo>
                      <a:pt x="855859" y="187565"/>
                      <a:pt x="847846" y="243615"/>
                      <a:pt x="847846" y="299665"/>
                    </a:cubicBezTo>
                    <a:cubicBezTo>
                      <a:pt x="845176" y="339700"/>
                      <a:pt x="850517" y="385074"/>
                      <a:pt x="847846" y="427779"/>
                    </a:cubicBezTo>
                    <a:cubicBezTo>
                      <a:pt x="839834" y="539878"/>
                      <a:pt x="839834" y="646640"/>
                      <a:pt x="837164" y="758739"/>
                    </a:cubicBezTo>
                    <a:cubicBezTo>
                      <a:pt x="834493" y="817458"/>
                      <a:pt x="845176" y="876177"/>
                      <a:pt x="845176" y="934896"/>
                    </a:cubicBezTo>
                    <a:cubicBezTo>
                      <a:pt x="845176" y="998952"/>
                      <a:pt x="869212" y="1017636"/>
                      <a:pt x="906602" y="1068347"/>
                    </a:cubicBezTo>
                    <a:cubicBezTo>
                      <a:pt x="978710" y="1175109"/>
                      <a:pt x="906602" y="1241835"/>
                      <a:pt x="877224" y="1340589"/>
                    </a:cubicBezTo>
                    <a:cubicBezTo>
                      <a:pt x="847846" y="1428667"/>
                      <a:pt x="783750" y="1482048"/>
                      <a:pt x="724995" y="1551443"/>
                    </a:cubicBezTo>
                    <a:cubicBezTo>
                      <a:pt x="639533" y="1650198"/>
                      <a:pt x="684935" y="1871728"/>
                      <a:pt x="687605" y="1991834"/>
                    </a:cubicBezTo>
                    <a:cubicBezTo>
                      <a:pt x="692947" y="2127955"/>
                      <a:pt x="671581" y="2282759"/>
                      <a:pt x="703629" y="2416211"/>
                    </a:cubicBezTo>
                    <a:cubicBezTo>
                      <a:pt x="703629" y="2416211"/>
                      <a:pt x="703629" y="2416211"/>
                      <a:pt x="102725" y="2416211"/>
                    </a:cubicBezTo>
                    <a:cubicBezTo>
                      <a:pt x="102725" y="2365499"/>
                      <a:pt x="105396" y="2314788"/>
                      <a:pt x="108067" y="2266745"/>
                    </a:cubicBezTo>
                    <a:cubicBezTo>
                      <a:pt x="124091" y="2039877"/>
                      <a:pt x="198870" y="1815678"/>
                      <a:pt x="89372" y="1602155"/>
                    </a:cubicBezTo>
                    <a:cubicBezTo>
                      <a:pt x="46641" y="1522084"/>
                      <a:pt x="17263" y="1401977"/>
                      <a:pt x="9251" y="1311230"/>
                    </a:cubicBezTo>
                    <a:cubicBezTo>
                      <a:pt x="1239" y="1215144"/>
                      <a:pt x="-6773" y="1119059"/>
                      <a:pt x="9251" y="1022974"/>
                    </a:cubicBezTo>
                    <a:cubicBezTo>
                      <a:pt x="17263" y="956248"/>
                      <a:pt x="27946" y="902867"/>
                      <a:pt x="97384" y="870839"/>
                    </a:cubicBezTo>
                    <a:cubicBezTo>
                      <a:pt x="134773" y="852155"/>
                      <a:pt x="204211" y="862832"/>
                      <a:pt x="217565" y="822796"/>
                    </a:cubicBezTo>
                    <a:cubicBezTo>
                      <a:pt x="249613" y="726711"/>
                      <a:pt x="345758" y="724042"/>
                      <a:pt x="431220" y="750732"/>
                    </a:cubicBezTo>
                    <a:cubicBezTo>
                      <a:pt x="428549" y="651978"/>
                      <a:pt x="578107" y="598597"/>
                      <a:pt x="652886" y="643971"/>
                    </a:cubicBezTo>
                    <a:cubicBezTo>
                      <a:pt x="655557" y="518526"/>
                      <a:pt x="660899" y="395750"/>
                      <a:pt x="668911" y="270305"/>
                    </a:cubicBezTo>
                    <a:cubicBezTo>
                      <a:pt x="671581" y="198241"/>
                      <a:pt x="631521" y="35430"/>
                      <a:pt x="719654" y="6071"/>
                    </a:cubicBezTo>
                    <a:cubicBezTo>
                      <a:pt x="730670" y="2401"/>
                      <a:pt x="740978" y="483"/>
                      <a:pt x="750586" y="81"/>
                    </a:cubicBez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30" name="TextBox 45"/>
              <p:cNvSpPr txBox="1"/>
              <p:nvPr/>
            </p:nvSpPr>
            <p:spPr>
              <a:xfrm>
                <a:off x="4733925" y="3189288"/>
                <a:ext cx="555625" cy="430887"/>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spcBef>
                    <a:spcPts val="0"/>
                  </a:spcBef>
                  <a:spcAft>
                    <a:spcPts val="0"/>
                  </a:spcAft>
                  <a:defRPr/>
                </a:pPr>
                <a:r>
                  <a:rPr lang="ar-SA" sz="3600" dirty="0">
                    <a:solidFill>
                      <a:srgbClr val="FFFFFF"/>
                    </a:solidFill>
                    <a:latin typeface="+mj-lt"/>
                    <a:cs typeface="Montserrat" panose="02000000000000000000" pitchFamily="2" charset="0"/>
                  </a:rPr>
                  <a:t>1</a:t>
                </a:r>
                <a:endParaRPr lang="en-US" sz="3600" dirty="0">
                  <a:solidFill>
                    <a:srgbClr val="FFFFFF"/>
                  </a:solidFill>
                  <a:latin typeface="+mj-lt"/>
                  <a:cs typeface="Montserrat" panose="02000000000000000000" pitchFamily="2" charset="0"/>
                </a:endParaRPr>
              </a:p>
            </p:txBody>
          </p:sp>
          <p:sp>
            <p:nvSpPr>
              <p:cNvPr id="31" name="Freeform 4"/>
              <p:cNvSpPr>
                <a:spLocks/>
              </p:cNvSpPr>
              <p:nvPr/>
            </p:nvSpPr>
            <p:spPr bwMode="auto">
              <a:xfrm>
                <a:off x="6637337" y="2049463"/>
                <a:ext cx="1022350" cy="2759075"/>
              </a:xfrm>
              <a:custGeom>
                <a:avLst/>
                <a:gdLst>
                  <a:gd name="T0" fmla="*/ 639886 w 918832"/>
                  <a:gd name="T1" fmla="*/ 237 h 2481664"/>
                  <a:gd name="T2" fmla="*/ 922753 w 918832"/>
                  <a:gd name="T3" fmla="*/ 254809 h 2481664"/>
                  <a:gd name="T4" fmla="*/ 1181171 w 918832"/>
                  <a:gd name="T5" fmla="*/ 1231542 h 2481664"/>
                  <a:gd name="T6" fmla="*/ 1460547 w 918832"/>
                  <a:gd name="T7" fmla="*/ 1993527 h 2481664"/>
                  <a:gd name="T8" fmla="*/ 1753889 w 918832"/>
                  <a:gd name="T9" fmla="*/ 1328521 h 2481664"/>
                  <a:gd name="T10" fmla="*/ 1872625 w 918832"/>
                  <a:gd name="T11" fmla="*/ 746639 h 2481664"/>
                  <a:gd name="T12" fmla="*/ 1949448 w 918832"/>
                  <a:gd name="T13" fmla="*/ 344863 h 2481664"/>
                  <a:gd name="T14" fmla="*/ 2396452 w 918832"/>
                  <a:gd name="T15" fmla="*/ 441845 h 2481664"/>
                  <a:gd name="T16" fmla="*/ 2319622 w 918832"/>
                  <a:gd name="T17" fmla="*/ 989089 h 2481664"/>
                  <a:gd name="T18" fmla="*/ 2200889 w 918832"/>
                  <a:gd name="T19" fmla="*/ 1570970 h 2481664"/>
                  <a:gd name="T20" fmla="*/ 2151997 w 918832"/>
                  <a:gd name="T21" fmla="*/ 2028160 h 2481664"/>
                  <a:gd name="T22" fmla="*/ 2124058 w 918832"/>
                  <a:gd name="T23" fmla="*/ 2457648 h 2481664"/>
                  <a:gd name="T24" fmla="*/ 2200889 w 918832"/>
                  <a:gd name="T25" fmla="*/ 3565994 h 2481664"/>
                  <a:gd name="T26" fmla="*/ 2110090 w 918832"/>
                  <a:gd name="T27" fmla="*/ 4321054 h 2481664"/>
                  <a:gd name="T28" fmla="*/ 2068185 w 918832"/>
                  <a:gd name="T29" fmla="*/ 5415545 h 2481664"/>
                  <a:gd name="T30" fmla="*/ 2103108 w 918832"/>
                  <a:gd name="T31" fmla="*/ 6440763 h 2481664"/>
                  <a:gd name="T32" fmla="*/ 552586 w 918832"/>
                  <a:gd name="T33" fmla="*/ 6440763 h 2481664"/>
                  <a:gd name="T34" fmla="*/ 608460 w 918832"/>
                  <a:gd name="T35" fmla="*/ 5124602 h 2481664"/>
                  <a:gd name="T36" fmla="*/ 294165 w 918832"/>
                  <a:gd name="T37" fmla="*/ 4369546 h 2481664"/>
                  <a:gd name="T38" fmla="*/ 84632 w 918832"/>
                  <a:gd name="T39" fmla="*/ 3711464 h 2481664"/>
                  <a:gd name="T40" fmla="*/ 21771 w 918832"/>
                  <a:gd name="T41" fmla="*/ 2970256 h 2481664"/>
                  <a:gd name="T42" fmla="*/ 419881 w 918832"/>
                  <a:gd name="T43" fmla="*/ 2623898 h 2481664"/>
                  <a:gd name="T44" fmla="*/ 419881 w 918832"/>
                  <a:gd name="T45" fmla="*/ 2152854 h 2481664"/>
                  <a:gd name="T46" fmla="*/ 859897 w 918832"/>
                  <a:gd name="T47" fmla="*/ 2152854 h 2481664"/>
                  <a:gd name="T48" fmla="*/ 650365 w 918832"/>
                  <a:gd name="T49" fmla="*/ 1210758 h 2481664"/>
                  <a:gd name="T50" fmla="*/ 524647 w 918832"/>
                  <a:gd name="T51" fmla="*/ 628875 h 2481664"/>
                  <a:gd name="T52" fmla="*/ 440834 w 918832"/>
                  <a:gd name="T53" fmla="*/ 254809 h 2481664"/>
                  <a:gd name="T54" fmla="*/ 639886 w 918832"/>
                  <a:gd name="T55" fmla="*/ 237 h 24816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18832" h="2481664">
                    <a:moveTo>
                      <a:pt x="244999" y="92"/>
                    </a:moveTo>
                    <a:cubicBezTo>
                      <a:pt x="288454" y="2094"/>
                      <a:pt x="337258" y="36792"/>
                      <a:pt x="353303" y="98180"/>
                    </a:cubicBezTo>
                    <a:cubicBezTo>
                      <a:pt x="385393" y="218289"/>
                      <a:pt x="436202" y="349073"/>
                      <a:pt x="452247" y="474520"/>
                    </a:cubicBezTo>
                    <a:cubicBezTo>
                      <a:pt x="460269" y="519894"/>
                      <a:pt x="516427" y="768118"/>
                      <a:pt x="559213" y="768118"/>
                    </a:cubicBezTo>
                    <a:cubicBezTo>
                      <a:pt x="628741" y="768118"/>
                      <a:pt x="655483" y="554592"/>
                      <a:pt x="671528" y="511887"/>
                    </a:cubicBezTo>
                    <a:cubicBezTo>
                      <a:pt x="695595" y="442491"/>
                      <a:pt x="711640" y="362419"/>
                      <a:pt x="716989" y="287684"/>
                    </a:cubicBezTo>
                    <a:cubicBezTo>
                      <a:pt x="722337" y="231634"/>
                      <a:pt x="727685" y="183591"/>
                      <a:pt x="746404" y="132878"/>
                    </a:cubicBezTo>
                    <a:cubicBezTo>
                      <a:pt x="794539" y="15439"/>
                      <a:pt x="904180" y="47468"/>
                      <a:pt x="917551" y="170245"/>
                    </a:cubicBezTo>
                    <a:cubicBezTo>
                      <a:pt x="925573" y="242310"/>
                      <a:pt x="893483" y="311706"/>
                      <a:pt x="888135" y="381102"/>
                    </a:cubicBezTo>
                    <a:cubicBezTo>
                      <a:pt x="882787" y="453167"/>
                      <a:pt x="866742" y="535908"/>
                      <a:pt x="842674" y="605304"/>
                    </a:cubicBezTo>
                    <a:cubicBezTo>
                      <a:pt x="821281" y="661355"/>
                      <a:pt x="837326" y="722744"/>
                      <a:pt x="823955" y="781463"/>
                    </a:cubicBezTo>
                    <a:cubicBezTo>
                      <a:pt x="810584" y="842852"/>
                      <a:pt x="797213" y="885557"/>
                      <a:pt x="813258" y="946946"/>
                    </a:cubicBezTo>
                    <a:cubicBezTo>
                      <a:pt x="850697" y="1088407"/>
                      <a:pt x="837326" y="1248551"/>
                      <a:pt x="842674" y="1373998"/>
                    </a:cubicBezTo>
                    <a:cubicBezTo>
                      <a:pt x="845348" y="1486099"/>
                      <a:pt x="834652" y="1555495"/>
                      <a:pt x="807910" y="1664927"/>
                    </a:cubicBezTo>
                    <a:cubicBezTo>
                      <a:pt x="770472" y="1803719"/>
                      <a:pt x="797213" y="1939842"/>
                      <a:pt x="791865" y="2086641"/>
                    </a:cubicBezTo>
                    <a:cubicBezTo>
                      <a:pt x="786517" y="2222764"/>
                      <a:pt x="786517" y="2348210"/>
                      <a:pt x="805236" y="2481664"/>
                    </a:cubicBezTo>
                    <a:cubicBezTo>
                      <a:pt x="805236" y="2481664"/>
                      <a:pt x="805236" y="2481664"/>
                      <a:pt x="211573" y="2481664"/>
                    </a:cubicBezTo>
                    <a:cubicBezTo>
                      <a:pt x="230292" y="2313512"/>
                      <a:pt x="232966" y="2134684"/>
                      <a:pt x="232966" y="1974540"/>
                    </a:cubicBezTo>
                    <a:cubicBezTo>
                      <a:pt x="235640" y="1849093"/>
                      <a:pt x="176808" y="1782367"/>
                      <a:pt x="112629" y="1683611"/>
                    </a:cubicBezTo>
                    <a:cubicBezTo>
                      <a:pt x="59145" y="1603538"/>
                      <a:pt x="48449" y="1520797"/>
                      <a:pt x="32404" y="1430049"/>
                    </a:cubicBezTo>
                    <a:cubicBezTo>
                      <a:pt x="11011" y="1331293"/>
                      <a:pt x="-13057" y="1245882"/>
                      <a:pt x="8336" y="1144458"/>
                    </a:cubicBezTo>
                    <a:cubicBezTo>
                      <a:pt x="29730" y="1053709"/>
                      <a:pt x="85887" y="1040364"/>
                      <a:pt x="160764" y="1011004"/>
                    </a:cubicBezTo>
                    <a:cubicBezTo>
                      <a:pt x="125999" y="954953"/>
                      <a:pt x="104606" y="882888"/>
                      <a:pt x="160764" y="829507"/>
                    </a:cubicBezTo>
                    <a:cubicBezTo>
                      <a:pt x="200876" y="792140"/>
                      <a:pt x="291797" y="797478"/>
                      <a:pt x="329236" y="829507"/>
                    </a:cubicBezTo>
                    <a:cubicBezTo>
                      <a:pt x="329236" y="706729"/>
                      <a:pt x="286449" y="583952"/>
                      <a:pt x="249011" y="466513"/>
                    </a:cubicBezTo>
                    <a:cubicBezTo>
                      <a:pt x="227617" y="394447"/>
                      <a:pt x="222269" y="314375"/>
                      <a:pt x="200876" y="242310"/>
                    </a:cubicBezTo>
                    <a:cubicBezTo>
                      <a:pt x="184831" y="188929"/>
                      <a:pt x="171460" y="154231"/>
                      <a:pt x="168786" y="98180"/>
                    </a:cubicBezTo>
                    <a:cubicBezTo>
                      <a:pt x="163437" y="28784"/>
                      <a:pt x="201544" y="-1910"/>
                      <a:pt x="244999" y="92"/>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dirty="0"/>
              </a:p>
            </p:txBody>
          </p:sp>
        </p:grpSp>
        <p:sp>
          <p:nvSpPr>
            <p:cNvPr id="28" name="TextBox 47"/>
            <p:cNvSpPr txBox="1"/>
            <p:nvPr/>
          </p:nvSpPr>
          <p:spPr>
            <a:xfrm>
              <a:off x="6955045" y="4005609"/>
              <a:ext cx="625475" cy="430887"/>
            </a:xfrm>
            <a:prstGeom prst="rect">
              <a:avLst/>
            </a:prstGeom>
            <a:noFill/>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a:lstStyle>
            <a:p>
              <a:pPr algn="ctr" eaLnBrk="1" fontAlgn="auto" hangingPunct="1">
                <a:spcBef>
                  <a:spcPts val="0"/>
                </a:spcBef>
                <a:spcAft>
                  <a:spcPts val="0"/>
                </a:spcAft>
                <a:defRPr/>
              </a:pPr>
              <a:r>
                <a:rPr lang="ar-SA" sz="3600" dirty="0">
                  <a:solidFill>
                    <a:srgbClr val="FFFFFF"/>
                  </a:solidFill>
                  <a:latin typeface="+mj-lt"/>
                  <a:cs typeface="Montserrat" panose="02000000000000000000" pitchFamily="2" charset="0"/>
                </a:rPr>
                <a:t>2</a:t>
              </a:r>
              <a:endParaRPr lang="en-US" sz="3600" dirty="0">
                <a:solidFill>
                  <a:srgbClr val="FFFFFF"/>
                </a:solidFill>
                <a:latin typeface="+mj-lt"/>
                <a:cs typeface="Montserrat" panose="02000000000000000000" pitchFamily="2" charset="0"/>
              </a:endParaRPr>
            </a:p>
          </p:txBody>
        </p:sp>
      </p:grpSp>
      <p:sp>
        <p:nvSpPr>
          <p:cNvPr id="3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3"/>
            <a:stretch>
              <a:fillRect/>
            </a:stretch>
          </a:blipFill>
        </p:spPr>
        <p:txBody>
          <a:bodyPr/>
          <a:lstStyle/>
          <a:p>
            <a:endParaRPr lang="en-US"/>
          </a:p>
        </p:txBody>
      </p:sp>
      <p:sp>
        <p:nvSpPr>
          <p:cNvPr id="33" name="TextBox 32"/>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6</a:t>
            </a:r>
          </a:p>
        </p:txBody>
      </p:sp>
    </p:spTree>
    <p:extLst>
      <p:ext uri="{BB962C8B-B14F-4D97-AF65-F5344CB8AC3E}">
        <p14:creationId xmlns:p14="http://schemas.microsoft.com/office/powerpoint/2010/main" val="293138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15444" r="-15444"/>
            </a:stretch>
          </a:blipFill>
        </p:spPr>
        <p:txBody>
          <a:bodyPr/>
          <a:lstStyle/>
          <a:p>
            <a:endParaRPr lang="en-US"/>
          </a:p>
        </p:txBody>
      </p:sp>
      <p:sp>
        <p:nvSpPr>
          <p:cNvPr id="3" name="Freeform 3"/>
          <p:cNvSpPr/>
          <p:nvPr/>
        </p:nvSpPr>
        <p:spPr>
          <a:xfrm rot="-10800000">
            <a:off x="1828800" y="266700"/>
            <a:ext cx="16086024" cy="9220200"/>
          </a:xfrm>
          <a:custGeom>
            <a:avLst/>
            <a:gdLst/>
            <a:ahLst/>
            <a:cxnLst/>
            <a:rect l="l" t="t" r="r" b="b"/>
            <a:pathLst>
              <a:path w="14638225" h="8229600">
                <a:moveTo>
                  <a:pt x="0" y="0"/>
                </a:moveTo>
                <a:lnTo>
                  <a:pt x="14638225" y="0"/>
                </a:lnTo>
                <a:lnTo>
                  <a:pt x="14638225" y="8229600"/>
                </a:lnTo>
                <a:lnTo>
                  <a:pt x="0" y="8229600"/>
                </a:lnTo>
                <a:lnTo>
                  <a:pt x="0" y="0"/>
                </a:lnTo>
                <a:close/>
              </a:path>
            </a:pathLst>
          </a:custGeom>
          <a:blipFill>
            <a:blip r:embed="rId3"/>
            <a:stretch>
              <a:fillRect l="-36215"/>
            </a:stretch>
          </a:blipFill>
        </p:spPr>
        <p:txBody>
          <a:bodyPr/>
          <a:lstStyle/>
          <a:p>
            <a:endParaRPr lang="en-US"/>
          </a:p>
        </p:txBody>
      </p:sp>
      <p:grpSp>
        <p:nvGrpSpPr>
          <p:cNvPr id="4" name="Group 4"/>
          <p:cNvGrpSpPr>
            <a:grpSpLocks noChangeAspect="1"/>
          </p:cNvGrpSpPr>
          <p:nvPr/>
        </p:nvGrpSpPr>
        <p:grpSpPr>
          <a:xfrm>
            <a:off x="0" y="1943100"/>
            <a:ext cx="2582301" cy="2667000"/>
            <a:chOff x="0" y="0"/>
            <a:chExt cx="6350000" cy="6558280"/>
          </a:xfrm>
        </p:grpSpPr>
        <p:sp>
          <p:nvSpPr>
            <p:cNvPr id="5" name="Freeform 5"/>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a:stretch>
                <a:fillRect l="-27567" r="-27567"/>
              </a:stretch>
            </a:blipFill>
          </p:spPr>
          <p:txBody>
            <a:bodyPr/>
            <a:lstStyle/>
            <a:p>
              <a:endParaRPr lang="en-US"/>
            </a:p>
          </p:txBody>
        </p:sp>
        <p:sp>
          <p:nvSpPr>
            <p:cNvPr id="6" name="Freeform 6"/>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626953"/>
            </a:solidFill>
          </p:spPr>
          <p:txBody>
            <a:bodyPr/>
            <a:lstStyle/>
            <a:p>
              <a:endParaRPr lang="en-US"/>
            </a:p>
          </p:txBody>
        </p:sp>
      </p:grpSp>
      <p:sp>
        <p:nvSpPr>
          <p:cNvPr id="7" name="Freeform 7"/>
          <p:cNvSpPr/>
          <p:nvPr/>
        </p:nvSpPr>
        <p:spPr>
          <a:xfrm rot="-5400000">
            <a:off x="5238354" y="133746"/>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5"/>
            <a:stretch>
              <a:fillRect/>
            </a:stretch>
          </a:blipFill>
        </p:spPr>
        <p:txBody>
          <a:bodyPr/>
          <a:lstStyle/>
          <a:p>
            <a:endParaRPr lang="en-US"/>
          </a:p>
        </p:txBody>
      </p:sp>
      <p:sp>
        <p:nvSpPr>
          <p:cNvPr id="8" name="Freeform 8"/>
          <p:cNvSpPr/>
          <p:nvPr/>
        </p:nvSpPr>
        <p:spPr>
          <a:xfrm>
            <a:off x="14310910" y="266700"/>
            <a:ext cx="2105666" cy="1152374"/>
          </a:xfrm>
          <a:custGeom>
            <a:avLst/>
            <a:gdLst/>
            <a:ahLst/>
            <a:cxnLst/>
            <a:rect l="l" t="t" r="r" b="b"/>
            <a:pathLst>
              <a:path w="2105666" h="1152374">
                <a:moveTo>
                  <a:pt x="0" y="0"/>
                </a:moveTo>
                <a:lnTo>
                  <a:pt x="2105666" y="0"/>
                </a:lnTo>
                <a:lnTo>
                  <a:pt x="2105666" y="1152374"/>
                </a:lnTo>
                <a:lnTo>
                  <a:pt x="0" y="1152374"/>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8795588" y="-1989626"/>
            <a:ext cx="2882434" cy="288243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D9D9D9"/>
              </a:solidFill>
              <a:prstDash val="solid"/>
              <a:miter/>
            </a:ln>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399"/>
                </a:lnSpc>
              </a:pPr>
              <a:endParaRPr/>
            </a:p>
          </p:txBody>
        </p:sp>
      </p:grpSp>
      <p:grpSp>
        <p:nvGrpSpPr>
          <p:cNvPr id="12" name="Group 12"/>
          <p:cNvGrpSpPr/>
          <p:nvPr/>
        </p:nvGrpSpPr>
        <p:grpSpPr>
          <a:xfrm>
            <a:off x="12420600" y="723900"/>
            <a:ext cx="5867400" cy="1665608"/>
            <a:chOff x="0" y="0"/>
            <a:chExt cx="12283556" cy="2220810"/>
          </a:xfrm>
        </p:grpSpPr>
        <p:sp>
          <p:nvSpPr>
            <p:cNvPr id="13" name="Freeform 13"/>
            <p:cNvSpPr/>
            <p:nvPr/>
          </p:nvSpPr>
          <p:spPr>
            <a:xfrm>
              <a:off x="364449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4" name="Freeform 14"/>
            <p:cNvSpPr/>
            <p:nvPr/>
          </p:nvSpPr>
          <p:spPr>
            <a:xfrm>
              <a:off x="0"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sp>
          <p:nvSpPr>
            <p:cNvPr id="15" name="Freeform 15"/>
            <p:cNvSpPr/>
            <p:nvPr/>
          </p:nvSpPr>
          <p:spPr>
            <a:xfrm>
              <a:off x="6902738" y="0"/>
              <a:ext cx="5380818" cy="2220810"/>
            </a:xfrm>
            <a:custGeom>
              <a:avLst/>
              <a:gdLst/>
              <a:ahLst/>
              <a:cxnLst/>
              <a:rect l="l" t="t" r="r" b="b"/>
              <a:pathLst>
                <a:path w="5380818" h="2220810">
                  <a:moveTo>
                    <a:pt x="0" y="0"/>
                  </a:moveTo>
                  <a:lnTo>
                    <a:pt x="5380818" y="0"/>
                  </a:lnTo>
                  <a:lnTo>
                    <a:pt x="5380818" y="2220810"/>
                  </a:lnTo>
                  <a:lnTo>
                    <a:pt x="0" y="2220810"/>
                  </a:lnTo>
                  <a:lnTo>
                    <a:pt x="0" y="0"/>
                  </a:lnTo>
                  <a:close/>
                </a:path>
              </a:pathLst>
            </a:custGeom>
            <a:blipFill>
              <a:blip r:embed="rId7"/>
              <a:stretch>
                <a:fillRect/>
              </a:stretch>
            </a:blipFill>
          </p:spPr>
          <p:txBody>
            <a:bodyPr/>
            <a:lstStyle/>
            <a:p>
              <a:endParaRPr lang="en-US"/>
            </a:p>
          </p:txBody>
        </p:sp>
      </p:grpSp>
      <p:sp>
        <p:nvSpPr>
          <p:cNvPr id="16" name="TextBox 16"/>
          <p:cNvSpPr txBox="1"/>
          <p:nvPr/>
        </p:nvSpPr>
        <p:spPr>
          <a:xfrm>
            <a:off x="13030200" y="647700"/>
            <a:ext cx="5257800" cy="2669962"/>
          </a:xfrm>
          <a:prstGeom prst="rect">
            <a:avLst/>
          </a:prstGeom>
        </p:spPr>
        <p:txBody>
          <a:bodyPr wrap="square" lIns="0" tIns="0" rIns="0" bIns="0" rtlCol="0" anchor="t">
            <a:spAutoFit/>
          </a:bodyPr>
          <a:lstStyle/>
          <a:p>
            <a:pPr algn="ctr" rtl="1">
              <a:lnSpc>
                <a:spcPct val="150000"/>
              </a:lnSpc>
            </a:pPr>
            <a:r>
              <a:rPr lang="ar-EG" sz="3200" b="1" dirty="0">
                <a:solidFill>
                  <a:srgbClr val="000000"/>
                </a:solidFill>
                <a:latin typeface="Tajawal Bold"/>
                <a:ea typeface="Tajawal Bold"/>
                <a:cs typeface="Tajawal Bold"/>
                <a:sym typeface="League Spartan"/>
                <a:rtl/>
              </a:rPr>
              <a:t>أنواع القرارات</a:t>
            </a:r>
          </a:p>
          <a:p>
            <a:pPr algn="ctr" rtl="1">
              <a:lnSpc>
                <a:spcPct val="150000"/>
              </a:lnSpc>
            </a:pPr>
            <a:r>
              <a:rPr lang="en-US" sz="3200" b="1" dirty="0">
                <a:solidFill>
                  <a:srgbClr val="000000"/>
                </a:solidFill>
                <a:latin typeface="Tajawal Bold"/>
                <a:ea typeface="Tajawal Bold"/>
                <a:cs typeface="Tajawal Bold"/>
                <a:sym typeface="League Spartan"/>
                <a:rtl/>
              </a:rPr>
              <a:t>Types of Decision</a:t>
            </a:r>
          </a:p>
          <a:p>
            <a:pPr algn="just">
              <a:lnSpc>
                <a:spcPts val="9349"/>
              </a:lnSpc>
            </a:pPr>
            <a:endParaRPr lang="ar-EG" sz="8499" dirty="0">
              <a:solidFill>
                <a:srgbClr val="626953"/>
              </a:solidFill>
              <a:latin typeface="League Spartan"/>
              <a:ea typeface="League Spartan"/>
              <a:cs typeface="League Spartan"/>
              <a:sym typeface="League Spartan"/>
              <a:rtl/>
            </a:endParaRPr>
          </a:p>
        </p:txBody>
      </p:sp>
      <p:sp>
        <p:nvSpPr>
          <p:cNvPr id="17" name="TextBox 17"/>
          <p:cNvSpPr txBox="1"/>
          <p:nvPr/>
        </p:nvSpPr>
        <p:spPr>
          <a:xfrm>
            <a:off x="3048000" y="3009900"/>
            <a:ext cx="14431995" cy="5847755"/>
          </a:xfrm>
          <a:prstGeom prst="rect">
            <a:avLst/>
          </a:prstGeom>
        </p:spPr>
        <p:txBody>
          <a:bodyPr wrap="square" lIns="0" tIns="0" rIns="0" bIns="0" rtlCol="0" anchor="t">
            <a:spAutoFit/>
          </a:bodyPr>
          <a:lstStyle/>
          <a:p>
            <a:pPr marL="342900" indent="-342900" algn="ctr" rtl="1">
              <a:lnSpc>
                <a:spcPts val="5599"/>
              </a:lnSpc>
              <a:buFont typeface="Wingdings" panose="05000000000000000000" pitchFamily="2" charset="2"/>
              <a:buChar char="q"/>
            </a:pPr>
            <a:r>
              <a:rPr lang="ar-EG" sz="3200" b="1" dirty="0">
                <a:latin typeface="Tajawal" panose="00000500000000000000" pitchFamily="2" charset="-78"/>
                <a:ea typeface="Poppins"/>
                <a:cs typeface="Tajawal" panose="00000500000000000000" pitchFamily="2" charset="-78"/>
                <a:sym typeface="Poppins"/>
                <a:rtl/>
              </a:rPr>
              <a:t>القرارات المبرمجه: </a:t>
            </a:r>
            <a:r>
              <a:rPr lang="en-US" sz="3200" b="1" dirty="0">
                <a:latin typeface="Tajawal" panose="00000500000000000000" pitchFamily="2" charset="-78"/>
                <a:ea typeface="Poppins"/>
                <a:cs typeface="Tajawal" panose="00000500000000000000" pitchFamily="2" charset="-78"/>
                <a:sym typeface="Poppins"/>
                <a:rtl/>
              </a:rPr>
              <a:t>Programmed Decision</a:t>
            </a:r>
          </a:p>
          <a:p>
            <a:pPr algn="justLow" rtl="1">
              <a:lnSpc>
                <a:spcPct val="250000"/>
              </a:lnSpc>
            </a:pPr>
            <a:r>
              <a:rPr lang="ar-EG" sz="3200" dirty="0">
                <a:latin typeface="Tajawal" panose="00000500000000000000" pitchFamily="2" charset="-78"/>
                <a:ea typeface="Poppins"/>
                <a:cs typeface="Tajawal" panose="00000500000000000000" pitchFamily="2" charset="-78"/>
                <a:sym typeface="Poppins"/>
                <a:rtl/>
              </a:rPr>
              <a:t>هي التي يتم اتخاذها بشكل روتيني أو متكرر حيث إنها تتخذ في مواقف محددة وتخضع لقواعد معينة يتم في ظلها اتخاذ مثل هذه القرارات كما يمكن التنبؤ بنتائجها بثقة عالية على أساس التجارب السابقة ولا يترتب عليها مخاطر كبيرة.</a:t>
            </a:r>
          </a:p>
          <a:p>
            <a:pPr algn="r" rtl="1">
              <a:lnSpc>
                <a:spcPts val="5599"/>
              </a:lnSpc>
            </a:pPr>
            <a:endParaRPr lang="ar-EG" sz="2400" dirty="0">
              <a:latin typeface="Tajawal" panose="00000500000000000000" pitchFamily="2" charset="-78"/>
              <a:ea typeface="Poppins"/>
              <a:cs typeface="Tajawal" panose="00000500000000000000" pitchFamily="2" charset="-78"/>
              <a:sym typeface="Poppins"/>
              <a:rtl/>
            </a:endParaRPr>
          </a:p>
          <a:p>
            <a:pPr algn="r" rtl="1">
              <a:lnSpc>
                <a:spcPts val="5599"/>
              </a:lnSpc>
              <a:spcBef>
                <a:spcPct val="0"/>
              </a:spcBef>
            </a:pPr>
            <a:endParaRPr lang="ar-EG" sz="2400" dirty="0">
              <a:latin typeface="Tajawal" panose="00000500000000000000" pitchFamily="2" charset="-78"/>
              <a:ea typeface="Poppins"/>
              <a:cs typeface="Tajawal" panose="00000500000000000000" pitchFamily="2" charset="-78"/>
              <a:sym typeface="Poppins"/>
              <a:rtl/>
            </a:endParaRPr>
          </a:p>
        </p:txBody>
      </p:sp>
      <p:sp>
        <p:nvSpPr>
          <p:cNvPr id="19"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8"/>
            <a:stretch>
              <a:fillRect/>
            </a:stretch>
          </a:blipFill>
        </p:spPr>
        <p:txBody>
          <a:bodyPr/>
          <a:lstStyle/>
          <a:p>
            <a:endParaRPr lang="en-US"/>
          </a:p>
        </p:txBody>
      </p:sp>
      <p:sp>
        <p:nvSpPr>
          <p:cNvPr id="20" name="TextBox 19"/>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7</a:t>
            </a:r>
          </a:p>
        </p:txBody>
      </p:sp>
      <p:sp>
        <p:nvSpPr>
          <p:cNvPr id="21" name="Rectangle 7"/>
          <p:cNvSpPr>
            <a:spLocks noChangeArrowheads="1"/>
          </p:cNvSpPr>
          <p:nvPr/>
        </p:nvSpPr>
        <p:spPr bwMode="auto">
          <a:xfrm>
            <a:off x="-76200" y="9895701"/>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spTree>
    <p:extLst>
      <p:ext uri="{BB962C8B-B14F-4D97-AF65-F5344CB8AC3E}">
        <p14:creationId xmlns:p14="http://schemas.microsoft.com/office/powerpoint/2010/main" val="229994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0"/>
          <p:cNvGrpSpPr>
            <a:grpSpLocks/>
          </p:cNvGrpSpPr>
          <p:nvPr/>
        </p:nvGrpSpPr>
        <p:grpSpPr bwMode="auto">
          <a:xfrm>
            <a:off x="2986090" y="2557463"/>
            <a:ext cx="11972925" cy="6740307"/>
            <a:chOff x="2693038" y="1637937"/>
            <a:chExt cx="7981950" cy="4495055"/>
          </a:xfrm>
        </p:grpSpPr>
        <p:sp>
          <p:nvSpPr>
            <p:cNvPr id="2" name="TextBox 9"/>
            <p:cNvSpPr txBox="1"/>
            <p:nvPr/>
          </p:nvSpPr>
          <p:spPr>
            <a:xfrm>
              <a:off x="2693038" y="1637937"/>
              <a:ext cx="7981950" cy="4495055"/>
            </a:xfrm>
            <a:prstGeom prst="rect">
              <a:avLst/>
            </a:prstGeom>
            <a:solidFill>
              <a:schemeClr val="bg2">
                <a:lumMod val="90000"/>
              </a:schemeClr>
            </a:solidFill>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a:lstStyle>
            <a:p>
              <a:pPr algn="ctr">
                <a:defRPr/>
              </a:pPr>
              <a:endParaRPr lang="ar-SA" sz="4800" b="1" dirty="0">
                <a:solidFill>
                  <a:schemeClr val="bg1"/>
                </a:solidFill>
                <a:latin typeface="Tajawal" panose="00000500000000000000" pitchFamily="2" charset="-78"/>
                <a:cs typeface="Tajawal" panose="00000500000000000000" pitchFamily="2" charset="-78"/>
              </a:endParaRPr>
            </a:p>
            <a:p>
              <a:pPr algn="ctr">
                <a:defRPr/>
              </a:pPr>
              <a:endParaRPr lang="ar-SA" sz="4800" b="1" dirty="0">
                <a:solidFill>
                  <a:schemeClr val="bg1"/>
                </a:solidFill>
                <a:latin typeface="Tajawal" panose="00000500000000000000" pitchFamily="2" charset="-78"/>
                <a:cs typeface="Tajawal" panose="00000500000000000000" pitchFamily="2" charset="-78"/>
              </a:endParaRPr>
            </a:p>
            <a:p>
              <a:pPr algn="ctr">
                <a:defRPr/>
              </a:pPr>
              <a:endParaRPr lang="ar-SA" sz="4800" b="1" dirty="0">
                <a:solidFill>
                  <a:schemeClr val="bg1"/>
                </a:solidFill>
                <a:latin typeface="Tajawal" panose="00000500000000000000" pitchFamily="2" charset="-78"/>
                <a:cs typeface="Tajawal" panose="00000500000000000000" pitchFamily="2" charset="-78"/>
              </a:endParaRPr>
            </a:p>
            <a:p>
              <a:pPr algn="ctr">
                <a:defRPr/>
              </a:pPr>
              <a:endParaRPr lang="ar-SA" sz="4800" b="1" dirty="0">
                <a:solidFill>
                  <a:schemeClr val="bg1"/>
                </a:solidFill>
                <a:latin typeface="Tajawal" panose="00000500000000000000" pitchFamily="2" charset="-78"/>
                <a:cs typeface="Tajawal" panose="00000500000000000000" pitchFamily="2" charset="-78"/>
              </a:endParaRPr>
            </a:p>
            <a:p>
              <a:pPr algn="ctr">
                <a:defRPr/>
              </a:pPr>
              <a:endParaRPr lang="ar-SA" sz="4800" b="1" dirty="0">
                <a:solidFill>
                  <a:schemeClr val="bg1"/>
                </a:solidFill>
                <a:latin typeface="Tajawal" panose="00000500000000000000" pitchFamily="2" charset="-78"/>
                <a:cs typeface="Tajawal" panose="00000500000000000000" pitchFamily="2" charset="-78"/>
              </a:endParaRPr>
            </a:p>
            <a:p>
              <a:pPr algn="ctr">
                <a:defRPr/>
              </a:pPr>
              <a:endParaRPr lang="ar-SA" sz="4800" b="1" dirty="0">
                <a:solidFill>
                  <a:schemeClr val="bg1"/>
                </a:solidFill>
                <a:latin typeface="Tajawal" panose="00000500000000000000" pitchFamily="2" charset="-78"/>
                <a:cs typeface="Tajawal" panose="00000500000000000000" pitchFamily="2" charset="-78"/>
              </a:endParaRPr>
            </a:p>
            <a:p>
              <a:pPr algn="ctr">
                <a:defRPr/>
              </a:pPr>
              <a:endParaRPr lang="ar-SA" sz="4800" b="1" dirty="0">
                <a:solidFill>
                  <a:schemeClr val="bg1"/>
                </a:solidFill>
                <a:latin typeface="Tajawal" panose="00000500000000000000" pitchFamily="2" charset="-78"/>
                <a:cs typeface="Tajawal" panose="00000500000000000000" pitchFamily="2" charset="-78"/>
              </a:endParaRPr>
            </a:p>
            <a:p>
              <a:pPr algn="ctr">
                <a:defRPr/>
              </a:pPr>
              <a:endParaRPr lang="ar-SA" sz="4800" b="1" dirty="0">
                <a:solidFill>
                  <a:schemeClr val="bg1"/>
                </a:solidFill>
                <a:latin typeface="Tajawal" panose="00000500000000000000" pitchFamily="2" charset="-78"/>
                <a:cs typeface="Tajawal" panose="00000500000000000000" pitchFamily="2" charset="-78"/>
              </a:endParaRPr>
            </a:p>
            <a:p>
              <a:pPr algn="ctr">
                <a:defRPr/>
              </a:pPr>
              <a:endParaRPr lang="en-US" sz="4800" b="1" dirty="0">
                <a:solidFill>
                  <a:schemeClr val="bg1"/>
                </a:solidFill>
                <a:latin typeface="Tajawal" panose="00000500000000000000" pitchFamily="2" charset="-78"/>
                <a:cs typeface="Tajawal" panose="00000500000000000000" pitchFamily="2" charset="-78"/>
              </a:endParaRPr>
            </a:p>
          </p:txBody>
        </p:sp>
        <p:grpSp>
          <p:nvGrpSpPr>
            <p:cNvPr id="54279" name="Group 19"/>
            <p:cNvGrpSpPr>
              <a:grpSpLocks/>
            </p:cNvGrpSpPr>
            <p:nvPr/>
          </p:nvGrpSpPr>
          <p:grpSpPr bwMode="auto">
            <a:xfrm>
              <a:off x="3645953" y="2347415"/>
              <a:ext cx="6149559" cy="3746551"/>
              <a:chOff x="3645953" y="2347415"/>
              <a:chExt cx="6149559" cy="3746551"/>
            </a:xfrm>
          </p:grpSpPr>
          <p:grpSp>
            <p:nvGrpSpPr>
              <p:cNvPr id="54280" name="Group 13"/>
              <p:cNvGrpSpPr>
                <a:grpSpLocks/>
              </p:cNvGrpSpPr>
              <p:nvPr/>
            </p:nvGrpSpPr>
            <p:grpSpPr bwMode="auto">
              <a:xfrm>
                <a:off x="3937637" y="2347415"/>
                <a:ext cx="5492755" cy="2454173"/>
                <a:chOff x="3937637" y="2735757"/>
                <a:chExt cx="5492755" cy="2454173"/>
              </a:xfrm>
            </p:grpSpPr>
            <p:grpSp>
              <p:nvGrpSpPr>
                <p:cNvPr id="54285" name="Group 10"/>
                <p:cNvGrpSpPr>
                  <a:grpSpLocks/>
                </p:cNvGrpSpPr>
                <p:nvPr/>
              </p:nvGrpSpPr>
              <p:grpSpPr bwMode="auto">
                <a:xfrm>
                  <a:off x="3937637" y="2735757"/>
                  <a:ext cx="5492755" cy="2454173"/>
                  <a:chOff x="2941983" y="2544417"/>
                  <a:chExt cx="4333460" cy="2067340"/>
                </a:xfrm>
              </p:grpSpPr>
              <p:sp>
                <p:nvSpPr>
                  <p:cNvPr id="6" name="Rectangle 5"/>
                  <p:cNvSpPr/>
                  <p:nvPr/>
                </p:nvSpPr>
                <p:spPr>
                  <a:xfrm>
                    <a:off x="2941984" y="2544732"/>
                    <a:ext cx="4333456" cy="206678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2700">
                      <a:latin typeface="Tajawal" panose="00000500000000000000" pitchFamily="2" charset="-78"/>
                      <a:cs typeface="Tajawal" panose="00000500000000000000" pitchFamily="2" charset="-78"/>
                    </a:endParaRPr>
                  </a:p>
                </p:txBody>
              </p:sp>
              <p:cxnSp>
                <p:nvCxnSpPr>
                  <p:cNvPr id="8" name="Straight Connector 7"/>
                  <p:cNvCxnSpPr/>
                  <p:nvPr/>
                </p:nvCxnSpPr>
                <p:spPr>
                  <a:xfrm flipH="1">
                    <a:off x="2941984" y="2544732"/>
                    <a:ext cx="4333456" cy="2053409"/>
                  </a:xfrm>
                  <a:prstGeom prst="line">
                    <a:avLst/>
                  </a:prstGeom>
                  <a:ln w="825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54286" name="TextBox 11"/>
                <p:cNvSpPr txBox="1">
                  <a:spLocks noChangeArrowheads="1"/>
                </p:cNvSpPr>
                <p:nvPr/>
              </p:nvSpPr>
              <p:spPr bwMode="auto">
                <a:xfrm>
                  <a:off x="6595112" y="4288437"/>
                  <a:ext cx="2403114"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3000" b="1" dirty="0">
                      <a:latin typeface="Tajawal" panose="00000500000000000000" pitchFamily="2" charset="-78"/>
                      <a:cs typeface="Tajawal" panose="00000500000000000000" pitchFamily="2" charset="-78"/>
                    </a:rPr>
                    <a:t>القرارات المبرمجة</a:t>
                  </a:r>
                </a:p>
              </p:txBody>
            </p:sp>
            <p:sp>
              <p:nvSpPr>
                <p:cNvPr id="54287" name="TextBox 12"/>
                <p:cNvSpPr txBox="1">
                  <a:spLocks noChangeArrowheads="1"/>
                </p:cNvSpPr>
                <p:nvPr/>
              </p:nvSpPr>
              <p:spPr bwMode="auto">
                <a:xfrm>
                  <a:off x="4167808" y="3554867"/>
                  <a:ext cx="2935303"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en-US" sz="3000" b="1" dirty="0">
                      <a:latin typeface="Tajawal" panose="00000500000000000000" pitchFamily="2" charset="-78"/>
                      <a:cs typeface="Tajawal" panose="00000500000000000000" pitchFamily="2" charset="-78"/>
                    </a:rPr>
                    <a:t>القرارات غير المبرمجة</a:t>
                  </a:r>
                </a:p>
              </p:txBody>
            </p:sp>
          </p:grpSp>
          <p:sp>
            <p:nvSpPr>
              <p:cNvPr id="54281" name="TextBox 14"/>
              <p:cNvSpPr txBox="1">
                <a:spLocks noChangeArrowheads="1"/>
              </p:cNvSpPr>
              <p:nvPr/>
            </p:nvSpPr>
            <p:spPr bwMode="auto">
              <a:xfrm>
                <a:off x="7964557" y="5009322"/>
                <a:ext cx="1830955"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3000" b="1" dirty="0">
                    <a:latin typeface="Tajawal" panose="00000500000000000000" pitchFamily="2" charset="-78"/>
                    <a:cs typeface="Tajawal" panose="00000500000000000000" pitchFamily="2" charset="-78"/>
                  </a:rPr>
                  <a:t>الإدارة الإشرافية</a:t>
                </a:r>
              </a:p>
            </p:txBody>
          </p:sp>
          <p:sp>
            <p:nvSpPr>
              <p:cNvPr id="54282" name="TextBox 15"/>
              <p:cNvSpPr txBox="1">
                <a:spLocks noChangeArrowheads="1"/>
              </p:cNvSpPr>
              <p:nvPr/>
            </p:nvSpPr>
            <p:spPr bwMode="auto">
              <a:xfrm>
                <a:off x="5895510" y="5009322"/>
                <a:ext cx="1817202"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3000" b="1" dirty="0">
                    <a:latin typeface="Tajawal" panose="00000500000000000000" pitchFamily="2" charset="-78"/>
                    <a:cs typeface="Tajawal" panose="00000500000000000000" pitchFamily="2" charset="-78"/>
                  </a:rPr>
                  <a:t>الإدارة الوسطى</a:t>
                </a:r>
              </a:p>
            </p:txBody>
          </p:sp>
          <p:sp>
            <p:nvSpPr>
              <p:cNvPr id="54283" name="TextBox 16"/>
              <p:cNvSpPr txBox="1">
                <a:spLocks noChangeArrowheads="1"/>
              </p:cNvSpPr>
              <p:nvPr/>
            </p:nvSpPr>
            <p:spPr bwMode="auto">
              <a:xfrm>
                <a:off x="3645953" y="5009322"/>
                <a:ext cx="1577008"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en-US" sz="3000" b="1">
                    <a:latin typeface="Tajawal" panose="00000500000000000000" pitchFamily="2" charset="-78"/>
                    <a:cs typeface="Tajawal" panose="00000500000000000000" pitchFamily="2" charset="-78"/>
                  </a:rPr>
                  <a:t>الإدارة العليا</a:t>
                </a:r>
              </a:p>
            </p:txBody>
          </p:sp>
          <p:sp>
            <p:nvSpPr>
              <p:cNvPr id="18" name="Rounded Rectangle 17"/>
              <p:cNvSpPr/>
              <p:nvPr/>
            </p:nvSpPr>
            <p:spPr>
              <a:xfrm>
                <a:off x="5815650" y="5724509"/>
                <a:ext cx="1998661" cy="3694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3000" b="1" dirty="0">
                    <a:solidFill>
                      <a:srgbClr val="FF0000"/>
                    </a:solidFill>
                    <a:latin typeface="Tajawal" panose="00000500000000000000" pitchFamily="2" charset="-78"/>
                    <a:cs typeface="Tajawal" panose="00000500000000000000" pitchFamily="2" charset="-78"/>
                  </a:rPr>
                  <a:t>المستوى الإداري</a:t>
                </a:r>
              </a:p>
            </p:txBody>
          </p:sp>
        </p:grpSp>
      </p:grpSp>
      <p:grpSp>
        <p:nvGrpSpPr>
          <p:cNvPr id="19" name="Group 8"/>
          <p:cNvGrpSpPr/>
          <p:nvPr/>
        </p:nvGrpSpPr>
        <p:grpSpPr>
          <a:xfrm>
            <a:off x="0" y="6591300"/>
            <a:ext cx="1028700" cy="3177813"/>
            <a:chOff x="0" y="0"/>
            <a:chExt cx="812800" cy="2510865"/>
          </a:xfrm>
        </p:grpSpPr>
        <p:sp>
          <p:nvSpPr>
            <p:cNvPr id="20" name="Freeform 9"/>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solidFill>
              <a:srgbClr val="592900"/>
            </a:solidFill>
          </p:spPr>
          <p:txBody>
            <a:bodyPr/>
            <a:lstStyle/>
            <a:p>
              <a:endParaRPr lang="en-US"/>
            </a:p>
          </p:txBody>
        </p:sp>
        <p:sp>
          <p:nvSpPr>
            <p:cNvPr id="21" name="TextBox 10"/>
            <p:cNvSpPr txBox="1"/>
            <p:nvPr/>
          </p:nvSpPr>
          <p:spPr>
            <a:xfrm>
              <a:off x="0" y="-38100"/>
              <a:ext cx="812800" cy="2548965"/>
            </a:xfrm>
            <a:prstGeom prst="rect">
              <a:avLst/>
            </a:prstGeom>
          </p:spPr>
          <p:txBody>
            <a:bodyPr lIns="50800" tIns="50800" rIns="50800" bIns="50800" rtlCol="0" anchor="ctr"/>
            <a:lstStyle/>
            <a:p>
              <a:pPr algn="ctr">
                <a:lnSpc>
                  <a:spcPts val="2659"/>
                </a:lnSpc>
              </a:pPr>
              <a:endParaRPr/>
            </a:p>
          </p:txBody>
        </p:sp>
      </p:grpSp>
      <p:grpSp>
        <p:nvGrpSpPr>
          <p:cNvPr id="22" name="Group 11"/>
          <p:cNvGrpSpPr/>
          <p:nvPr/>
        </p:nvGrpSpPr>
        <p:grpSpPr>
          <a:xfrm>
            <a:off x="0" y="0"/>
            <a:ext cx="1028700" cy="1028700"/>
            <a:chOff x="0" y="0"/>
            <a:chExt cx="812800" cy="812800"/>
          </a:xfrm>
        </p:grpSpPr>
        <p:sp>
          <p:nvSpPr>
            <p:cNvPr id="24"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592900"/>
            </a:solidFill>
          </p:spPr>
          <p:txBody>
            <a:bodyPr/>
            <a:lstStyle/>
            <a:p>
              <a:endParaRPr lang="en-US"/>
            </a:p>
          </p:txBody>
        </p:sp>
        <p:sp>
          <p:nvSpPr>
            <p:cNvPr id="25"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Rectangle 7"/>
          <p:cNvSpPr>
            <a:spLocks noChangeArrowheads="1"/>
          </p:cNvSpPr>
          <p:nvPr/>
        </p:nvSpPr>
        <p:spPr bwMode="auto">
          <a:xfrm>
            <a:off x="-76200" y="9983308"/>
            <a:ext cx="1471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en-US" sz="1200" b="1" dirty="0">
                <a:latin typeface="Tajawal Bold" panose="020B0604020202020204" charset="-78"/>
                <a:cs typeface="Tajawal Bold" panose="020B0604020202020204" charset="-78"/>
              </a:rPr>
              <a:t>الشميمري 2025-2026</a:t>
            </a:r>
          </a:p>
        </p:txBody>
      </p:sp>
      <p:grpSp>
        <p:nvGrpSpPr>
          <p:cNvPr id="27" name="Group 5"/>
          <p:cNvGrpSpPr/>
          <p:nvPr/>
        </p:nvGrpSpPr>
        <p:grpSpPr>
          <a:xfrm>
            <a:off x="17259300" y="0"/>
            <a:ext cx="1694792" cy="10287000"/>
            <a:chOff x="0" y="0"/>
            <a:chExt cx="446365" cy="2709333"/>
          </a:xfrm>
        </p:grpSpPr>
        <p:sp>
          <p:nvSpPr>
            <p:cNvPr id="28" name="Freeform 6"/>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592900"/>
            </a:solidFill>
          </p:spPr>
          <p:txBody>
            <a:bodyPr/>
            <a:lstStyle/>
            <a:p>
              <a:endParaRPr lang="en-US"/>
            </a:p>
          </p:txBody>
        </p:sp>
        <p:sp>
          <p:nvSpPr>
            <p:cNvPr id="29" name="TextBox 7"/>
            <p:cNvSpPr txBox="1"/>
            <p:nvPr/>
          </p:nvSpPr>
          <p:spPr>
            <a:xfrm>
              <a:off x="0" y="-38100"/>
              <a:ext cx="446365" cy="2747433"/>
            </a:xfrm>
            <a:prstGeom prst="rect">
              <a:avLst/>
            </a:prstGeom>
          </p:spPr>
          <p:txBody>
            <a:bodyPr lIns="50800" tIns="50800" rIns="50800" bIns="50800" rtlCol="0" anchor="ctr"/>
            <a:lstStyle/>
            <a:p>
              <a:pPr algn="ctr">
                <a:lnSpc>
                  <a:spcPts val="2659"/>
                </a:lnSpc>
              </a:pPr>
              <a:endParaRPr/>
            </a:p>
          </p:txBody>
        </p:sp>
      </p:grpSp>
      <p:sp>
        <p:nvSpPr>
          <p:cNvPr id="30" name="Rounded Rectangle 29"/>
          <p:cNvSpPr/>
          <p:nvPr/>
        </p:nvSpPr>
        <p:spPr>
          <a:xfrm>
            <a:off x="5791200" y="419100"/>
            <a:ext cx="6705600" cy="838200"/>
          </a:xfrm>
          <a:prstGeom prst="roundRect">
            <a:avLst/>
          </a:prstGeom>
          <a:solidFill>
            <a:srgbClr val="8841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51"/>
          <p:cNvSpPr txBox="1"/>
          <p:nvPr/>
        </p:nvSpPr>
        <p:spPr>
          <a:xfrm>
            <a:off x="6248400" y="647700"/>
            <a:ext cx="5943600" cy="430887"/>
          </a:xfrm>
          <a:prstGeom prst="rect">
            <a:avLst/>
          </a:prstGeom>
        </p:spPr>
        <p:txBody>
          <a:bodyPr wrap="square" lIns="0" tIns="0" rIns="0" bIns="0" rtlCol="0" anchor="t">
            <a:spAutoFit/>
          </a:bodyPr>
          <a:lstStyle/>
          <a:p>
            <a:pPr algn="ctr" rtl="1">
              <a:spcBef>
                <a:spcPct val="0"/>
              </a:spcBef>
            </a:pPr>
            <a:r>
              <a:rPr lang="ar-EG" sz="2800" b="1" dirty="0">
                <a:solidFill>
                  <a:schemeClr val="bg1"/>
                </a:solidFill>
                <a:latin typeface="Tajawal Bold"/>
                <a:ea typeface="Tajawal Bold"/>
                <a:cs typeface="Tajawal Bold"/>
                <a:sym typeface="Tajawal Bold"/>
                <a:rtl/>
              </a:rPr>
              <a:t>علاقة نوع القرار بالمستوى الإداري</a:t>
            </a:r>
          </a:p>
        </p:txBody>
      </p:sp>
      <p:sp>
        <p:nvSpPr>
          <p:cNvPr id="32" name="Freeform 11"/>
          <p:cNvSpPr/>
          <p:nvPr/>
        </p:nvSpPr>
        <p:spPr>
          <a:xfrm rot="2651781">
            <a:off x="9507228" y="9680203"/>
            <a:ext cx="534789" cy="489693"/>
          </a:xfrm>
          <a:custGeom>
            <a:avLst/>
            <a:gdLst/>
            <a:ahLst/>
            <a:cxnLst/>
            <a:rect l="l" t="t" r="r" b="b"/>
            <a:pathLst>
              <a:path w="689140" h="689140">
                <a:moveTo>
                  <a:pt x="0" y="0"/>
                </a:moveTo>
                <a:lnTo>
                  <a:pt x="689140" y="0"/>
                </a:lnTo>
                <a:lnTo>
                  <a:pt x="689140" y="689141"/>
                </a:lnTo>
                <a:lnTo>
                  <a:pt x="0" y="689141"/>
                </a:lnTo>
                <a:lnTo>
                  <a:pt x="0" y="0"/>
                </a:lnTo>
                <a:close/>
              </a:path>
            </a:pathLst>
          </a:custGeom>
          <a:blipFill>
            <a:blip r:embed="rId2"/>
            <a:stretch>
              <a:fillRect/>
            </a:stretch>
          </a:blipFill>
        </p:spPr>
        <p:txBody>
          <a:bodyPr/>
          <a:lstStyle/>
          <a:p>
            <a:endParaRPr lang="en-US"/>
          </a:p>
        </p:txBody>
      </p:sp>
      <p:sp>
        <p:nvSpPr>
          <p:cNvPr id="33" name="TextBox 32"/>
          <p:cNvSpPr txBox="1"/>
          <p:nvPr/>
        </p:nvSpPr>
        <p:spPr>
          <a:xfrm>
            <a:off x="9448800" y="9702225"/>
            <a:ext cx="686132" cy="584775"/>
          </a:xfrm>
          <a:prstGeom prst="rect">
            <a:avLst/>
          </a:prstGeom>
          <a:noFill/>
        </p:spPr>
        <p:txBody>
          <a:bodyPr wrap="square" rtlCol="0">
            <a:spAutoFit/>
          </a:bodyPr>
          <a:lstStyle/>
          <a:p>
            <a:pPr algn="ctr"/>
            <a:r>
              <a:rPr lang="en-US" sz="3200" b="1" dirty="0">
                <a:solidFill>
                  <a:schemeClr val="bg1"/>
                </a:solidFill>
              </a:rPr>
              <a:t>8</a:t>
            </a:r>
          </a:p>
        </p:txBody>
      </p:sp>
    </p:spTree>
    <p:extLst>
      <p:ext uri="{BB962C8B-B14F-4D97-AF65-F5344CB8AC3E}">
        <p14:creationId xmlns:p14="http://schemas.microsoft.com/office/powerpoint/2010/main" val="2613261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1914</TotalTime>
  <Words>1358</Words>
  <Application>Microsoft Office PowerPoint</Application>
  <PresentationFormat>Custom</PresentationFormat>
  <Paragraphs>244</Paragraphs>
  <Slides>24</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24</vt:i4>
      </vt:variant>
    </vt:vector>
  </HeadingPairs>
  <TitlesOfParts>
    <vt:vector size="40" baseType="lpstr">
      <vt:lpstr>Codec Pro</vt:lpstr>
      <vt:lpstr>Tajawal</vt:lpstr>
      <vt:lpstr>Bernoru</vt:lpstr>
      <vt:lpstr>29LT Bukra Bold</vt:lpstr>
      <vt:lpstr>League Spartan</vt:lpstr>
      <vt:lpstr>DIN NEXT™ ARABIC BOLD</vt:lpstr>
      <vt:lpstr>Tajawal Bold</vt:lpstr>
      <vt:lpstr>Codec Pro Bold</vt:lpstr>
      <vt:lpstr>Wingdings</vt:lpstr>
      <vt:lpstr>Rubik One</vt:lpstr>
      <vt:lpstr>Bodoni MT</vt:lpstr>
      <vt:lpstr>Calibri</vt:lpstr>
      <vt:lpstr>Cascadia Code</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Simple Modern Business Proposal Pitch Deck Presentation Design</dc:title>
  <dc:creator>Dr-Mohamed Ahmed</dc:creator>
  <cp:lastModifiedBy>Valentina Wilson</cp:lastModifiedBy>
  <cp:revision>116</cp:revision>
  <dcterms:created xsi:type="dcterms:W3CDTF">2006-08-16T00:00:00Z</dcterms:created>
  <dcterms:modified xsi:type="dcterms:W3CDTF">2025-02-22T13:04:38Z</dcterms:modified>
  <dc:identifier>DAGfLp__JEg</dc:identifier>
</cp:coreProperties>
</file>