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2" r:id="rId2"/>
    <p:sldId id="270" r:id="rId3"/>
    <p:sldId id="269" r:id="rId4"/>
    <p:sldId id="268" r:id="rId5"/>
    <p:sldId id="267" r:id="rId6"/>
    <p:sldId id="266" r:id="rId7"/>
    <p:sldId id="265" r:id="rId8"/>
    <p:sldId id="264" r:id="rId9"/>
    <p:sldId id="263" r:id="rId10"/>
    <p:sldId id="262" r:id="rId11"/>
    <p:sldId id="260" r:id="rId12"/>
    <p:sldId id="259" r:id="rId13"/>
    <p:sldId id="258" r:id="rId14"/>
    <p:sldId id="261" r:id="rId15"/>
    <p:sldId id="273" r:id="rId16"/>
    <p:sldId id="274" r:id="rId17"/>
    <p:sldId id="275" r:id="rId18"/>
    <p:sldId id="276" r:id="rId19"/>
    <p:sldId id="277" r:id="rId20"/>
    <p:sldId id="283" r:id="rId21"/>
    <p:sldId id="282" r:id="rId22"/>
    <p:sldId id="281" r:id="rId23"/>
    <p:sldId id="280" r:id="rId24"/>
    <p:sldId id="279" r:id="rId25"/>
    <p:sldId id="278" r:id="rId26"/>
    <p:sldId id="284"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C31BA3-12B2-45EF-B480-F10425B0DD3C}"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pPr rtl="1"/>
          <a:endParaRPr lang="ar-SA"/>
        </a:p>
      </dgm:t>
    </dgm:pt>
    <dgm:pt modelId="{86840CB3-C458-407E-96F8-2BA4D93541E5}">
      <dgm:prSet phldrT="[نص]" custT="1"/>
      <dgm:spPr/>
      <dgm:t>
        <a:bodyPr/>
        <a:lstStyle/>
        <a:p>
          <a:pPr rtl="1"/>
          <a:r>
            <a:rPr lang="ar-SA" sz="2800" b="1" dirty="0" smtClean="0">
              <a:solidFill>
                <a:schemeClr val="accent5">
                  <a:lumMod val="50000"/>
                </a:schemeClr>
              </a:solidFill>
            </a:rPr>
            <a:t>1-البيئة</a:t>
          </a:r>
          <a:endParaRPr lang="ar-SA" sz="2800" b="1" dirty="0">
            <a:solidFill>
              <a:schemeClr val="accent5">
                <a:lumMod val="50000"/>
              </a:schemeClr>
            </a:solidFill>
          </a:endParaRPr>
        </a:p>
      </dgm:t>
    </dgm:pt>
    <dgm:pt modelId="{5F71628C-56F5-4DE3-BB3D-36F5BD303E03}" type="parTrans" cxnId="{576248E7-E8A9-48FF-92E4-D8616EED4FBF}">
      <dgm:prSet/>
      <dgm:spPr/>
      <dgm:t>
        <a:bodyPr/>
        <a:lstStyle/>
        <a:p>
          <a:pPr rtl="1"/>
          <a:endParaRPr lang="ar-SA"/>
        </a:p>
      </dgm:t>
    </dgm:pt>
    <dgm:pt modelId="{83D322D5-67DD-4A41-A1F0-154FF24773EF}" type="sibTrans" cxnId="{576248E7-E8A9-48FF-92E4-D8616EED4FBF}">
      <dgm:prSet/>
      <dgm:spPr/>
      <dgm:t>
        <a:bodyPr/>
        <a:lstStyle/>
        <a:p>
          <a:pPr rtl="1"/>
          <a:endParaRPr lang="ar-SA"/>
        </a:p>
      </dgm:t>
    </dgm:pt>
    <dgm:pt modelId="{BBEE1BE1-9169-4CF4-ADB1-49D4200FA4BE}">
      <dgm:prSet phldrT="[نص]" custT="1"/>
      <dgm:spPr/>
      <dgm:t>
        <a:bodyPr/>
        <a:lstStyle/>
        <a:p>
          <a:pPr rtl="1"/>
          <a:r>
            <a:rPr lang="ar-SA" sz="2200" b="1" dirty="0" smtClean="0">
              <a:solidFill>
                <a:schemeClr val="tx1"/>
              </a:solidFill>
            </a:rPr>
            <a:t>البيئة القانونية</a:t>
          </a:r>
          <a:endParaRPr lang="ar-SA" sz="2200" b="1" dirty="0">
            <a:solidFill>
              <a:schemeClr val="tx1"/>
            </a:solidFill>
          </a:endParaRPr>
        </a:p>
      </dgm:t>
    </dgm:pt>
    <dgm:pt modelId="{3086CC0B-73F7-46F2-9672-F780230F67B9}" type="parTrans" cxnId="{11C49B07-B1F2-4CAD-BB69-A2F052F82292}">
      <dgm:prSet/>
      <dgm:spPr/>
      <dgm:t>
        <a:bodyPr/>
        <a:lstStyle/>
        <a:p>
          <a:pPr rtl="1"/>
          <a:endParaRPr lang="ar-SA"/>
        </a:p>
      </dgm:t>
    </dgm:pt>
    <dgm:pt modelId="{464A1CB0-D8D6-4B7F-86BD-4EBA86EFA522}" type="sibTrans" cxnId="{11C49B07-B1F2-4CAD-BB69-A2F052F82292}">
      <dgm:prSet/>
      <dgm:spPr/>
      <dgm:t>
        <a:bodyPr/>
        <a:lstStyle/>
        <a:p>
          <a:pPr rtl="1"/>
          <a:endParaRPr lang="ar-SA"/>
        </a:p>
      </dgm:t>
    </dgm:pt>
    <dgm:pt modelId="{07C48200-33AB-4ED5-B0D2-2E218614393B}">
      <dgm:prSet phldrT="[نص]" custT="1"/>
      <dgm:spPr/>
      <dgm:t>
        <a:bodyPr/>
        <a:lstStyle/>
        <a:p>
          <a:pPr rtl="1"/>
          <a:r>
            <a:rPr lang="ar-SA" sz="2200" b="1" dirty="0" smtClean="0">
              <a:solidFill>
                <a:schemeClr val="tx1"/>
              </a:solidFill>
            </a:rPr>
            <a:t>البيئة الاجتماعية</a:t>
          </a:r>
          <a:endParaRPr lang="ar-SA" sz="2200" b="1" dirty="0">
            <a:solidFill>
              <a:schemeClr val="tx1"/>
            </a:solidFill>
          </a:endParaRPr>
        </a:p>
      </dgm:t>
    </dgm:pt>
    <dgm:pt modelId="{47914D4F-C629-4277-BE55-E200C811C3C2}" type="parTrans" cxnId="{0576D9D6-8F52-40CB-AB41-2F43E0C2A23F}">
      <dgm:prSet/>
      <dgm:spPr/>
      <dgm:t>
        <a:bodyPr/>
        <a:lstStyle/>
        <a:p>
          <a:pPr rtl="1"/>
          <a:endParaRPr lang="ar-SA"/>
        </a:p>
      </dgm:t>
    </dgm:pt>
    <dgm:pt modelId="{E17A3CD9-328B-4048-BD83-CEBED4B14382}" type="sibTrans" cxnId="{0576D9D6-8F52-40CB-AB41-2F43E0C2A23F}">
      <dgm:prSet/>
      <dgm:spPr/>
      <dgm:t>
        <a:bodyPr/>
        <a:lstStyle/>
        <a:p>
          <a:pPr rtl="1"/>
          <a:endParaRPr lang="ar-SA"/>
        </a:p>
      </dgm:t>
    </dgm:pt>
    <dgm:pt modelId="{96C661A6-EFAE-43B5-A81C-2F7A31EF8882}">
      <dgm:prSet phldrT="[نص]" custT="1"/>
      <dgm:spPr/>
      <dgm:t>
        <a:bodyPr/>
        <a:lstStyle/>
        <a:p>
          <a:pPr algn="ctr" rtl="1"/>
          <a:r>
            <a:rPr lang="ar-SA" sz="2200" b="1" dirty="0" smtClean="0"/>
            <a:t>البيئة الاقتصادية </a:t>
          </a:r>
          <a:endParaRPr lang="ar-SA" sz="2200" b="1" dirty="0"/>
        </a:p>
      </dgm:t>
    </dgm:pt>
    <dgm:pt modelId="{CC1059F5-B28E-4A08-B5DB-DCA3CAD6471B}" type="parTrans" cxnId="{870A3E6D-4DDB-4134-8234-5E79C9BC48DA}">
      <dgm:prSet/>
      <dgm:spPr/>
      <dgm:t>
        <a:bodyPr/>
        <a:lstStyle/>
        <a:p>
          <a:pPr rtl="1"/>
          <a:endParaRPr lang="ar-SA"/>
        </a:p>
      </dgm:t>
    </dgm:pt>
    <dgm:pt modelId="{AE5CC5F5-67BE-4C3B-AC64-B9C801828E98}" type="sibTrans" cxnId="{870A3E6D-4DDB-4134-8234-5E79C9BC48DA}">
      <dgm:prSet/>
      <dgm:spPr/>
      <dgm:t>
        <a:bodyPr/>
        <a:lstStyle/>
        <a:p>
          <a:pPr rtl="1"/>
          <a:endParaRPr lang="ar-SA"/>
        </a:p>
      </dgm:t>
    </dgm:pt>
    <dgm:pt modelId="{4180B19D-3DC0-4586-986E-2B12422C46AE}" type="pres">
      <dgm:prSet presAssocID="{07C31BA3-12B2-45EF-B480-F10425B0DD3C}" presName="hierChild1" presStyleCnt="0">
        <dgm:presLayoutVars>
          <dgm:orgChart val="1"/>
          <dgm:chPref val="1"/>
          <dgm:dir/>
          <dgm:animOne val="branch"/>
          <dgm:animLvl val="lvl"/>
          <dgm:resizeHandles/>
        </dgm:presLayoutVars>
      </dgm:prSet>
      <dgm:spPr/>
      <dgm:t>
        <a:bodyPr/>
        <a:lstStyle/>
        <a:p>
          <a:pPr rtl="1"/>
          <a:endParaRPr lang="ar-SA"/>
        </a:p>
      </dgm:t>
    </dgm:pt>
    <dgm:pt modelId="{A42C72B4-973A-4D62-9D23-8978DA61768C}" type="pres">
      <dgm:prSet presAssocID="{86840CB3-C458-407E-96F8-2BA4D93541E5}" presName="hierRoot1" presStyleCnt="0">
        <dgm:presLayoutVars>
          <dgm:hierBranch val="init"/>
        </dgm:presLayoutVars>
      </dgm:prSet>
      <dgm:spPr/>
    </dgm:pt>
    <dgm:pt modelId="{F46A555E-5273-456B-A248-208A537F6298}" type="pres">
      <dgm:prSet presAssocID="{86840CB3-C458-407E-96F8-2BA4D93541E5}" presName="rootComposite1" presStyleCnt="0"/>
      <dgm:spPr/>
    </dgm:pt>
    <dgm:pt modelId="{576F9B17-BEA1-4341-98FF-D15FC2615FC2}" type="pres">
      <dgm:prSet presAssocID="{86840CB3-C458-407E-96F8-2BA4D93541E5}" presName="rootText1" presStyleLbl="node0" presStyleIdx="0" presStyleCnt="1" custScaleY="46987">
        <dgm:presLayoutVars>
          <dgm:chPref val="3"/>
        </dgm:presLayoutVars>
      </dgm:prSet>
      <dgm:spPr/>
      <dgm:t>
        <a:bodyPr/>
        <a:lstStyle/>
        <a:p>
          <a:pPr rtl="1"/>
          <a:endParaRPr lang="ar-SA"/>
        </a:p>
      </dgm:t>
    </dgm:pt>
    <dgm:pt modelId="{E01BBE68-7698-4636-911A-8272F1C6FDBC}" type="pres">
      <dgm:prSet presAssocID="{86840CB3-C458-407E-96F8-2BA4D93541E5}" presName="rootConnector1" presStyleLbl="node1" presStyleIdx="0" presStyleCnt="0"/>
      <dgm:spPr/>
      <dgm:t>
        <a:bodyPr/>
        <a:lstStyle/>
        <a:p>
          <a:pPr rtl="1"/>
          <a:endParaRPr lang="ar-SA"/>
        </a:p>
      </dgm:t>
    </dgm:pt>
    <dgm:pt modelId="{7EF5C6AC-A0BE-4483-904A-F9F0EA5F359D}" type="pres">
      <dgm:prSet presAssocID="{86840CB3-C458-407E-96F8-2BA4D93541E5}" presName="hierChild2" presStyleCnt="0"/>
      <dgm:spPr/>
    </dgm:pt>
    <dgm:pt modelId="{C47AA85A-DA87-42AF-B5F0-1C1A47D5EA9E}" type="pres">
      <dgm:prSet presAssocID="{3086CC0B-73F7-46F2-9672-F780230F67B9}" presName="Name37" presStyleLbl="parChTrans1D2" presStyleIdx="0" presStyleCnt="3"/>
      <dgm:spPr/>
      <dgm:t>
        <a:bodyPr/>
        <a:lstStyle/>
        <a:p>
          <a:pPr rtl="1"/>
          <a:endParaRPr lang="ar-SA"/>
        </a:p>
      </dgm:t>
    </dgm:pt>
    <dgm:pt modelId="{5F65F556-77B0-458F-BDC1-F5BA06BB3C54}" type="pres">
      <dgm:prSet presAssocID="{BBEE1BE1-9169-4CF4-ADB1-49D4200FA4BE}" presName="hierRoot2" presStyleCnt="0">
        <dgm:presLayoutVars>
          <dgm:hierBranch val="init"/>
        </dgm:presLayoutVars>
      </dgm:prSet>
      <dgm:spPr/>
    </dgm:pt>
    <dgm:pt modelId="{90DBBEF2-0E1E-4F53-B8E1-FF5ABAAEAAA5}" type="pres">
      <dgm:prSet presAssocID="{BBEE1BE1-9169-4CF4-ADB1-49D4200FA4BE}" presName="rootComposite" presStyleCnt="0"/>
      <dgm:spPr/>
    </dgm:pt>
    <dgm:pt modelId="{4EB2F52F-6486-4308-875B-4209B44A3E1A}" type="pres">
      <dgm:prSet presAssocID="{BBEE1BE1-9169-4CF4-ADB1-49D4200FA4BE}" presName="rootText" presStyleLbl="node2" presStyleIdx="0" presStyleCnt="3" custScaleY="65410">
        <dgm:presLayoutVars>
          <dgm:chPref val="3"/>
        </dgm:presLayoutVars>
      </dgm:prSet>
      <dgm:spPr/>
      <dgm:t>
        <a:bodyPr/>
        <a:lstStyle/>
        <a:p>
          <a:pPr rtl="1"/>
          <a:endParaRPr lang="ar-SA"/>
        </a:p>
      </dgm:t>
    </dgm:pt>
    <dgm:pt modelId="{21B60302-A1F4-4B34-ABA4-65DCC8DA811B}" type="pres">
      <dgm:prSet presAssocID="{BBEE1BE1-9169-4CF4-ADB1-49D4200FA4BE}" presName="rootConnector" presStyleLbl="node2" presStyleIdx="0" presStyleCnt="3"/>
      <dgm:spPr/>
      <dgm:t>
        <a:bodyPr/>
        <a:lstStyle/>
        <a:p>
          <a:pPr rtl="1"/>
          <a:endParaRPr lang="ar-SA"/>
        </a:p>
      </dgm:t>
    </dgm:pt>
    <dgm:pt modelId="{1B1D6D40-0FBE-4A03-89DA-7EDF516546EE}" type="pres">
      <dgm:prSet presAssocID="{BBEE1BE1-9169-4CF4-ADB1-49D4200FA4BE}" presName="hierChild4" presStyleCnt="0"/>
      <dgm:spPr/>
    </dgm:pt>
    <dgm:pt modelId="{64ACA0C5-B3C2-462E-A09F-0B7821E32A2B}" type="pres">
      <dgm:prSet presAssocID="{BBEE1BE1-9169-4CF4-ADB1-49D4200FA4BE}" presName="hierChild5" presStyleCnt="0"/>
      <dgm:spPr/>
    </dgm:pt>
    <dgm:pt modelId="{8699AE39-C5C2-4058-B8CA-BB82DCF44F43}" type="pres">
      <dgm:prSet presAssocID="{47914D4F-C629-4277-BE55-E200C811C3C2}" presName="Name37" presStyleLbl="parChTrans1D2" presStyleIdx="1" presStyleCnt="3"/>
      <dgm:spPr/>
      <dgm:t>
        <a:bodyPr/>
        <a:lstStyle/>
        <a:p>
          <a:pPr rtl="1"/>
          <a:endParaRPr lang="ar-SA"/>
        </a:p>
      </dgm:t>
    </dgm:pt>
    <dgm:pt modelId="{1532B120-D9A3-4288-8CC1-F6D0AB9DCE69}" type="pres">
      <dgm:prSet presAssocID="{07C48200-33AB-4ED5-B0D2-2E218614393B}" presName="hierRoot2" presStyleCnt="0">
        <dgm:presLayoutVars>
          <dgm:hierBranch val="init"/>
        </dgm:presLayoutVars>
      </dgm:prSet>
      <dgm:spPr/>
    </dgm:pt>
    <dgm:pt modelId="{C09F460F-FD98-4B20-BEFD-0B7E5AB8C577}" type="pres">
      <dgm:prSet presAssocID="{07C48200-33AB-4ED5-B0D2-2E218614393B}" presName="rootComposite" presStyleCnt="0"/>
      <dgm:spPr/>
    </dgm:pt>
    <dgm:pt modelId="{0081D581-34A2-4284-A9CF-6D7AFB6E1F04}" type="pres">
      <dgm:prSet presAssocID="{07C48200-33AB-4ED5-B0D2-2E218614393B}" presName="rootText" presStyleLbl="node2" presStyleIdx="1" presStyleCnt="3" custScaleY="65410">
        <dgm:presLayoutVars>
          <dgm:chPref val="3"/>
        </dgm:presLayoutVars>
      </dgm:prSet>
      <dgm:spPr/>
      <dgm:t>
        <a:bodyPr/>
        <a:lstStyle/>
        <a:p>
          <a:pPr rtl="1"/>
          <a:endParaRPr lang="ar-SA"/>
        </a:p>
      </dgm:t>
    </dgm:pt>
    <dgm:pt modelId="{4BFB8F91-A703-4B20-BF5F-CF27AB9DDE2D}" type="pres">
      <dgm:prSet presAssocID="{07C48200-33AB-4ED5-B0D2-2E218614393B}" presName="rootConnector" presStyleLbl="node2" presStyleIdx="1" presStyleCnt="3"/>
      <dgm:spPr/>
      <dgm:t>
        <a:bodyPr/>
        <a:lstStyle/>
        <a:p>
          <a:pPr rtl="1"/>
          <a:endParaRPr lang="ar-SA"/>
        </a:p>
      </dgm:t>
    </dgm:pt>
    <dgm:pt modelId="{D2CA13D6-A410-402E-A85F-AD9D3198D4CF}" type="pres">
      <dgm:prSet presAssocID="{07C48200-33AB-4ED5-B0D2-2E218614393B}" presName="hierChild4" presStyleCnt="0"/>
      <dgm:spPr/>
    </dgm:pt>
    <dgm:pt modelId="{82BB92D6-9C9A-4B54-B645-F62E47B855C9}" type="pres">
      <dgm:prSet presAssocID="{07C48200-33AB-4ED5-B0D2-2E218614393B}" presName="hierChild5" presStyleCnt="0"/>
      <dgm:spPr/>
    </dgm:pt>
    <dgm:pt modelId="{B1963A15-85FF-4012-BE4E-C420BD8BCB91}" type="pres">
      <dgm:prSet presAssocID="{CC1059F5-B28E-4A08-B5DB-DCA3CAD6471B}" presName="Name37" presStyleLbl="parChTrans1D2" presStyleIdx="2" presStyleCnt="3"/>
      <dgm:spPr/>
      <dgm:t>
        <a:bodyPr/>
        <a:lstStyle/>
        <a:p>
          <a:pPr rtl="1"/>
          <a:endParaRPr lang="ar-SA"/>
        </a:p>
      </dgm:t>
    </dgm:pt>
    <dgm:pt modelId="{9043F945-9B44-4F68-973E-EDD2E8DA2FAB}" type="pres">
      <dgm:prSet presAssocID="{96C661A6-EFAE-43B5-A81C-2F7A31EF8882}" presName="hierRoot2" presStyleCnt="0">
        <dgm:presLayoutVars>
          <dgm:hierBranch val="init"/>
        </dgm:presLayoutVars>
      </dgm:prSet>
      <dgm:spPr/>
    </dgm:pt>
    <dgm:pt modelId="{80F3154E-56F2-42E2-9460-968D77F257BE}" type="pres">
      <dgm:prSet presAssocID="{96C661A6-EFAE-43B5-A81C-2F7A31EF8882}" presName="rootComposite" presStyleCnt="0"/>
      <dgm:spPr/>
    </dgm:pt>
    <dgm:pt modelId="{9193F1A1-1BA0-4535-A91D-B51D1D38403A}" type="pres">
      <dgm:prSet presAssocID="{96C661A6-EFAE-43B5-A81C-2F7A31EF8882}" presName="rootText" presStyleLbl="node2" presStyleIdx="2" presStyleCnt="3" custScaleY="65410">
        <dgm:presLayoutVars>
          <dgm:chPref val="3"/>
        </dgm:presLayoutVars>
      </dgm:prSet>
      <dgm:spPr/>
      <dgm:t>
        <a:bodyPr/>
        <a:lstStyle/>
        <a:p>
          <a:pPr rtl="1"/>
          <a:endParaRPr lang="ar-SA"/>
        </a:p>
      </dgm:t>
    </dgm:pt>
    <dgm:pt modelId="{B06DDF3B-54CF-46CF-9935-866155DF39EC}" type="pres">
      <dgm:prSet presAssocID="{96C661A6-EFAE-43B5-A81C-2F7A31EF8882}" presName="rootConnector" presStyleLbl="node2" presStyleIdx="2" presStyleCnt="3"/>
      <dgm:spPr/>
      <dgm:t>
        <a:bodyPr/>
        <a:lstStyle/>
        <a:p>
          <a:pPr rtl="1"/>
          <a:endParaRPr lang="ar-SA"/>
        </a:p>
      </dgm:t>
    </dgm:pt>
    <dgm:pt modelId="{991A3514-46FC-4A91-8145-5D7AD0644403}" type="pres">
      <dgm:prSet presAssocID="{96C661A6-EFAE-43B5-A81C-2F7A31EF8882}" presName="hierChild4" presStyleCnt="0"/>
      <dgm:spPr/>
    </dgm:pt>
    <dgm:pt modelId="{57625449-4F74-47CC-8587-AD0D7F0553C0}" type="pres">
      <dgm:prSet presAssocID="{96C661A6-EFAE-43B5-A81C-2F7A31EF8882}" presName="hierChild5" presStyleCnt="0"/>
      <dgm:spPr/>
    </dgm:pt>
    <dgm:pt modelId="{3F22D7B5-0A97-445F-B6B4-7A6271108D79}" type="pres">
      <dgm:prSet presAssocID="{86840CB3-C458-407E-96F8-2BA4D93541E5}" presName="hierChild3" presStyleCnt="0"/>
      <dgm:spPr/>
    </dgm:pt>
  </dgm:ptLst>
  <dgm:cxnLst>
    <dgm:cxn modelId="{5044B6BB-3249-47C1-89B0-2A9530B67427}" type="presOf" srcId="{07C48200-33AB-4ED5-B0D2-2E218614393B}" destId="{0081D581-34A2-4284-A9CF-6D7AFB6E1F04}" srcOrd="0" destOrd="0" presId="urn:microsoft.com/office/officeart/2005/8/layout/orgChart1"/>
    <dgm:cxn modelId="{DEC8C115-FD68-43CE-9EE8-8F119DF7EB8F}" type="presOf" srcId="{3086CC0B-73F7-46F2-9672-F780230F67B9}" destId="{C47AA85A-DA87-42AF-B5F0-1C1A47D5EA9E}" srcOrd="0" destOrd="0" presId="urn:microsoft.com/office/officeart/2005/8/layout/orgChart1"/>
    <dgm:cxn modelId="{8A450548-BDE7-44AE-9164-D928F4529BAE}" type="presOf" srcId="{96C661A6-EFAE-43B5-A81C-2F7A31EF8882}" destId="{B06DDF3B-54CF-46CF-9935-866155DF39EC}" srcOrd="1" destOrd="0" presId="urn:microsoft.com/office/officeart/2005/8/layout/orgChart1"/>
    <dgm:cxn modelId="{33A6C5B1-0B5F-46D2-A274-BF4CB06D9697}" type="presOf" srcId="{47914D4F-C629-4277-BE55-E200C811C3C2}" destId="{8699AE39-C5C2-4058-B8CA-BB82DCF44F43}" srcOrd="0" destOrd="0" presId="urn:microsoft.com/office/officeart/2005/8/layout/orgChart1"/>
    <dgm:cxn modelId="{576248E7-E8A9-48FF-92E4-D8616EED4FBF}" srcId="{07C31BA3-12B2-45EF-B480-F10425B0DD3C}" destId="{86840CB3-C458-407E-96F8-2BA4D93541E5}" srcOrd="0" destOrd="0" parTransId="{5F71628C-56F5-4DE3-BB3D-36F5BD303E03}" sibTransId="{83D322D5-67DD-4A41-A1F0-154FF24773EF}"/>
    <dgm:cxn modelId="{A86727F3-4483-4229-9D8E-A743D48E2378}" type="presOf" srcId="{86840CB3-C458-407E-96F8-2BA4D93541E5}" destId="{E01BBE68-7698-4636-911A-8272F1C6FDBC}" srcOrd="1" destOrd="0" presId="urn:microsoft.com/office/officeart/2005/8/layout/orgChart1"/>
    <dgm:cxn modelId="{220BF7A1-CECD-4413-A6EB-CC73D4DF187A}" type="presOf" srcId="{86840CB3-C458-407E-96F8-2BA4D93541E5}" destId="{576F9B17-BEA1-4341-98FF-D15FC2615FC2}" srcOrd="0" destOrd="0" presId="urn:microsoft.com/office/officeart/2005/8/layout/orgChart1"/>
    <dgm:cxn modelId="{9F6DF4C7-2E1B-4BFA-94ED-8BFD96F3A3E3}" type="presOf" srcId="{CC1059F5-B28E-4A08-B5DB-DCA3CAD6471B}" destId="{B1963A15-85FF-4012-BE4E-C420BD8BCB91}" srcOrd="0" destOrd="0" presId="urn:microsoft.com/office/officeart/2005/8/layout/orgChart1"/>
    <dgm:cxn modelId="{6621E6A7-BDE7-4B88-A2E9-556D5606BC62}" type="presOf" srcId="{96C661A6-EFAE-43B5-A81C-2F7A31EF8882}" destId="{9193F1A1-1BA0-4535-A91D-B51D1D38403A}" srcOrd="0" destOrd="0" presId="urn:microsoft.com/office/officeart/2005/8/layout/orgChart1"/>
    <dgm:cxn modelId="{AEFE1032-859D-4EB9-B9B1-AB5423848FDA}" type="presOf" srcId="{BBEE1BE1-9169-4CF4-ADB1-49D4200FA4BE}" destId="{4EB2F52F-6486-4308-875B-4209B44A3E1A}" srcOrd="0" destOrd="0" presId="urn:microsoft.com/office/officeart/2005/8/layout/orgChart1"/>
    <dgm:cxn modelId="{84C891F1-9C16-491C-BFEF-DFF6E3EB7B5A}" type="presOf" srcId="{07C31BA3-12B2-45EF-B480-F10425B0DD3C}" destId="{4180B19D-3DC0-4586-986E-2B12422C46AE}" srcOrd="0" destOrd="0" presId="urn:microsoft.com/office/officeart/2005/8/layout/orgChart1"/>
    <dgm:cxn modelId="{11C49B07-B1F2-4CAD-BB69-A2F052F82292}" srcId="{86840CB3-C458-407E-96F8-2BA4D93541E5}" destId="{BBEE1BE1-9169-4CF4-ADB1-49D4200FA4BE}" srcOrd="0" destOrd="0" parTransId="{3086CC0B-73F7-46F2-9672-F780230F67B9}" sibTransId="{464A1CB0-D8D6-4B7F-86BD-4EBA86EFA522}"/>
    <dgm:cxn modelId="{BB3717CC-0EB8-4B4F-AC09-706CABB23002}" type="presOf" srcId="{BBEE1BE1-9169-4CF4-ADB1-49D4200FA4BE}" destId="{21B60302-A1F4-4B34-ABA4-65DCC8DA811B}" srcOrd="1" destOrd="0" presId="urn:microsoft.com/office/officeart/2005/8/layout/orgChart1"/>
    <dgm:cxn modelId="{4CBEF128-BB83-4EFC-A34F-37FCFF901070}" type="presOf" srcId="{07C48200-33AB-4ED5-B0D2-2E218614393B}" destId="{4BFB8F91-A703-4B20-BF5F-CF27AB9DDE2D}" srcOrd="1" destOrd="0" presId="urn:microsoft.com/office/officeart/2005/8/layout/orgChart1"/>
    <dgm:cxn modelId="{870A3E6D-4DDB-4134-8234-5E79C9BC48DA}" srcId="{86840CB3-C458-407E-96F8-2BA4D93541E5}" destId="{96C661A6-EFAE-43B5-A81C-2F7A31EF8882}" srcOrd="2" destOrd="0" parTransId="{CC1059F5-B28E-4A08-B5DB-DCA3CAD6471B}" sibTransId="{AE5CC5F5-67BE-4C3B-AC64-B9C801828E98}"/>
    <dgm:cxn modelId="{0576D9D6-8F52-40CB-AB41-2F43E0C2A23F}" srcId="{86840CB3-C458-407E-96F8-2BA4D93541E5}" destId="{07C48200-33AB-4ED5-B0D2-2E218614393B}" srcOrd="1" destOrd="0" parTransId="{47914D4F-C629-4277-BE55-E200C811C3C2}" sibTransId="{E17A3CD9-328B-4048-BD83-CEBED4B14382}"/>
    <dgm:cxn modelId="{6B4F050D-E93F-43A4-BF91-D60548F11945}" type="presParOf" srcId="{4180B19D-3DC0-4586-986E-2B12422C46AE}" destId="{A42C72B4-973A-4D62-9D23-8978DA61768C}" srcOrd="0" destOrd="0" presId="urn:microsoft.com/office/officeart/2005/8/layout/orgChart1"/>
    <dgm:cxn modelId="{BC52A248-AF72-46BB-9646-69AA6368F789}" type="presParOf" srcId="{A42C72B4-973A-4D62-9D23-8978DA61768C}" destId="{F46A555E-5273-456B-A248-208A537F6298}" srcOrd="0" destOrd="0" presId="urn:microsoft.com/office/officeart/2005/8/layout/orgChart1"/>
    <dgm:cxn modelId="{3DD1A2D7-1BD3-4C53-8207-F68447B041CB}" type="presParOf" srcId="{F46A555E-5273-456B-A248-208A537F6298}" destId="{576F9B17-BEA1-4341-98FF-D15FC2615FC2}" srcOrd="0" destOrd="0" presId="urn:microsoft.com/office/officeart/2005/8/layout/orgChart1"/>
    <dgm:cxn modelId="{1143D6F5-533C-4679-8389-5BC6F8F90EB5}" type="presParOf" srcId="{F46A555E-5273-456B-A248-208A537F6298}" destId="{E01BBE68-7698-4636-911A-8272F1C6FDBC}" srcOrd="1" destOrd="0" presId="urn:microsoft.com/office/officeart/2005/8/layout/orgChart1"/>
    <dgm:cxn modelId="{53557717-312D-4880-8543-551F5254BCCA}" type="presParOf" srcId="{A42C72B4-973A-4D62-9D23-8978DA61768C}" destId="{7EF5C6AC-A0BE-4483-904A-F9F0EA5F359D}" srcOrd="1" destOrd="0" presId="urn:microsoft.com/office/officeart/2005/8/layout/orgChart1"/>
    <dgm:cxn modelId="{803B5042-F1EF-4448-B06B-EC27D78063C1}" type="presParOf" srcId="{7EF5C6AC-A0BE-4483-904A-F9F0EA5F359D}" destId="{C47AA85A-DA87-42AF-B5F0-1C1A47D5EA9E}" srcOrd="0" destOrd="0" presId="urn:microsoft.com/office/officeart/2005/8/layout/orgChart1"/>
    <dgm:cxn modelId="{BBEA37C4-CD52-4636-9095-C0667CD1082B}" type="presParOf" srcId="{7EF5C6AC-A0BE-4483-904A-F9F0EA5F359D}" destId="{5F65F556-77B0-458F-BDC1-F5BA06BB3C54}" srcOrd="1" destOrd="0" presId="urn:microsoft.com/office/officeart/2005/8/layout/orgChart1"/>
    <dgm:cxn modelId="{70B330B8-66B5-4106-B31B-417D78B3ED8E}" type="presParOf" srcId="{5F65F556-77B0-458F-BDC1-F5BA06BB3C54}" destId="{90DBBEF2-0E1E-4F53-B8E1-FF5ABAAEAAA5}" srcOrd="0" destOrd="0" presId="urn:microsoft.com/office/officeart/2005/8/layout/orgChart1"/>
    <dgm:cxn modelId="{0D7C3761-6E05-403F-B6E7-9A661A85C6C8}" type="presParOf" srcId="{90DBBEF2-0E1E-4F53-B8E1-FF5ABAAEAAA5}" destId="{4EB2F52F-6486-4308-875B-4209B44A3E1A}" srcOrd="0" destOrd="0" presId="urn:microsoft.com/office/officeart/2005/8/layout/orgChart1"/>
    <dgm:cxn modelId="{C8517E6A-E11C-4F90-95CF-71E20C33764C}" type="presParOf" srcId="{90DBBEF2-0E1E-4F53-B8E1-FF5ABAAEAAA5}" destId="{21B60302-A1F4-4B34-ABA4-65DCC8DA811B}" srcOrd="1" destOrd="0" presId="urn:microsoft.com/office/officeart/2005/8/layout/orgChart1"/>
    <dgm:cxn modelId="{E821AAC1-F6BA-4476-8095-D74C99E382EC}" type="presParOf" srcId="{5F65F556-77B0-458F-BDC1-F5BA06BB3C54}" destId="{1B1D6D40-0FBE-4A03-89DA-7EDF516546EE}" srcOrd="1" destOrd="0" presId="urn:microsoft.com/office/officeart/2005/8/layout/orgChart1"/>
    <dgm:cxn modelId="{EC4713D0-8E9F-4732-9D64-32D6314054CE}" type="presParOf" srcId="{5F65F556-77B0-458F-BDC1-F5BA06BB3C54}" destId="{64ACA0C5-B3C2-462E-A09F-0B7821E32A2B}" srcOrd="2" destOrd="0" presId="urn:microsoft.com/office/officeart/2005/8/layout/orgChart1"/>
    <dgm:cxn modelId="{E9F8A63D-F087-4FB2-9CCA-B9CA4D2769F5}" type="presParOf" srcId="{7EF5C6AC-A0BE-4483-904A-F9F0EA5F359D}" destId="{8699AE39-C5C2-4058-B8CA-BB82DCF44F43}" srcOrd="2" destOrd="0" presId="urn:microsoft.com/office/officeart/2005/8/layout/orgChart1"/>
    <dgm:cxn modelId="{1178CA94-C1C0-45B9-80F5-6F5C92076732}" type="presParOf" srcId="{7EF5C6AC-A0BE-4483-904A-F9F0EA5F359D}" destId="{1532B120-D9A3-4288-8CC1-F6D0AB9DCE69}" srcOrd="3" destOrd="0" presId="urn:microsoft.com/office/officeart/2005/8/layout/orgChart1"/>
    <dgm:cxn modelId="{6DAA2F36-26EE-4EB1-93E4-A13F994E8EFE}" type="presParOf" srcId="{1532B120-D9A3-4288-8CC1-F6D0AB9DCE69}" destId="{C09F460F-FD98-4B20-BEFD-0B7E5AB8C577}" srcOrd="0" destOrd="0" presId="urn:microsoft.com/office/officeart/2005/8/layout/orgChart1"/>
    <dgm:cxn modelId="{9FDC4077-BE3B-44FC-AFD9-B3A8EFC1A455}" type="presParOf" srcId="{C09F460F-FD98-4B20-BEFD-0B7E5AB8C577}" destId="{0081D581-34A2-4284-A9CF-6D7AFB6E1F04}" srcOrd="0" destOrd="0" presId="urn:microsoft.com/office/officeart/2005/8/layout/orgChart1"/>
    <dgm:cxn modelId="{CFA81549-AB3D-41F0-91B9-17BA61B22530}" type="presParOf" srcId="{C09F460F-FD98-4B20-BEFD-0B7E5AB8C577}" destId="{4BFB8F91-A703-4B20-BF5F-CF27AB9DDE2D}" srcOrd="1" destOrd="0" presId="urn:microsoft.com/office/officeart/2005/8/layout/orgChart1"/>
    <dgm:cxn modelId="{C75F7467-D8EE-4A5C-98A0-2B3B0A12E1D2}" type="presParOf" srcId="{1532B120-D9A3-4288-8CC1-F6D0AB9DCE69}" destId="{D2CA13D6-A410-402E-A85F-AD9D3198D4CF}" srcOrd="1" destOrd="0" presId="urn:microsoft.com/office/officeart/2005/8/layout/orgChart1"/>
    <dgm:cxn modelId="{B24D15F4-AE91-4303-8017-847E6392BC7C}" type="presParOf" srcId="{1532B120-D9A3-4288-8CC1-F6D0AB9DCE69}" destId="{82BB92D6-9C9A-4B54-B645-F62E47B855C9}" srcOrd="2" destOrd="0" presId="urn:microsoft.com/office/officeart/2005/8/layout/orgChart1"/>
    <dgm:cxn modelId="{24E6FDF9-1CD2-4415-8374-6E8FF93EF78C}" type="presParOf" srcId="{7EF5C6AC-A0BE-4483-904A-F9F0EA5F359D}" destId="{B1963A15-85FF-4012-BE4E-C420BD8BCB91}" srcOrd="4" destOrd="0" presId="urn:microsoft.com/office/officeart/2005/8/layout/orgChart1"/>
    <dgm:cxn modelId="{8EC38E3F-847A-4550-BE4E-37D6964054FA}" type="presParOf" srcId="{7EF5C6AC-A0BE-4483-904A-F9F0EA5F359D}" destId="{9043F945-9B44-4F68-973E-EDD2E8DA2FAB}" srcOrd="5" destOrd="0" presId="urn:microsoft.com/office/officeart/2005/8/layout/orgChart1"/>
    <dgm:cxn modelId="{9A57128E-BD88-47FE-9960-2ABBAE3F9CC9}" type="presParOf" srcId="{9043F945-9B44-4F68-973E-EDD2E8DA2FAB}" destId="{80F3154E-56F2-42E2-9460-968D77F257BE}" srcOrd="0" destOrd="0" presId="urn:microsoft.com/office/officeart/2005/8/layout/orgChart1"/>
    <dgm:cxn modelId="{02C754C1-C4C0-4D9B-BC74-1A5B36B11859}" type="presParOf" srcId="{80F3154E-56F2-42E2-9460-968D77F257BE}" destId="{9193F1A1-1BA0-4535-A91D-B51D1D38403A}" srcOrd="0" destOrd="0" presId="urn:microsoft.com/office/officeart/2005/8/layout/orgChart1"/>
    <dgm:cxn modelId="{CF97723C-6AC7-4AC8-AFB0-047580D445E4}" type="presParOf" srcId="{80F3154E-56F2-42E2-9460-968D77F257BE}" destId="{B06DDF3B-54CF-46CF-9935-866155DF39EC}" srcOrd="1" destOrd="0" presId="urn:microsoft.com/office/officeart/2005/8/layout/orgChart1"/>
    <dgm:cxn modelId="{5F513116-24F2-4D04-AB8B-5E8335CE6AB0}" type="presParOf" srcId="{9043F945-9B44-4F68-973E-EDD2E8DA2FAB}" destId="{991A3514-46FC-4A91-8145-5D7AD0644403}" srcOrd="1" destOrd="0" presId="urn:microsoft.com/office/officeart/2005/8/layout/orgChart1"/>
    <dgm:cxn modelId="{D946375D-036A-4D0E-8E60-BC2A94E1ED3A}" type="presParOf" srcId="{9043F945-9B44-4F68-973E-EDD2E8DA2FAB}" destId="{57625449-4F74-47CC-8587-AD0D7F0553C0}" srcOrd="2" destOrd="0" presId="urn:microsoft.com/office/officeart/2005/8/layout/orgChart1"/>
    <dgm:cxn modelId="{FB560BA8-02B9-4D3C-830A-6F57C85C5340}" type="presParOf" srcId="{A42C72B4-973A-4D62-9D23-8978DA61768C}" destId="{3F22D7B5-0A97-445F-B6B4-7A6271108D79}"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CFC46F-9509-4D00-B4CB-E82E280141F0}" type="datetimeFigureOut">
              <a:rPr lang="ar-SA" smtClean="0"/>
              <a:pPr/>
              <a:t>26/05/1432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8AAAF18-AF5A-4F75-86C4-7BED360DA004}"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CFC46F-9509-4D00-B4CB-E82E280141F0}" type="datetimeFigureOut">
              <a:rPr lang="ar-SA" smtClean="0"/>
              <a:pPr/>
              <a:t>26/05/1432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AAAF18-AF5A-4F75-86C4-7BED360DA00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685800" y="0"/>
            <a:ext cx="7772400" cy="4214818"/>
          </a:xfrm>
        </p:spPr>
        <p:txBody>
          <a:bodyPr>
            <a:normAutofit fontScale="90000"/>
          </a:bodyPr>
          <a:lstStyle/>
          <a:p>
            <a:r>
              <a:rPr lang="ar-SA" sz="5400" b="1" dirty="0" smtClean="0">
                <a:cs typeface="Simplified Arabic" pitchFamily="2" charset="-78"/>
              </a:rPr>
              <a:t/>
            </a:r>
            <a:br>
              <a:rPr lang="ar-SA" sz="5400" b="1" dirty="0" smtClean="0">
                <a:cs typeface="Simplified Arabic" pitchFamily="2" charset="-78"/>
              </a:rPr>
            </a:br>
            <a:r>
              <a:rPr lang="ar-SA" sz="5300" b="1" dirty="0" smtClean="0">
                <a:solidFill>
                  <a:schemeClr val="accent2"/>
                </a:solidFill>
                <a:cs typeface="Simplified Arabic" pitchFamily="2" charset="-78"/>
              </a:rPr>
              <a:t>المنشآت الصغيرة</a:t>
            </a:r>
            <a:r>
              <a:rPr lang="ar-SA" sz="2800" b="1" dirty="0" smtClean="0">
                <a:cs typeface="Simplified Arabic" pitchFamily="2" charset="-78"/>
              </a:rPr>
              <a:t/>
            </a:r>
            <a:br>
              <a:rPr lang="ar-SA" sz="2800" b="1" dirty="0" smtClean="0">
                <a:cs typeface="Simplified Arabic" pitchFamily="2" charset="-78"/>
              </a:rPr>
            </a:br>
            <a:r>
              <a:rPr lang="ar-SA" sz="4000" b="1" dirty="0" smtClean="0">
                <a:solidFill>
                  <a:schemeClr val="tx2"/>
                </a:solidFill>
                <a:cs typeface="Simplified Arabic" pitchFamily="2" charset="-78"/>
              </a:rPr>
              <a:t>التأسيس والإدارة</a:t>
            </a:r>
            <a:r>
              <a:rPr lang="ar-SA" sz="2800" b="1" dirty="0" smtClean="0">
                <a:solidFill>
                  <a:schemeClr val="tx2"/>
                </a:solidFill>
                <a:cs typeface="Simplified Arabic" pitchFamily="2" charset="-78"/>
              </a:rPr>
              <a:t/>
            </a:r>
            <a:br>
              <a:rPr lang="ar-SA" sz="2800" b="1" dirty="0" smtClean="0">
                <a:solidFill>
                  <a:schemeClr val="tx2"/>
                </a:solidFill>
                <a:cs typeface="Simplified Arabic" pitchFamily="2" charset="-78"/>
              </a:rPr>
            </a:br>
            <a:r>
              <a:rPr lang="ar-SA" sz="2800" dirty="0" smtClean="0">
                <a:solidFill>
                  <a:schemeClr val="accent2"/>
                </a:solidFill>
                <a:cs typeface="Simplified Arabic" pitchFamily="2" charset="-78"/>
              </a:rPr>
              <a:t>( دورة حياة المنشأة الصغيرة)</a:t>
            </a:r>
            <a:r>
              <a:rPr lang="ar-SA" sz="1200" dirty="0" smtClean="0">
                <a:cs typeface="Simplified Arabic" pitchFamily="2" charset="-78"/>
              </a:rPr>
              <a:t/>
            </a:r>
            <a:br>
              <a:rPr lang="ar-SA" sz="12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r>
              <a:rPr lang="ar-SA" sz="2800" b="1" dirty="0" smtClean="0">
                <a:solidFill>
                  <a:schemeClr val="tx2"/>
                </a:solidFill>
                <a:cs typeface="Simplified Arabic" pitchFamily="2" charset="-78"/>
              </a:rPr>
              <a:t>د. وفاء المبيريك</a:t>
            </a:r>
            <a:r>
              <a:rPr lang="ar-SA" sz="2800" dirty="0" smtClean="0">
                <a:cs typeface="Simplified Arabic" pitchFamily="2" charset="-78"/>
              </a:rPr>
              <a:t/>
            </a:r>
            <a:br>
              <a:rPr lang="ar-SA" sz="2800" dirty="0" smtClean="0">
                <a:cs typeface="Simplified Arabic" pitchFamily="2" charset="-78"/>
              </a:rPr>
            </a:br>
            <a:r>
              <a:rPr lang="ar-SA" sz="2800" dirty="0" smtClean="0">
                <a:cs typeface="Simplified Arabic" pitchFamily="2" charset="-78"/>
              </a:rPr>
              <a:t/>
            </a:r>
            <a:br>
              <a:rPr lang="ar-SA" sz="2800" dirty="0" smtClean="0">
                <a:cs typeface="Simplified Arabic" pitchFamily="2" charset="-78"/>
              </a:rPr>
            </a:br>
            <a:endParaRPr lang="en-US" sz="2800" dirty="0" smtClean="0">
              <a:cs typeface="Simplified Arabic" pitchFamily="2" charset="-78"/>
            </a:endParaRPr>
          </a:p>
        </p:txBody>
      </p:sp>
      <p:pic>
        <p:nvPicPr>
          <p:cNvPr id="8" name="Picture 7" descr="five-ways-to-avoid-enterprise-20-failure.jpg"/>
          <p:cNvPicPr>
            <a:picLocks noChangeAspect="1"/>
          </p:cNvPicPr>
          <p:nvPr/>
        </p:nvPicPr>
        <p:blipFill>
          <a:blip r:embed="rId2" cstate="print"/>
          <a:stretch>
            <a:fillRect/>
          </a:stretch>
        </p:blipFill>
        <p:spPr>
          <a:xfrm>
            <a:off x="1115616" y="3140967"/>
            <a:ext cx="2161337" cy="189616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 name="Picture 8" descr="whatwedo.jpg"/>
          <p:cNvPicPr>
            <a:picLocks noChangeAspect="1"/>
          </p:cNvPicPr>
          <p:nvPr/>
        </p:nvPicPr>
        <p:blipFill>
          <a:blip r:embed="rId3" cstate="print"/>
          <a:stretch>
            <a:fillRect/>
          </a:stretch>
        </p:blipFill>
        <p:spPr>
          <a:xfrm>
            <a:off x="5938442" y="2659875"/>
            <a:ext cx="2073027" cy="19075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1" name="Picture 10" descr="five-ways-to-avoid-enterprise-20-failure.jpg"/>
          <p:cNvPicPr>
            <a:picLocks noChangeAspect="1"/>
          </p:cNvPicPr>
          <p:nvPr/>
        </p:nvPicPr>
        <p:blipFill>
          <a:blip r:embed="rId2" cstate="print"/>
          <a:stretch>
            <a:fillRect/>
          </a:stretch>
        </p:blipFill>
        <p:spPr>
          <a:xfrm rot="21068106">
            <a:off x="1244373" y="3219000"/>
            <a:ext cx="2089329" cy="18329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 name="Picture 11" descr="whatwedo.jpg"/>
          <p:cNvPicPr>
            <a:picLocks noChangeAspect="1"/>
          </p:cNvPicPr>
          <p:nvPr/>
        </p:nvPicPr>
        <p:blipFill>
          <a:blip r:embed="rId3" cstate="print"/>
          <a:stretch>
            <a:fillRect/>
          </a:stretch>
        </p:blipFill>
        <p:spPr>
          <a:xfrm rot="569615">
            <a:off x="5839157" y="2830106"/>
            <a:ext cx="2182147" cy="20079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descr="man_plan.jpg"/>
          <p:cNvPicPr>
            <a:picLocks noChangeAspect="1"/>
          </p:cNvPicPr>
          <p:nvPr/>
        </p:nvPicPr>
        <p:blipFill>
          <a:blip r:embed="rId4" cstate="print"/>
          <a:stretch>
            <a:fillRect/>
          </a:stretch>
        </p:blipFill>
        <p:spPr>
          <a:xfrm>
            <a:off x="3419872" y="3861048"/>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4" name="Picture 13" descr="man_plan.jpg"/>
          <p:cNvPicPr>
            <a:picLocks noChangeAspect="1"/>
          </p:cNvPicPr>
          <p:nvPr/>
        </p:nvPicPr>
        <p:blipFill>
          <a:blip r:embed="rId4" cstate="print"/>
          <a:stretch>
            <a:fillRect/>
          </a:stretch>
        </p:blipFill>
        <p:spPr>
          <a:xfrm rot="21377745">
            <a:off x="3484633" y="3718329"/>
            <a:ext cx="2336552" cy="208035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cxnSp>
        <p:nvCxnSpPr>
          <p:cNvPr id="15" name="Straight Connector 14"/>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Connector 18"/>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021222"/>
          </a:xfrm>
        </p:spPr>
        <p:txBody>
          <a:bodyPr>
            <a:normAutofit fontScale="90000"/>
          </a:bodyPr>
          <a:lstStyle/>
          <a:p>
            <a:pPr eaLnBrk="1" hangingPunct="1"/>
            <a:r>
              <a:rPr lang="ar-SA" sz="3200" b="1" dirty="0" smtClean="0">
                <a:solidFill>
                  <a:srgbClr val="7030A0"/>
                </a:solidFill>
                <a:cs typeface="Simplified Arabic" pitchFamily="2" charset="-78"/>
              </a:rPr>
              <a:t>التمويل بالمشاركة</a:t>
            </a:r>
            <a:br>
              <a:rPr lang="ar-SA" sz="3200" b="1" dirty="0" smtClean="0">
                <a:solidFill>
                  <a:srgbClr val="7030A0"/>
                </a:solidFill>
                <a:cs typeface="Simplified Arabic" pitchFamily="2" charset="-78"/>
              </a:rPr>
            </a:br>
            <a:r>
              <a:rPr lang="ar-SA" sz="3200" b="1" dirty="0" smtClean="0">
                <a:solidFill>
                  <a:srgbClr val="7030A0"/>
                </a:solidFill>
                <a:cs typeface="Simplified Arabic" pitchFamily="2" charset="-78"/>
              </a:rPr>
              <a:t>نموذج لتمويل المنشآت الصغيرة</a:t>
            </a:r>
            <a:endParaRPr lang="en-US" sz="32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85720" y="1714488"/>
            <a:ext cx="8572560" cy="4786346"/>
          </a:xfrm>
        </p:spPr>
        <p:txBody>
          <a:bodyPr>
            <a:normAutofit/>
          </a:bodyPr>
          <a:lstStyle/>
          <a:p>
            <a:pPr algn="just" eaLnBrk="1" hangingPunct="1">
              <a:lnSpc>
                <a:spcPct val="150000"/>
              </a:lnSpc>
              <a:buNone/>
            </a:pPr>
            <a:r>
              <a:rPr lang="ar-SA" sz="2200" b="1" dirty="0" smtClean="0">
                <a:solidFill>
                  <a:schemeClr val="tx2"/>
                </a:solidFill>
              </a:rPr>
              <a:t>التمويل بالمشاركة أو ما يسمى المشاركة الفاعلة أو وسائل المخاطر ، هي نموذج للتمويل. والمراد </a:t>
            </a:r>
            <a:r>
              <a:rPr lang="ar-SA" sz="2200" b="1" dirty="0" err="1" smtClean="0">
                <a:solidFill>
                  <a:schemeClr val="tx2"/>
                </a:solidFill>
              </a:rPr>
              <a:t>به</a:t>
            </a:r>
            <a:r>
              <a:rPr lang="ar-SA" sz="2200" b="1" dirty="0" smtClean="0">
                <a:solidFill>
                  <a:schemeClr val="tx2"/>
                </a:solidFill>
              </a:rPr>
              <a:t> التمويل من خلال المشاركة في رأس المال، بحيث يقدم الممول المال والخبرة التنفيذية والإدارية لخلق قيمة مضافة للشركة المستفيدة حتى تتمكن من بيعها بعد ذلك بقيمة مضاعفة.</a:t>
            </a:r>
          </a:p>
          <a:p>
            <a:pPr algn="just" eaLnBrk="1" hangingPunct="1">
              <a:lnSpc>
                <a:spcPct val="150000"/>
              </a:lnSpc>
              <a:buNone/>
            </a:pPr>
            <a:r>
              <a:rPr lang="ar-SA" sz="2200" b="1" dirty="0" smtClean="0">
                <a:solidFill>
                  <a:schemeClr val="tx2"/>
                </a:solidFill>
              </a:rPr>
              <a:t>وقد ركز هذا النوع من التمويل في بداياته على المشاريع الناشئة عالية التقنية، بحيث تقوم مؤسسات المشاركة الفاعلة بعمل الوسيط بين المستثمر والرائد، ويتولى إدارة هذه العملية الممول ، والمستثمر هو من يرغب في استثمار أمواله على المدى المتوسط أو البعيد والحصول على عوائد، وهذه الفئة تشمل الأفراد ومؤسسات الادخار وشركات التأمين.</a:t>
            </a:r>
          </a:p>
          <a:p>
            <a:pPr algn="just" eaLnBrk="1" hangingPunct="1">
              <a:lnSpc>
                <a:spcPct val="150000"/>
              </a:lnSpc>
              <a:buNone/>
            </a:pPr>
            <a:r>
              <a:rPr lang="ar-SA" sz="2200" b="1" dirty="0" smtClean="0">
                <a:solidFill>
                  <a:schemeClr val="tx2"/>
                </a:solidFill>
              </a:rPr>
              <a:t>والرائد هو صاحب المؤسسة التي تمول </a:t>
            </a:r>
            <a:r>
              <a:rPr lang="ar-SA" sz="2200" b="1" dirty="0" err="1" smtClean="0">
                <a:solidFill>
                  <a:schemeClr val="tx2"/>
                </a:solidFill>
              </a:rPr>
              <a:t>برساميل</a:t>
            </a:r>
            <a:r>
              <a:rPr lang="ar-SA" sz="2200" b="1" dirty="0" smtClean="0">
                <a:solidFill>
                  <a:schemeClr val="tx2"/>
                </a:solidFill>
              </a:rPr>
              <a:t> المخاطرة وغالبيتها من المؤسسات الصغيرة.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6146" name="Picture 2" descr="C:\Documents and Settings\ma260909\سطح المكتب\صور\imagesCASEY03S.jpg"/>
          <p:cNvPicPr>
            <a:picLocks noChangeAspect="1" noChangeArrowheads="1"/>
          </p:cNvPicPr>
          <p:nvPr/>
        </p:nvPicPr>
        <p:blipFill>
          <a:blip r:embed="rId2"/>
          <a:srcRect/>
          <a:stretch>
            <a:fillRect/>
          </a:stretch>
        </p:blipFill>
        <p:spPr bwMode="auto">
          <a:xfrm>
            <a:off x="6786578" y="0"/>
            <a:ext cx="2357422" cy="178592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ma260909\سطح المكتب\صور\imagesCAXQNTD9.jpg"/>
          <p:cNvPicPr>
            <a:picLocks noChangeAspect="1" noChangeArrowheads="1"/>
          </p:cNvPicPr>
          <p:nvPr/>
        </p:nvPicPr>
        <p:blipFill>
          <a:blip r:embed="rId2"/>
          <a:srcRect/>
          <a:stretch>
            <a:fillRect/>
          </a:stretch>
        </p:blipFill>
        <p:spPr bwMode="auto">
          <a:xfrm>
            <a:off x="4857752" y="1500174"/>
            <a:ext cx="3929090" cy="5000660"/>
          </a:xfrm>
          <a:prstGeom prst="rect">
            <a:avLst/>
          </a:prstGeom>
          <a:noFill/>
        </p:spPr>
      </p:pic>
      <p:sp>
        <p:nvSpPr>
          <p:cNvPr id="3076" name="Rectangle 2"/>
          <p:cNvSpPr>
            <a:spLocks noGrp="1" noChangeArrowheads="1"/>
          </p:cNvSpPr>
          <p:nvPr>
            <p:ph type="title"/>
          </p:nvPr>
        </p:nvSpPr>
        <p:spPr>
          <a:xfrm>
            <a:off x="539552" y="764704"/>
            <a:ext cx="8229600" cy="1021222"/>
          </a:xfrm>
        </p:spPr>
        <p:txBody>
          <a:bodyPr>
            <a:normAutofit/>
          </a:bodyPr>
          <a:lstStyle/>
          <a:p>
            <a:pPr eaLnBrk="1" hangingPunct="1"/>
            <a:r>
              <a:rPr lang="ar-SA" sz="2800" b="1" dirty="0" smtClean="0">
                <a:solidFill>
                  <a:schemeClr val="accent3">
                    <a:lumMod val="50000"/>
                  </a:schemeClr>
                </a:solidFill>
                <a:cs typeface="Simplified Arabic" pitchFamily="2" charset="-78"/>
              </a:rPr>
              <a:t>العوامل التي يستند عليها قرار القبول أو الرفض في التقديم لبرنامج التمويل بالمخاطرة:</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1285852" y="1857364"/>
            <a:ext cx="7572428" cy="4786346"/>
          </a:xfrm>
        </p:spPr>
        <p:txBody>
          <a:bodyPr/>
          <a:lstStyle/>
          <a:p>
            <a:pPr algn="l" eaLnBrk="1" hangingPunct="1">
              <a:lnSpc>
                <a:spcPct val="150000"/>
              </a:lnSpc>
              <a:buFont typeface="Courier New" pitchFamily="49" charset="0"/>
              <a:buChar char="o"/>
            </a:pPr>
            <a:endParaRPr lang="ar-SA" sz="2400" b="1" dirty="0" smtClean="0"/>
          </a:p>
          <a:p>
            <a:pPr algn="l" eaLnBrk="1" hangingPunct="1">
              <a:lnSpc>
                <a:spcPct val="150000"/>
              </a:lnSpc>
              <a:buFont typeface="Courier New" pitchFamily="49" charset="0"/>
              <a:buChar char="o"/>
            </a:pPr>
            <a:r>
              <a:rPr lang="ar-SA" sz="2400" b="1" dirty="0" smtClean="0"/>
              <a:t>كفاءة إدارة المنشأة.            </a:t>
            </a:r>
          </a:p>
          <a:p>
            <a:pPr algn="l" eaLnBrk="1" hangingPunct="1">
              <a:lnSpc>
                <a:spcPct val="150000"/>
              </a:lnSpc>
              <a:buFont typeface="Courier New" pitchFamily="49" charset="0"/>
              <a:buChar char="o"/>
            </a:pPr>
            <a:r>
              <a:rPr lang="ar-SA" sz="2400" b="1" dirty="0" smtClean="0"/>
              <a:t>جودة المنتج وإمكانية تسويقه.</a:t>
            </a:r>
          </a:p>
          <a:p>
            <a:pPr algn="l" eaLnBrk="1" hangingPunct="1">
              <a:lnSpc>
                <a:spcPct val="150000"/>
              </a:lnSpc>
              <a:buFont typeface="Courier New" pitchFamily="49" charset="0"/>
              <a:buChar char="o"/>
            </a:pPr>
            <a:r>
              <a:rPr lang="ar-SA" sz="2400" b="1" dirty="0" smtClean="0"/>
              <a:t>حجم السوق ومعدل النمو.</a:t>
            </a:r>
          </a:p>
          <a:p>
            <a:pPr algn="l" eaLnBrk="1" hangingPunct="1">
              <a:lnSpc>
                <a:spcPct val="150000"/>
              </a:lnSpc>
              <a:buFont typeface="Courier New" pitchFamily="49" charset="0"/>
              <a:buChar char="o"/>
            </a:pPr>
            <a:r>
              <a:rPr lang="ar-SA" sz="2400" b="1" dirty="0" smtClean="0"/>
              <a:t>معدل العائد المتوقع.</a:t>
            </a:r>
          </a:p>
          <a:p>
            <a:pPr algn="l" eaLnBrk="1" hangingPunct="1">
              <a:lnSpc>
                <a:spcPct val="150000"/>
              </a:lnSpc>
              <a:buFont typeface="Courier New" pitchFamily="49" charset="0"/>
              <a:buChar char="o"/>
            </a:pPr>
            <a:r>
              <a:rPr lang="ar-SA" sz="2400" b="1" dirty="0" smtClean="0"/>
              <a:t>حجم الاستثمارات المطلوبة.</a:t>
            </a:r>
          </a:p>
          <a:p>
            <a:pPr eaLnBrk="1" hangingPunct="1">
              <a:lnSpc>
                <a:spcPct val="150000"/>
              </a:lnSpc>
              <a:buFont typeface="Courier New" pitchFamily="49" charset="0"/>
              <a:buChar char="o"/>
            </a:pPr>
            <a:endParaRPr lang="ar-SA" sz="2400" b="1" dirty="0" smtClean="0"/>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0" y="928670"/>
            <a:ext cx="8929717" cy="5715040"/>
          </a:xfrm>
        </p:spPr>
        <p:txBody>
          <a:bodyPr>
            <a:normAutofit/>
          </a:bodyPr>
          <a:lstStyle/>
          <a:p>
            <a:pPr algn="just" eaLnBrk="1" hangingPunct="1">
              <a:lnSpc>
                <a:spcPct val="200000"/>
              </a:lnSpc>
              <a:buNone/>
            </a:pPr>
            <a:r>
              <a:rPr lang="ar-SA" sz="2400" b="1" dirty="0" smtClean="0">
                <a:solidFill>
                  <a:schemeClr val="accent4"/>
                </a:solidFill>
              </a:rPr>
              <a:t>يشارك الممول بالإضافة إلى رأس المال بفاعلية في إدارة الشركة مستغلاً خبرته وعلاقاته ومن أبرز المجالات التي يدعمها الممول:</a:t>
            </a:r>
          </a:p>
          <a:p>
            <a:pPr algn="just" eaLnBrk="1" hangingPunct="1">
              <a:lnSpc>
                <a:spcPct val="200000"/>
              </a:lnSpc>
              <a:buFont typeface="Wingdings" pitchFamily="2" charset="2"/>
              <a:buChar char="v"/>
            </a:pPr>
            <a:r>
              <a:rPr lang="ar-SA" sz="2200" b="1" dirty="0" smtClean="0">
                <a:solidFill>
                  <a:schemeClr val="tx2"/>
                </a:solidFill>
              </a:rPr>
              <a:t>بناء خطة إستراتيجية للشركة.</a:t>
            </a:r>
          </a:p>
          <a:p>
            <a:pPr algn="just" eaLnBrk="1" hangingPunct="1">
              <a:lnSpc>
                <a:spcPct val="150000"/>
              </a:lnSpc>
              <a:buFont typeface="Wingdings" pitchFamily="2" charset="2"/>
              <a:buChar char="v"/>
            </a:pPr>
            <a:r>
              <a:rPr lang="ar-SA" sz="2200" b="1" dirty="0" smtClean="0">
                <a:solidFill>
                  <a:schemeClr val="tx2"/>
                </a:solidFill>
              </a:rPr>
              <a:t>إيجاد فريق إداري متكامل لإدارة الشركة.</a:t>
            </a:r>
          </a:p>
          <a:p>
            <a:pPr algn="just" eaLnBrk="1" hangingPunct="1">
              <a:lnSpc>
                <a:spcPct val="200000"/>
              </a:lnSpc>
              <a:buFont typeface="Wingdings" pitchFamily="2" charset="2"/>
              <a:buChar char="v"/>
            </a:pPr>
            <a:r>
              <a:rPr lang="ar-SA" sz="2200" b="1" dirty="0" smtClean="0">
                <a:solidFill>
                  <a:schemeClr val="tx2"/>
                </a:solidFill>
              </a:rPr>
              <a:t>استقطاب المستثمرين الراغبين في الاستثمار في الشركة.</a:t>
            </a:r>
          </a:p>
          <a:p>
            <a:pPr algn="just" eaLnBrk="1" hangingPunct="1">
              <a:lnSpc>
                <a:spcPct val="160000"/>
              </a:lnSpc>
              <a:buNone/>
            </a:pPr>
            <a:r>
              <a:rPr lang="ar-SA" sz="2200" b="1" dirty="0" smtClean="0">
                <a:solidFill>
                  <a:srgbClr val="7030A0"/>
                </a:solidFill>
              </a:rPr>
              <a:t>وبعد وصول المنشأة إلى المرحلة المستهدفة يسعى الممول إلى بيع حصته في الشركة إما من خلال طرح أسهمها للاكتتاب العام أو بيعها لشركة أخرى في السوق، وبعد ذلك يتم توزيع الأرباح على المستثمرين الأصليين في صندوق </a:t>
            </a:r>
            <a:r>
              <a:rPr lang="ar-SA" sz="2200" b="1" dirty="0" err="1" smtClean="0">
                <a:solidFill>
                  <a:srgbClr val="7030A0"/>
                </a:solidFill>
              </a:rPr>
              <a:t>رساميل</a:t>
            </a:r>
            <a:r>
              <a:rPr lang="ar-SA" sz="2200" b="1" dirty="0" smtClean="0">
                <a:solidFill>
                  <a:srgbClr val="7030A0"/>
                </a:solidFill>
              </a:rPr>
              <a:t> المخاطرة.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8195" name="Picture 3" descr="C:\Documents and Settings\ma260909\سطح المكتب\صور\imagesCA22QG0M.jpg"/>
          <p:cNvPicPr>
            <a:picLocks noChangeAspect="1" noChangeArrowheads="1"/>
          </p:cNvPicPr>
          <p:nvPr/>
        </p:nvPicPr>
        <p:blipFill>
          <a:blip r:embed="rId2"/>
          <a:srcRect/>
          <a:stretch>
            <a:fillRect/>
          </a:stretch>
        </p:blipFill>
        <p:spPr bwMode="auto">
          <a:xfrm>
            <a:off x="285720" y="1714488"/>
            <a:ext cx="3000396" cy="278608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2800" b="1" smtClean="0">
                <a:solidFill>
                  <a:schemeClr val="accent3">
                    <a:lumMod val="50000"/>
                  </a:schemeClr>
                </a:solidFill>
                <a:cs typeface="Simplified Arabic" pitchFamily="2" charset="-78"/>
              </a:rPr>
              <a:t>الجوانب الرئيسية لتحقيق النجاح في استخدام رساميل المخاطرة </a:t>
            </a:r>
            <a:endParaRPr lang="en-US" sz="2800" b="1" dirty="0" smtClean="0">
              <a:solidFill>
                <a:schemeClr val="accent3">
                  <a:lumMod val="50000"/>
                </a:schemeClr>
              </a:solidFill>
              <a:cs typeface="Simplified Arabic" pitchFamily="2" charset="-78"/>
            </a:endParaRPr>
          </a:p>
        </p:txBody>
      </p:sp>
      <p:graphicFrame>
        <p:nvGraphicFramePr>
          <p:cNvPr id="7" name="عنصر نائب للمحتوى 6"/>
          <p:cNvGraphicFramePr>
            <a:graphicFrameLocks noGrp="1"/>
          </p:cNvGraphicFramePr>
          <p:nvPr>
            <p:ph idx="1"/>
          </p:nvPr>
        </p:nvGraphicFramePr>
        <p:xfrm>
          <a:off x="468313" y="1285860"/>
          <a:ext cx="8229600"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16" name="مستطيل 15"/>
          <p:cNvSpPr/>
          <p:nvPr/>
        </p:nvSpPr>
        <p:spPr>
          <a:xfrm>
            <a:off x="5214942" y="4643446"/>
            <a:ext cx="2071702" cy="1285884"/>
          </a:xfrm>
          <a:prstGeom prst="rect">
            <a:avLst/>
          </a:prstGeom>
          <a:solidFill>
            <a:schemeClr val="bg1"/>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accent5">
                    <a:lumMod val="50000"/>
                  </a:schemeClr>
                </a:solidFill>
              </a:rPr>
              <a:t>2-العرض</a:t>
            </a:r>
            <a:endParaRPr lang="ar-SA" sz="2800" b="1" dirty="0">
              <a:solidFill>
                <a:schemeClr val="accent5">
                  <a:lumMod val="50000"/>
                </a:schemeClr>
              </a:solidFill>
            </a:endParaRPr>
          </a:p>
        </p:txBody>
      </p:sp>
      <p:sp>
        <p:nvSpPr>
          <p:cNvPr id="17" name="مستطيل 16"/>
          <p:cNvSpPr/>
          <p:nvPr/>
        </p:nvSpPr>
        <p:spPr>
          <a:xfrm>
            <a:off x="2214546" y="4643446"/>
            <a:ext cx="2071702" cy="1285884"/>
          </a:xfrm>
          <a:prstGeom prst="rect">
            <a:avLst/>
          </a:prstGeom>
          <a:solidFill>
            <a:schemeClr val="bg1"/>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accent5">
                    <a:lumMod val="50000"/>
                  </a:schemeClr>
                </a:solidFill>
              </a:rPr>
              <a:t>3-الطلب</a:t>
            </a:r>
            <a:endParaRPr lang="ar-SA" sz="2800" b="1" dirty="0">
              <a:solidFill>
                <a:schemeClr val="accent5">
                  <a:lumMod val="50000"/>
                </a:schemeClr>
              </a:solidFill>
            </a:endParaRPr>
          </a:p>
        </p:txBody>
      </p:sp>
      <p:cxnSp>
        <p:nvCxnSpPr>
          <p:cNvPr id="19" name="رابط مستقيم 18"/>
          <p:cNvCxnSpPr/>
          <p:nvPr/>
        </p:nvCxnSpPr>
        <p:spPr>
          <a:xfrm rot="5400000">
            <a:off x="4250529" y="1750207"/>
            <a:ext cx="642942"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رابط مستقيم 20"/>
          <p:cNvCxnSpPr/>
          <p:nvPr/>
        </p:nvCxnSpPr>
        <p:spPr>
          <a:xfrm rot="10800000">
            <a:off x="3071802" y="1714488"/>
            <a:ext cx="150019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رابط مستقيم 21"/>
          <p:cNvCxnSpPr/>
          <p:nvPr/>
        </p:nvCxnSpPr>
        <p:spPr>
          <a:xfrm rot="10800000">
            <a:off x="4572000" y="1714488"/>
            <a:ext cx="150019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rot="5400000">
            <a:off x="1607323" y="3178967"/>
            <a:ext cx="292895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رابط مستقيم 24"/>
          <p:cNvCxnSpPr/>
          <p:nvPr/>
        </p:nvCxnSpPr>
        <p:spPr>
          <a:xfrm rot="5400000">
            <a:off x="4608513" y="3178173"/>
            <a:ext cx="2928958" cy="1588"/>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pic>
        <p:nvPicPr>
          <p:cNvPr id="9218" name="Picture 2" descr="C:\Documents and Settings\ma260909\سطح المكتب\صور\imagesCA1XJP6J.jpg"/>
          <p:cNvPicPr>
            <a:picLocks noChangeAspect="1" noChangeArrowheads="1"/>
          </p:cNvPicPr>
          <p:nvPr/>
        </p:nvPicPr>
        <p:blipFill>
          <a:blip r:embed="rId6"/>
          <a:srcRect/>
          <a:stretch>
            <a:fillRect/>
          </a:stretch>
        </p:blipFill>
        <p:spPr bwMode="auto">
          <a:xfrm>
            <a:off x="214282" y="4000504"/>
            <a:ext cx="1304925" cy="981075"/>
          </a:xfrm>
          <a:prstGeom prst="rect">
            <a:avLst/>
          </a:prstGeom>
          <a:noFill/>
        </p:spPr>
      </p:pic>
      <p:pic>
        <p:nvPicPr>
          <p:cNvPr id="9219" name="Picture 3" descr="C:\Documents and Settings\ma260909\سطح المكتب\صور\imagesCA1XJP6J.jpg"/>
          <p:cNvPicPr>
            <a:picLocks noChangeAspect="1" noChangeArrowheads="1"/>
          </p:cNvPicPr>
          <p:nvPr/>
        </p:nvPicPr>
        <p:blipFill>
          <a:blip r:embed="rId6"/>
          <a:srcRect/>
          <a:stretch>
            <a:fillRect/>
          </a:stretch>
        </p:blipFill>
        <p:spPr bwMode="auto">
          <a:xfrm rot="19735470">
            <a:off x="588160" y="5267018"/>
            <a:ext cx="1304925" cy="981075"/>
          </a:xfrm>
          <a:prstGeom prst="rect">
            <a:avLst/>
          </a:prstGeom>
          <a:noFill/>
        </p:spPr>
      </p:pic>
      <p:pic>
        <p:nvPicPr>
          <p:cNvPr id="28" name="Picture 2" descr="C:\Documents and Settings\ma260909\سطح المكتب\صور\imagesCA1XJP6J.jpg"/>
          <p:cNvPicPr>
            <a:picLocks noChangeAspect="1" noChangeArrowheads="1"/>
          </p:cNvPicPr>
          <p:nvPr/>
        </p:nvPicPr>
        <p:blipFill>
          <a:blip r:embed="rId6"/>
          <a:srcRect/>
          <a:stretch>
            <a:fillRect/>
          </a:stretch>
        </p:blipFill>
        <p:spPr bwMode="auto">
          <a:xfrm>
            <a:off x="7643834" y="4000504"/>
            <a:ext cx="1304925" cy="981075"/>
          </a:xfrm>
          <a:prstGeom prst="rect">
            <a:avLst/>
          </a:prstGeom>
          <a:noFill/>
        </p:spPr>
      </p:pic>
      <p:pic>
        <p:nvPicPr>
          <p:cNvPr id="29" name="Picture 2" descr="C:\Documents and Settings\ma260909\سطح المكتب\صور\imagesCA1XJP6J.jpg"/>
          <p:cNvPicPr>
            <a:picLocks noChangeAspect="1" noChangeArrowheads="1"/>
          </p:cNvPicPr>
          <p:nvPr/>
        </p:nvPicPr>
        <p:blipFill>
          <a:blip r:embed="rId6"/>
          <a:srcRect/>
          <a:stretch>
            <a:fillRect/>
          </a:stretch>
        </p:blipFill>
        <p:spPr bwMode="auto">
          <a:xfrm rot="1567239">
            <a:off x="7435972" y="5237792"/>
            <a:ext cx="1304925" cy="9810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428596" y="1785926"/>
            <a:ext cx="8429684" cy="4857784"/>
          </a:xfrm>
        </p:spPr>
        <p:txBody>
          <a:bodyPr/>
          <a:lstStyle/>
          <a:p>
            <a:pPr algn="just" eaLnBrk="1" hangingPunct="1">
              <a:lnSpc>
                <a:spcPct val="150000"/>
              </a:lnSpc>
              <a:buNone/>
            </a:pPr>
            <a:r>
              <a:rPr lang="ar-SA" sz="2400" b="1" dirty="0" smtClean="0">
                <a:solidFill>
                  <a:schemeClr val="accent3">
                    <a:lumMod val="50000"/>
                  </a:schemeClr>
                </a:solidFill>
              </a:rPr>
              <a:t>إذا عاشت المنشأة هذه المرحلة وسط ظروف اقتصادية ملائمة تحت إدارة جيدة فإنها تتمتع بالخصائص التالية:</a:t>
            </a:r>
          </a:p>
          <a:p>
            <a:pPr algn="just" eaLnBrk="1" hangingPunct="1">
              <a:lnSpc>
                <a:spcPct val="150000"/>
              </a:lnSpc>
            </a:pPr>
            <a:r>
              <a:rPr lang="ar-SA" sz="2200" b="1" dirty="0" smtClean="0">
                <a:solidFill>
                  <a:schemeClr val="tx2"/>
                </a:solidFill>
              </a:rPr>
              <a:t>رغم استمرار ارتفاع المبيعات في هذه المرحلة إلا أنها تتميز ببطء النمو، وذلك لوجود المنافسين.</a:t>
            </a:r>
          </a:p>
          <a:p>
            <a:pPr algn="just" eaLnBrk="1" hangingPunct="1">
              <a:lnSpc>
                <a:spcPct val="150000"/>
              </a:lnSpc>
            </a:pPr>
            <a:r>
              <a:rPr lang="ar-SA" sz="2200" b="1" dirty="0" smtClean="0">
                <a:solidFill>
                  <a:schemeClr val="tx2"/>
                </a:solidFill>
              </a:rPr>
              <a:t>تكون الأرباح ثابتة ومستقرة مما يؤدي إلى استقرار كبير في التدفقات النقدية.</a:t>
            </a:r>
          </a:p>
          <a:p>
            <a:pPr algn="just" eaLnBrk="1" hangingPunct="1">
              <a:lnSpc>
                <a:spcPct val="150000"/>
              </a:lnSpc>
            </a:pPr>
            <a:r>
              <a:rPr lang="ar-SA" sz="2200" b="1" dirty="0" smtClean="0">
                <a:solidFill>
                  <a:schemeClr val="tx2"/>
                </a:solidFill>
              </a:rPr>
              <a:t>تكون الإدارة في هذه المرحلة أكثر نضجاً، كما أن المنافسة في السوق أكبر وأقوى لذا من واجبها أن تلجأ إلى التجديد والابتكار مع التنويع في المنتجات قدر الإمكان.</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عنوان 6"/>
          <p:cNvSpPr>
            <a:spLocks noGrp="1"/>
          </p:cNvSpPr>
          <p:nvPr>
            <p:ph type="title"/>
          </p:nvPr>
        </p:nvSpPr>
        <p:spPr>
          <a:xfrm>
            <a:off x="0" y="1"/>
            <a:ext cx="9144000" cy="1989138"/>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fontScale="90000"/>
          </a:bodyPr>
          <a:lstStyle/>
          <a:p>
            <a:pPr algn="ctr"/>
            <a:r>
              <a:rPr lang="ar-SA" sz="3200" b="1" dirty="0" smtClean="0">
                <a:solidFill>
                  <a:schemeClr val="tx2"/>
                </a:solidFill>
              </a:rPr>
              <a:t>المرحلة الثالثة: مرحلة الإبطاء</a:t>
            </a:r>
            <a:endParaRPr lang="ar-SA" sz="3200" b="1"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735470"/>
          </a:xfrm>
        </p:spPr>
        <p:txBody>
          <a:bodyPr>
            <a:normAutofit/>
          </a:bodyPr>
          <a:lstStyle/>
          <a:p>
            <a:pPr eaLnBrk="1" hangingPunct="1"/>
            <a:r>
              <a:rPr lang="ar-SA" sz="2800" b="1" dirty="0" smtClean="0">
                <a:solidFill>
                  <a:schemeClr val="accent3">
                    <a:lumMod val="50000"/>
                  </a:schemeClr>
                </a:solidFill>
                <a:cs typeface="Simplified Arabic" pitchFamily="2" charset="-78"/>
              </a:rPr>
              <a:t>التمويل في هذه المرحلة يتميز بالآتي:</a:t>
            </a:r>
            <a:endParaRPr lang="en-US" sz="28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357158" y="1285860"/>
            <a:ext cx="8572559" cy="5286412"/>
          </a:xfrm>
        </p:spPr>
        <p:txBody>
          <a:bodyPr>
            <a:normAutofit/>
          </a:bodyPr>
          <a:lstStyle/>
          <a:p>
            <a:pPr algn="just">
              <a:lnSpc>
                <a:spcPct val="150000"/>
              </a:lnSpc>
              <a:buFont typeface="Wingdings" pitchFamily="2" charset="2"/>
              <a:buChar char="Ø"/>
            </a:pPr>
            <a:r>
              <a:rPr lang="ar-SA" sz="2200" b="1" dirty="0" smtClean="0">
                <a:solidFill>
                  <a:schemeClr val="tx2"/>
                </a:solidFill>
              </a:rPr>
              <a:t>يتم توجيه التمويل في هذه المرحلة نحو المصروفات التشغيلية بشكل أساسي وذلك من خلال تغطية تكاليف رأس مال العامل( المخزون، المواد الخام، قطع الغيار...).</a:t>
            </a:r>
          </a:p>
          <a:p>
            <a:pPr algn="just">
              <a:lnSpc>
                <a:spcPct val="150000"/>
              </a:lnSpc>
              <a:buNone/>
            </a:pPr>
            <a:endParaRPr lang="ar-SA" sz="2200" b="1" dirty="0" smtClean="0">
              <a:solidFill>
                <a:schemeClr val="tx2"/>
              </a:solidFill>
            </a:endParaRPr>
          </a:p>
          <a:p>
            <a:pPr algn="just">
              <a:lnSpc>
                <a:spcPct val="150000"/>
              </a:lnSpc>
              <a:buFont typeface="Wingdings" pitchFamily="2" charset="2"/>
              <a:buChar char="Ø"/>
            </a:pPr>
            <a:r>
              <a:rPr lang="ar-SA" sz="2200" b="1" dirty="0" smtClean="0">
                <a:solidFill>
                  <a:schemeClr val="tx2"/>
                </a:solidFill>
              </a:rPr>
              <a:t>مواجهة مصاريف تسويق المنتجات، والمصروفات الإدارية، وتمويل المبيعات الآجلة من خلال توظيف الائتمان التجاري للعملاء ، لذا نجد أن أفضل مصادر التمويل لهذه المصروفات التشغيلية عن طريق الموردين والبنوك باستخدام القروض قصيرة الأجل.</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42" name="Picture 2" descr="C:\Documents and Settings\ma260909\سطح المكتب\صور\imagesCATIP1EE.jpg"/>
          <p:cNvPicPr>
            <a:picLocks noChangeAspect="1" noChangeArrowheads="1"/>
          </p:cNvPicPr>
          <p:nvPr/>
        </p:nvPicPr>
        <p:blipFill>
          <a:blip r:embed="rId2"/>
          <a:srcRect/>
          <a:stretch>
            <a:fillRect/>
          </a:stretch>
        </p:blipFill>
        <p:spPr bwMode="auto">
          <a:xfrm rot="20127626">
            <a:off x="1210240" y="4738173"/>
            <a:ext cx="1986689" cy="1788021"/>
          </a:xfrm>
          <a:prstGeom prst="rect">
            <a:avLst/>
          </a:prstGeom>
          <a:noFill/>
        </p:spPr>
      </p:pic>
      <p:pic>
        <p:nvPicPr>
          <p:cNvPr id="10243" name="Picture 3" descr="C:\Documents and Settings\ma260909\سطح المكتب\صور\imagesCAFW8RI5.jpg"/>
          <p:cNvPicPr>
            <a:picLocks noChangeAspect="1" noChangeArrowheads="1"/>
          </p:cNvPicPr>
          <p:nvPr/>
        </p:nvPicPr>
        <p:blipFill>
          <a:blip r:embed="rId3"/>
          <a:srcRect/>
          <a:stretch>
            <a:fillRect/>
          </a:stretch>
        </p:blipFill>
        <p:spPr bwMode="auto">
          <a:xfrm rot="20070689">
            <a:off x="3922516" y="4830354"/>
            <a:ext cx="1843092" cy="1714512"/>
          </a:xfrm>
          <a:prstGeom prst="rect">
            <a:avLst/>
          </a:prstGeom>
          <a:noFill/>
        </p:spPr>
      </p:pic>
      <p:pic>
        <p:nvPicPr>
          <p:cNvPr id="10244" name="Picture 4" descr="C:\Documents and Settings\ma260909\سطح المكتب\صور\imagesCADBD66F.jpg"/>
          <p:cNvPicPr>
            <a:picLocks noChangeAspect="1" noChangeArrowheads="1"/>
          </p:cNvPicPr>
          <p:nvPr/>
        </p:nvPicPr>
        <p:blipFill>
          <a:blip r:embed="rId4"/>
          <a:srcRect/>
          <a:stretch>
            <a:fillRect/>
          </a:stretch>
        </p:blipFill>
        <p:spPr bwMode="auto">
          <a:xfrm rot="20017878">
            <a:off x="6254887" y="4752441"/>
            <a:ext cx="1824042" cy="157163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14282" y="1714488"/>
            <a:ext cx="8643997" cy="4929222"/>
          </a:xfrm>
        </p:spPr>
        <p:txBody>
          <a:bodyPr>
            <a:normAutofit fontScale="92500"/>
          </a:bodyPr>
          <a:lstStyle/>
          <a:p>
            <a:pPr eaLnBrk="1" hangingPunct="1">
              <a:lnSpc>
                <a:spcPct val="150000"/>
              </a:lnSpc>
              <a:buNone/>
            </a:pPr>
            <a:r>
              <a:rPr lang="ar-SA" sz="2200" b="1" dirty="0" smtClean="0">
                <a:solidFill>
                  <a:schemeClr val="accent3">
                    <a:lumMod val="50000"/>
                  </a:schemeClr>
                </a:solidFill>
              </a:rPr>
              <a:t>من خلال الاعتماد على الإدارة الجيدة تستطيع المنشأة الوصول إلى هذه المرحلة من عمرها والتي تتميز خلالها بالعديد من الخصائص مثل:</a:t>
            </a:r>
          </a:p>
          <a:p>
            <a:pPr eaLnBrk="1" hangingPunct="1">
              <a:lnSpc>
                <a:spcPct val="150000"/>
              </a:lnSpc>
            </a:pPr>
            <a:r>
              <a:rPr lang="ar-SA" sz="2200" b="1" dirty="0" smtClean="0">
                <a:solidFill>
                  <a:schemeClr val="tx2"/>
                </a:solidFill>
              </a:rPr>
              <a:t>استقرار المبيعات، ومن ثم استقرار كل من الأرباح والتدفقات النقدية.</a:t>
            </a:r>
          </a:p>
          <a:p>
            <a:pPr eaLnBrk="1" hangingPunct="1">
              <a:lnSpc>
                <a:spcPct val="150000"/>
              </a:lnSpc>
            </a:pPr>
            <a:r>
              <a:rPr lang="ar-SA" sz="2200" b="1" dirty="0" smtClean="0">
                <a:solidFill>
                  <a:schemeClr val="tx2"/>
                </a:solidFill>
              </a:rPr>
              <a:t>مواجهة البيئة الخارجية ومحاولة التعامل معها بمرونة وتكيف.</a:t>
            </a:r>
          </a:p>
          <a:p>
            <a:pPr eaLnBrk="1" hangingPunct="1">
              <a:lnSpc>
                <a:spcPct val="150000"/>
              </a:lnSpc>
            </a:pPr>
            <a:r>
              <a:rPr lang="ar-SA" sz="2200" b="1" dirty="0" smtClean="0">
                <a:solidFill>
                  <a:schemeClr val="tx2"/>
                </a:solidFill>
              </a:rPr>
              <a:t>تنتقل المنشأة في هذه المرحلة من الهجوم إلى الدفاع بمعنى محاولة الحفاظ على حصتها التسويقية والدفاع عن هذه الحصة لئلا يستولي عليها المنافسون.</a:t>
            </a:r>
          </a:p>
          <a:p>
            <a:pPr eaLnBrk="1" hangingPunct="1">
              <a:lnSpc>
                <a:spcPct val="150000"/>
              </a:lnSpc>
            </a:pPr>
            <a:r>
              <a:rPr lang="ar-SA" sz="2200" b="1" dirty="0" smtClean="0">
                <a:solidFill>
                  <a:schemeClr val="tx2"/>
                </a:solidFill>
              </a:rPr>
              <a:t>تبرز في هذه المرحلة سمات التخصص الفني في الوظائف المختلفة.</a:t>
            </a:r>
          </a:p>
          <a:p>
            <a:pPr eaLnBrk="1" hangingPunct="1">
              <a:lnSpc>
                <a:spcPct val="150000"/>
              </a:lnSpc>
            </a:pPr>
            <a:r>
              <a:rPr lang="ar-SA" sz="2200" b="1" dirty="0" smtClean="0">
                <a:solidFill>
                  <a:schemeClr val="tx2"/>
                </a:solidFill>
              </a:rPr>
              <a:t>يتم الاتصال بشكل أكثر رسمية رغم استمرار الأساليب غير الرسمية مثل المنافسة الجماعية.</a:t>
            </a:r>
          </a:p>
          <a:p>
            <a:pPr eaLnBrk="1" hangingPunct="1">
              <a:lnSpc>
                <a:spcPct val="150000"/>
              </a:lnSpc>
            </a:pPr>
            <a:r>
              <a:rPr lang="ar-SA" sz="2200" b="1" dirty="0" smtClean="0">
                <a:solidFill>
                  <a:schemeClr val="tx2"/>
                </a:solidFill>
              </a:rPr>
              <a:t>محاولة الابتكار والإبداع للمحافظة على هذه المكانة ومحاولة تجنب المرحلة الأخيرة قدر الإمكان.</a:t>
            </a:r>
          </a:p>
          <a:p>
            <a:pPr eaLnBrk="1" hangingPunct="1">
              <a:lnSpc>
                <a:spcPct val="150000"/>
              </a:lnSpc>
              <a:buNone/>
            </a:pPr>
            <a:endParaRPr lang="ar-SA" sz="2200" b="1" dirty="0" smtClean="0">
              <a:solidFill>
                <a:schemeClr val="accent3">
                  <a:lumMod val="50000"/>
                </a:schemeClr>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عنوان 6"/>
          <p:cNvSpPr>
            <a:spLocks noGrp="1"/>
          </p:cNvSpPr>
          <p:nvPr>
            <p:ph type="title"/>
          </p:nvPr>
        </p:nvSpPr>
        <p:spPr>
          <a:xfrm>
            <a:off x="0" y="1"/>
            <a:ext cx="9144000" cy="1989138"/>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fontScale="90000"/>
          </a:bodyPr>
          <a:lstStyle/>
          <a:p>
            <a:pPr algn="ctr"/>
            <a:r>
              <a:rPr lang="ar-SA" sz="3200" b="1" dirty="0" smtClean="0">
                <a:solidFill>
                  <a:schemeClr val="tx2"/>
                </a:solidFill>
              </a:rPr>
              <a:t>المرحلة الرابعة: </a:t>
            </a:r>
            <a:br>
              <a:rPr lang="ar-SA" sz="3200" b="1" dirty="0" smtClean="0">
                <a:solidFill>
                  <a:schemeClr val="tx2"/>
                </a:solidFill>
              </a:rPr>
            </a:br>
            <a:r>
              <a:rPr lang="ar-SA" sz="3200" b="1" dirty="0" smtClean="0">
                <a:solidFill>
                  <a:schemeClr val="tx2"/>
                </a:solidFill>
              </a:rPr>
              <a:t>مرحلة النضج ( الاستقرار)</a:t>
            </a:r>
            <a:endParaRPr lang="ar-SA" sz="3200" b="1" dirty="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949784"/>
          </a:xfrm>
        </p:spPr>
        <p:txBody>
          <a:bodyPr>
            <a:normAutofit/>
          </a:bodyPr>
          <a:lstStyle/>
          <a:p>
            <a:pPr eaLnBrk="1" hangingPunct="1"/>
            <a:r>
              <a:rPr lang="ar-SA" sz="3200" b="1" dirty="0" smtClean="0">
                <a:solidFill>
                  <a:schemeClr val="accent3">
                    <a:lumMod val="50000"/>
                  </a:schemeClr>
                </a:solidFill>
                <a:cs typeface="Simplified Arabic" pitchFamily="2" charset="-78"/>
              </a:rPr>
              <a:t>التمويل في هذه المرحلة</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285720" y="1500174"/>
            <a:ext cx="8858280" cy="4160851"/>
          </a:xfrm>
        </p:spPr>
        <p:txBody>
          <a:bodyPr/>
          <a:lstStyle/>
          <a:p>
            <a:pPr algn="just" eaLnBrk="1" hangingPunct="1">
              <a:lnSpc>
                <a:spcPct val="150000"/>
              </a:lnSpc>
              <a:buNone/>
            </a:pPr>
            <a:r>
              <a:rPr lang="ar-SA" sz="2400" b="1" dirty="0" smtClean="0">
                <a:solidFill>
                  <a:schemeClr val="tx2"/>
                </a:solidFill>
              </a:rPr>
              <a:t>التمويل في هذه المرحلة يغلب عليه الشكل قصير الأجل، وذلك لتطوير المنتجات أو تقديم منتجات جديدة إذا استدعى الأمر، وذلك يتطلب تغيير أساليب التمويل لتتواكب مع التطورات التي تشهدها المنشأة، ومن هذه الأساليب على سبيل المثال: </a:t>
            </a:r>
          </a:p>
          <a:p>
            <a:pPr algn="just" eaLnBrk="1" hangingPunct="1">
              <a:lnSpc>
                <a:spcPct val="150000"/>
              </a:lnSpc>
              <a:buNone/>
            </a:pPr>
            <a:r>
              <a:rPr lang="ar-SA" sz="2400" b="1" dirty="0" smtClean="0">
                <a:solidFill>
                  <a:schemeClr val="tx2"/>
                </a:solidFill>
              </a:rPr>
              <a:t>    التخطيط – الرقابة – التحليل المالي ... وهكذا.</a:t>
            </a:r>
          </a:p>
          <a:p>
            <a:pPr algn="just" eaLnBrk="1" hangingPunct="1">
              <a:lnSpc>
                <a:spcPct val="150000"/>
              </a:lnSpc>
              <a:buNone/>
            </a:pP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1266" name="Picture 2" descr="C:\Documents and Settings\ma260909\سطح المكتب\صور\imagesCAO8NSQT.jpg"/>
          <p:cNvPicPr>
            <a:picLocks noChangeAspect="1" noChangeArrowheads="1"/>
          </p:cNvPicPr>
          <p:nvPr/>
        </p:nvPicPr>
        <p:blipFill>
          <a:blip r:embed="rId2"/>
          <a:srcRect/>
          <a:stretch>
            <a:fillRect/>
          </a:stretch>
        </p:blipFill>
        <p:spPr bwMode="auto">
          <a:xfrm>
            <a:off x="0" y="4143380"/>
            <a:ext cx="2857488" cy="271462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85720" y="1714488"/>
            <a:ext cx="8643998" cy="4714908"/>
          </a:xfrm>
        </p:spPr>
        <p:txBody>
          <a:bodyPr>
            <a:normAutofit/>
          </a:bodyPr>
          <a:lstStyle/>
          <a:p>
            <a:pPr algn="just" eaLnBrk="1" hangingPunct="1">
              <a:lnSpc>
                <a:spcPct val="150000"/>
              </a:lnSpc>
              <a:buNone/>
            </a:pPr>
            <a:r>
              <a:rPr lang="ar-SA" sz="2400" b="1" dirty="0" smtClean="0">
                <a:solidFill>
                  <a:schemeClr val="accent3">
                    <a:lumMod val="50000"/>
                  </a:schemeClr>
                </a:solidFill>
              </a:rPr>
              <a:t>قد تصل المنشأة إلى هذه المرحلة حيث تنحدر المبيعات وتواجه المنشأة الخسائر     وقد تدخل المنشأة هذه المرحلة لظهور أحد الخصائص السلبية، مثل:</a:t>
            </a:r>
          </a:p>
          <a:p>
            <a:pPr algn="just" eaLnBrk="1" hangingPunct="1">
              <a:lnSpc>
                <a:spcPct val="150000"/>
              </a:lnSpc>
              <a:buFont typeface="Wingdings" pitchFamily="2" charset="2"/>
              <a:buChar char="Ø"/>
            </a:pPr>
            <a:r>
              <a:rPr lang="ar-SA" sz="2200" b="1" dirty="0" smtClean="0">
                <a:solidFill>
                  <a:schemeClr val="tx2"/>
                </a:solidFill>
              </a:rPr>
              <a:t>الانخداع بالنجاح السابق وعدم اتخاذ السياسات اللازمة للمحافظة على هذا النجاح.</a:t>
            </a:r>
          </a:p>
          <a:p>
            <a:pPr algn="just" eaLnBrk="1" hangingPunct="1">
              <a:lnSpc>
                <a:spcPct val="150000"/>
              </a:lnSpc>
              <a:buFont typeface="Wingdings" pitchFamily="2" charset="2"/>
              <a:buChar char="Ø"/>
            </a:pPr>
            <a:r>
              <a:rPr lang="ar-SA" sz="2200" b="1" dirty="0" smtClean="0">
                <a:solidFill>
                  <a:schemeClr val="tx2"/>
                </a:solidFill>
              </a:rPr>
              <a:t>مواجهة مشاكل إدارية مثل: عدم المرونة في العمل، جمود البيئة التنظيمية، سيطرة النمط الإداري المحافظ ، وغيرها من المشاكل.</a:t>
            </a:r>
          </a:p>
          <a:p>
            <a:pPr algn="just" eaLnBrk="1" hangingPunct="1">
              <a:lnSpc>
                <a:spcPct val="150000"/>
              </a:lnSpc>
              <a:buFont typeface="Wingdings" pitchFamily="2" charset="2"/>
              <a:buChar char="Ø"/>
            </a:pPr>
            <a:r>
              <a:rPr lang="ar-SA" sz="2200" b="1" dirty="0" smtClean="0">
                <a:solidFill>
                  <a:schemeClr val="tx2"/>
                </a:solidFill>
              </a:rPr>
              <a:t>عدم قدرة المنشأة على التكيف مع البيئة الخارجية المتغيرة.</a:t>
            </a:r>
          </a:p>
          <a:p>
            <a:pPr algn="just" eaLnBrk="1" hangingPunct="1">
              <a:lnSpc>
                <a:spcPct val="150000"/>
              </a:lnSpc>
              <a:buFont typeface="Wingdings" pitchFamily="2" charset="2"/>
              <a:buChar char="Ø"/>
            </a:pPr>
            <a:r>
              <a:rPr lang="ar-SA" sz="2200" b="1" dirty="0" smtClean="0">
                <a:solidFill>
                  <a:schemeClr val="tx2"/>
                </a:solidFill>
              </a:rPr>
              <a:t>عدم قدرة المنشأة على مواجهة المنافسة مما يؤدي إلى ضياع الحصة التسويقية.</a:t>
            </a:r>
          </a:p>
          <a:p>
            <a:pPr algn="just" eaLnBrk="1" hangingPunct="1">
              <a:lnSpc>
                <a:spcPct val="150000"/>
              </a:lnSpc>
              <a:buFont typeface="Wingdings" pitchFamily="2" charset="2"/>
              <a:buChar char="Ø"/>
            </a:pPr>
            <a:r>
              <a:rPr lang="ar-SA" sz="2200" b="1" dirty="0" smtClean="0">
                <a:solidFill>
                  <a:schemeClr val="tx2"/>
                </a:solidFill>
              </a:rPr>
              <a:t>قد تتمكن الإدارة من إعادة البقاء والاستمرار ولكن ذلك يحتاج مواقف صارمة لعلاج الوضع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عنوان 6"/>
          <p:cNvSpPr>
            <a:spLocks noGrp="1"/>
          </p:cNvSpPr>
          <p:nvPr>
            <p:ph type="title"/>
          </p:nvPr>
        </p:nvSpPr>
        <p:spPr>
          <a:xfrm>
            <a:off x="0" y="1"/>
            <a:ext cx="9144000" cy="1989138"/>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fontScale="90000"/>
          </a:bodyPr>
          <a:lstStyle/>
          <a:p>
            <a:pPr algn="ctr"/>
            <a:r>
              <a:rPr lang="ar-SA" sz="3200" b="1" dirty="0" smtClean="0">
                <a:solidFill>
                  <a:schemeClr val="tx2"/>
                </a:solidFill>
              </a:rPr>
              <a:t>المرحلة الخامسة: </a:t>
            </a:r>
            <a:br>
              <a:rPr lang="ar-SA" sz="3200" b="1" dirty="0" smtClean="0">
                <a:solidFill>
                  <a:schemeClr val="tx2"/>
                </a:solidFill>
              </a:rPr>
            </a:br>
            <a:r>
              <a:rPr lang="ar-SA" sz="3200" b="1" dirty="0" smtClean="0">
                <a:solidFill>
                  <a:schemeClr val="tx2"/>
                </a:solidFill>
              </a:rPr>
              <a:t>مرحلة الانحدار  ( الانهيار )</a:t>
            </a:r>
            <a:endParaRPr lang="ar-SA" sz="3200" b="1"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2071670" y="357166"/>
            <a:ext cx="5143536" cy="50006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076" name="Rectangle 2"/>
          <p:cNvSpPr>
            <a:spLocks noGrp="1" noChangeArrowheads="1"/>
          </p:cNvSpPr>
          <p:nvPr>
            <p:ph type="title"/>
          </p:nvPr>
        </p:nvSpPr>
        <p:spPr>
          <a:xfrm>
            <a:off x="539552" y="0"/>
            <a:ext cx="8229600" cy="1142984"/>
          </a:xfrm>
        </p:spPr>
        <p:txBody>
          <a:bodyPr>
            <a:normAutofit/>
          </a:bodyPr>
          <a:lstStyle/>
          <a:p>
            <a:pPr eaLnBrk="1" hangingPunct="1"/>
            <a:r>
              <a:rPr lang="ar-SA" sz="3200" b="1" dirty="0" smtClean="0">
                <a:solidFill>
                  <a:schemeClr val="accent2"/>
                </a:solidFill>
                <a:cs typeface="Simplified Arabic" pitchFamily="2" charset="-78"/>
              </a:rPr>
              <a:t>الفرق بين المنشآت الصغيرة والكبيرة</a:t>
            </a:r>
            <a:endParaRPr lang="en-US" sz="3200" b="1" dirty="0" smtClean="0">
              <a:solidFill>
                <a:schemeClr val="accent2"/>
              </a:solidFill>
              <a:cs typeface="Simplified Arabic" pitchFamily="2" charset="-78"/>
            </a:endParaRPr>
          </a:p>
        </p:txBody>
      </p:sp>
      <p:graphicFrame>
        <p:nvGraphicFramePr>
          <p:cNvPr id="24" name="عنصر نائب للمحتوى 23"/>
          <p:cNvGraphicFramePr>
            <a:graphicFrameLocks noGrp="1"/>
          </p:cNvGraphicFramePr>
          <p:nvPr>
            <p:ph idx="1"/>
          </p:nvPr>
        </p:nvGraphicFramePr>
        <p:xfrm>
          <a:off x="142845" y="928669"/>
          <a:ext cx="8786873" cy="5690832"/>
        </p:xfrm>
        <a:graphic>
          <a:graphicData uri="http://schemas.openxmlformats.org/drawingml/2006/table">
            <a:tbl>
              <a:tblPr rtl="1" firstRow="1" bandRow="1">
                <a:tableStyleId>{BC89EF96-8CEA-46FF-86C4-4CE0E7609802}</a:tableStyleId>
              </a:tblPr>
              <a:tblGrid>
                <a:gridCol w="1008376"/>
                <a:gridCol w="3658265"/>
                <a:gridCol w="4120232"/>
              </a:tblGrid>
              <a:tr h="500067">
                <a:tc>
                  <a:txBody>
                    <a:bodyPr/>
                    <a:lstStyle/>
                    <a:p>
                      <a:pPr algn="ctr" rtl="1"/>
                      <a:r>
                        <a:rPr lang="ar-SA" sz="2400" dirty="0" smtClean="0">
                          <a:solidFill>
                            <a:schemeClr val="tx2"/>
                          </a:solidFill>
                        </a:rPr>
                        <a:t>العامل</a:t>
                      </a:r>
                      <a:endParaRPr lang="ar-SA" sz="2400" dirty="0">
                        <a:solidFill>
                          <a:schemeClr val="tx2"/>
                        </a:solidFill>
                      </a:endParaRPr>
                    </a:p>
                  </a:txBody>
                  <a:tcPr/>
                </a:tc>
                <a:tc>
                  <a:txBody>
                    <a:bodyPr/>
                    <a:lstStyle/>
                    <a:p>
                      <a:pPr algn="ctr" rtl="1"/>
                      <a:r>
                        <a:rPr lang="ar-SA" sz="2400" dirty="0" smtClean="0">
                          <a:solidFill>
                            <a:schemeClr val="tx2"/>
                          </a:solidFill>
                        </a:rPr>
                        <a:t>منشأة صغيرة</a:t>
                      </a:r>
                      <a:endParaRPr lang="ar-SA" sz="2400" dirty="0">
                        <a:solidFill>
                          <a:schemeClr val="tx2"/>
                        </a:solidFill>
                      </a:endParaRPr>
                    </a:p>
                  </a:txBody>
                  <a:tcPr/>
                </a:tc>
                <a:tc>
                  <a:txBody>
                    <a:bodyPr/>
                    <a:lstStyle/>
                    <a:p>
                      <a:pPr algn="ctr" rtl="1"/>
                      <a:r>
                        <a:rPr lang="ar-SA" sz="2400" dirty="0" smtClean="0">
                          <a:solidFill>
                            <a:schemeClr val="tx2"/>
                          </a:solidFill>
                        </a:rPr>
                        <a:t>منشأة كبيرة</a:t>
                      </a:r>
                      <a:endParaRPr lang="ar-SA" sz="2400" dirty="0">
                        <a:solidFill>
                          <a:schemeClr val="tx2"/>
                        </a:solidFill>
                      </a:endParaRPr>
                    </a:p>
                  </a:txBody>
                  <a:tcPr/>
                </a:tc>
              </a:tr>
              <a:tr h="746062">
                <a:tc>
                  <a:txBody>
                    <a:bodyPr/>
                    <a:lstStyle/>
                    <a:p>
                      <a:pPr algn="ctr" rtl="1"/>
                      <a:r>
                        <a:rPr lang="ar-SA" sz="2200" b="1" dirty="0" smtClean="0">
                          <a:solidFill>
                            <a:schemeClr val="tx2"/>
                          </a:solidFill>
                        </a:rPr>
                        <a:t>مصدر السلطة</a:t>
                      </a:r>
                      <a:endParaRPr lang="ar-SA" sz="2200" b="1" dirty="0">
                        <a:solidFill>
                          <a:schemeClr val="tx2"/>
                        </a:solidFill>
                      </a:endParaRPr>
                    </a:p>
                  </a:txBody>
                  <a:tcPr/>
                </a:tc>
                <a:tc>
                  <a:txBody>
                    <a:bodyPr/>
                    <a:lstStyle/>
                    <a:p>
                      <a:pPr rtl="1"/>
                      <a:r>
                        <a:rPr lang="ar-SA" sz="1800" b="0" dirty="0" smtClean="0"/>
                        <a:t>1- الملكية</a:t>
                      </a:r>
                    </a:p>
                    <a:p>
                      <a:pPr rtl="1"/>
                      <a:r>
                        <a:rPr lang="ar-SA" sz="1800" b="0" dirty="0" smtClean="0"/>
                        <a:t>2- الشخصية</a:t>
                      </a:r>
                      <a:endParaRPr lang="ar-SA" sz="1800" b="0" dirty="0"/>
                    </a:p>
                  </a:txBody>
                  <a:tcPr/>
                </a:tc>
                <a:tc>
                  <a:txBody>
                    <a:bodyPr/>
                    <a:lstStyle/>
                    <a:p>
                      <a:pPr rtl="1"/>
                      <a:r>
                        <a:rPr lang="ar-SA" sz="1800" b="0" dirty="0" smtClean="0"/>
                        <a:t>1- المركز الوظيفي</a:t>
                      </a:r>
                    </a:p>
                    <a:p>
                      <a:pPr rtl="1"/>
                      <a:r>
                        <a:rPr lang="ar-SA" sz="1800" b="0" dirty="0" smtClean="0"/>
                        <a:t>2- الخبرة</a:t>
                      </a:r>
                      <a:endParaRPr lang="ar-SA" sz="1800" b="0" dirty="0"/>
                    </a:p>
                  </a:txBody>
                  <a:tcPr/>
                </a:tc>
              </a:tr>
              <a:tr h="1502685">
                <a:tc>
                  <a:txBody>
                    <a:bodyPr/>
                    <a:lstStyle/>
                    <a:p>
                      <a:pPr algn="ctr" rtl="1"/>
                      <a:r>
                        <a:rPr lang="ar-SA" sz="2200" b="1" dirty="0" smtClean="0">
                          <a:solidFill>
                            <a:schemeClr val="tx2"/>
                          </a:solidFill>
                        </a:rPr>
                        <a:t>الفلسفة الإدارية</a:t>
                      </a:r>
                      <a:endParaRPr lang="ar-SA" sz="2200" b="1" dirty="0">
                        <a:solidFill>
                          <a:schemeClr val="tx2"/>
                        </a:solidFill>
                      </a:endParaRPr>
                    </a:p>
                  </a:txBody>
                  <a:tcPr/>
                </a:tc>
                <a:tc>
                  <a:txBody>
                    <a:bodyPr/>
                    <a:lstStyle/>
                    <a:p>
                      <a:pPr rtl="1"/>
                      <a:r>
                        <a:rPr lang="ar-SA" sz="1800" b="0" dirty="0" smtClean="0"/>
                        <a:t>1- الاتصال الوثيق بين الملكية والإدارة </a:t>
                      </a:r>
                    </a:p>
                    <a:p>
                      <a:pPr rtl="1"/>
                      <a:r>
                        <a:rPr lang="ar-SA" sz="1800" b="0" dirty="0" smtClean="0"/>
                        <a:t>2- ارتباط الأهداف الشخصية بأهداف المنشأة </a:t>
                      </a:r>
                    </a:p>
                    <a:p>
                      <a:pPr rtl="1"/>
                      <a:r>
                        <a:rPr lang="ar-SA" sz="1800" b="0" dirty="0" smtClean="0"/>
                        <a:t>3-التداخل بين</a:t>
                      </a:r>
                      <a:r>
                        <a:rPr lang="ar-SA" sz="1800" b="0" baseline="0" dirty="0" smtClean="0"/>
                        <a:t> قواعد العمل والجوانب الشخصية</a:t>
                      </a:r>
                    </a:p>
                    <a:p>
                      <a:pPr rtl="1"/>
                      <a:r>
                        <a:rPr lang="ar-SA" sz="1800" b="0" baseline="0" dirty="0" smtClean="0"/>
                        <a:t>4-تركيز أضعف على المعيار الاقتصادي كمقياس للأداء</a:t>
                      </a:r>
                      <a:endParaRPr lang="ar-SA" sz="1800" b="0" dirty="0"/>
                    </a:p>
                  </a:txBody>
                  <a:tcPr/>
                </a:tc>
                <a:tc>
                  <a:txBody>
                    <a:bodyPr/>
                    <a:lstStyle/>
                    <a:p>
                      <a:pPr rtl="1"/>
                      <a:r>
                        <a:rPr lang="ar-SA" sz="1800" b="0" dirty="0" smtClean="0"/>
                        <a:t>1- استقلال الملكية عن الإدارة</a:t>
                      </a:r>
                    </a:p>
                    <a:p>
                      <a:pPr rtl="1"/>
                      <a:r>
                        <a:rPr lang="ar-SA" sz="1800" b="0" dirty="0" smtClean="0"/>
                        <a:t>2- استقلالية</a:t>
                      </a:r>
                      <a:r>
                        <a:rPr lang="ar-SA" sz="1800" b="0" baseline="0" dirty="0" smtClean="0"/>
                        <a:t> الأهداف الشخصية عن أهداف المنشأة</a:t>
                      </a:r>
                    </a:p>
                    <a:p>
                      <a:pPr rtl="1"/>
                      <a:r>
                        <a:rPr lang="ar-SA" sz="1800" b="0" baseline="0" dirty="0" smtClean="0"/>
                        <a:t>3-الفصل التام بين قواعد العمل والعوامل الشخصية</a:t>
                      </a:r>
                    </a:p>
                    <a:p>
                      <a:pPr rtl="1"/>
                      <a:r>
                        <a:rPr lang="ar-SA" sz="1800" b="0" baseline="0" dirty="0" smtClean="0"/>
                        <a:t>4 التركيز على المعيار الاقتصادي كمقياس للأداء</a:t>
                      </a:r>
                      <a:endParaRPr lang="ar-SA" sz="1800" b="0" dirty="0"/>
                    </a:p>
                  </a:txBody>
                  <a:tcPr/>
                </a:tc>
              </a:tr>
              <a:tr h="1086684">
                <a:tc>
                  <a:txBody>
                    <a:bodyPr/>
                    <a:lstStyle/>
                    <a:p>
                      <a:pPr algn="ctr" rtl="1"/>
                      <a:r>
                        <a:rPr lang="ar-SA" sz="2200" b="1" dirty="0" smtClean="0">
                          <a:solidFill>
                            <a:schemeClr val="tx2"/>
                          </a:solidFill>
                        </a:rPr>
                        <a:t>المهارات</a:t>
                      </a:r>
                      <a:endParaRPr lang="ar-SA" sz="2200" b="1" dirty="0">
                        <a:solidFill>
                          <a:schemeClr val="tx2"/>
                        </a:solidFill>
                      </a:endParaRPr>
                    </a:p>
                  </a:txBody>
                  <a:tcPr/>
                </a:tc>
                <a:tc>
                  <a:txBody>
                    <a:bodyPr/>
                    <a:lstStyle/>
                    <a:p>
                      <a:pPr rtl="1"/>
                      <a:r>
                        <a:rPr lang="ar-SA" sz="1800" dirty="0" smtClean="0"/>
                        <a:t>1- تكيفيه / شخصية</a:t>
                      </a:r>
                    </a:p>
                    <a:p>
                      <a:pPr rtl="1"/>
                      <a:r>
                        <a:rPr lang="ar-SA" sz="1800" dirty="0" smtClean="0"/>
                        <a:t>2-استغلال الفرص إن أمكن</a:t>
                      </a:r>
                    </a:p>
                    <a:p>
                      <a:pPr rtl="1"/>
                      <a:r>
                        <a:rPr lang="ar-SA" sz="1800" dirty="0" smtClean="0"/>
                        <a:t>3- استعداد تكتيكي</a:t>
                      </a:r>
                    </a:p>
                    <a:p>
                      <a:pPr rtl="1"/>
                      <a:r>
                        <a:rPr lang="ar-SA" sz="1800" dirty="0" smtClean="0"/>
                        <a:t>4- استخدام المهارات الاجتماعية</a:t>
                      </a:r>
                    </a:p>
                    <a:p>
                      <a:pPr rtl="1"/>
                      <a:r>
                        <a:rPr lang="ar-SA" sz="1800" dirty="0" smtClean="0"/>
                        <a:t>5-اتخاذ القرارات بأسلوب تخفيف النتائج اللاحقة</a:t>
                      </a:r>
                      <a:endParaRPr lang="ar-SA" sz="1800" dirty="0"/>
                    </a:p>
                  </a:txBody>
                  <a:tcPr/>
                </a:tc>
                <a:tc>
                  <a:txBody>
                    <a:bodyPr/>
                    <a:lstStyle/>
                    <a:p>
                      <a:pPr rtl="1"/>
                      <a:r>
                        <a:rPr lang="ar-SA" dirty="0" smtClean="0"/>
                        <a:t>1-تنبؤي</a:t>
                      </a:r>
                      <a:r>
                        <a:rPr lang="ar-SA" baseline="0" dirty="0" smtClean="0"/>
                        <a:t> / تكهني</a:t>
                      </a:r>
                    </a:p>
                    <a:p>
                      <a:pPr rtl="1"/>
                      <a:r>
                        <a:rPr lang="ar-SA" baseline="0" dirty="0" smtClean="0"/>
                        <a:t>2- السيطرة على التغيير </a:t>
                      </a:r>
                    </a:p>
                    <a:p>
                      <a:pPr rtl="1"/>
                      <a:r>
                        <a:rPr lang="ar-SA" baseline="0" dirty="0" smtClean="0"/>
                        <a:t>3- استعداد استراتيجي</a:t>
                      </a:r>
                    </a:p>
                    <a:p>
                      <a:pPr rtl="1"/>
                      <a:r>
                        <a:rPr lang="ar-SA" baseline="0" dirty="0" smtClean="0"/>
                        <a:t>4- المهارات تستخدم على أسس غير شخصية</a:t>
                      </a:r>
                    </a:p>
                    <a:p>
                      <a:pPr rtl="1"/>
                      <a:r>
                        <a:rPr lang="ar-SA" baseline="0" dirty="0" smtClean="0"/>
                        <a:t>5- اتخاذ القرار بأسلوب تغيير الأحداث</a:t>
                      </a:r>
                      <a:endParaRPr lang="ar-SA" dirty="0"/>
                    </a:p>
                  </a:txBody>
                  <a:tcPr/>
                </a:tc>
              </a:tr>
              <a:tr h="1086684">
                <a:tc>
                  <a:txBody>
                    <a:bodyPr/>
                    <a:lstStyle/>
                    <a:p>
                      <a:pPr algn="ctr" rtl="1"/>
                      <a:r>
                        <a:rPr lang="ar-SA" sz="2200" b="1" dirty="0" smtClean="0">
                          <a:solidFill>
                            <a:schemeClr val="tx2"/>
                          </a:solidFill>
                        </a:rPr>
                        <a:t>التنظيم</a:t>
                      </a:r>
                      <a:endParaRPr lang="ar-SA" sz="2200" b="1" dirty="0">
                        <a:solidFill>
                          <a:schemeClr val="tx2"/>
                        </a:solidFill>
                      </a:endParaRPr>
                    </a:p>
                  </a:txBody>
                  <a:tcPr/>
                </a:tc>
                <a:tc>
                  <a:txBody>
                    <a:bodyPr/>
                    <a:lstStyle/>
                    <a:p>
                      <a:pPr rtl="1"/>
                      <a:r>
                        <a:rPr lang="ar-SA" dirty="0" smtClean="0"/>
                        <a:t>1- العلاقات غير رسمية</a:t>
                      </a:r>
                    </a:p>
                    <a:p>
                      <a:pPr rtl="1"/>
                      <a:r>
                        <a:rPr lang="ar-SA" dirty="0" smtClean="0"/>
                        <a:t>2- الترابط الوثيق بين المخططين والمنفذين</a:t>
                      </a:r>
                    </a:p>
                    <a:p>
                      <a:pPr rtl="1"/>
                      <a:r>
                        <a:rPr lang="ar-SA" dirty="0" smtClean="0"/>
                        <a:t>3- العمل والحوافز قائمة على أساس المعرفة</a:t>
                      </a:r>
                    </a:p>
                    <a:p>
                      <a:pPr rtl="1"/>
                      <a:r>
                        <a:rPr lang="ar-SA" dirty="0" smtClean="0"/>
                        <a:t>4-</a:t>
                      </a:r>
                      <a:r>
                        <a:rPr lang="ar-SA" baseline="0" dirty="0" smtClean="0"/>
                        <a:t> التداخل والاشتراك في أداء العمل</a:t>
                      </a:r>
                    </a:p>
                    <a:p>
                      <a:pPr rtl="1"/>
                      <a:r>
                        <a:rPr lang="ar-SA" baseline="0" dirty="0" smtClean="0"/>
                        <a:t>5- نظام اتصالات مفتوح</a:t>
                      </a:r>
                      <a:endParaRPr lang="ar-SA" dirty="0"/>
                    </a:p>
                  </a:txBody>
                  <a:tcPr/>
                </a:tc>
                <a:tc>
                  <a:txBody>
                    <a:bodyPr/>
                    <a:lstStyle/>
                    <a:p>
                      <a:pPr rtl="1"/>
                      <a:r>
                        <a:rPr lang="ar-SA" dirty="0" smtClean="0"/>
                        <a:t>1-العلاقات رسمية</a:t>
                      </a:r>
                    </a:p>
                    <a:p>
                      <a:pPr rtl="1"/>
                      <a:r>
                        <a:rPr lang="ar-SA" dirty="0" smtClean="0"/>
                        <a:t>2- استقلالية التخطيط عن التنفيذ</a:t>
                      </a:r>
                    </a:p>
                    <a:p>
                      <a:pPr rtl="1"/>
                      <a:r>
                        <a:rPr lang="ar-SA" dirty="0" smtClean="0"/>
                        <a:t>3- التعيين والحوافز مبني على أساس المؤهلات الفنية</a:t>
                      </a:r>
                    </a:p>
                    <a:p>
                      <a:pPr rtl="1"/>
                      <a:r>
                        <a:rPr lang="ar-SA" dirty="0" smtClean="0"/>
                        <a:t>4- التحديد الواضح للحقوق والواجبات والمسئوليات </a:t>
                      </a:r>
                    </a:p>
                    <a:p>
                      <a:pPr rtl="1"/>
                      <a:r>
                        <a:rPr lang="ar-SA" dirty="0" smtClean="0"/>
                        <a:t>5- نظام اتصالات رسمي منظم </a:t>
                      </a:r>
                      <a:endParaRPr lang="ar-SA" dirty="0"/>
                    </a:p>
                  </a:txBody>
                  <a:tcPr/>
                </a:tc>
              </a:tr>
            </a:tbl>
          </a:graphicData>
        </a:graphic>
      </p:graphicFrame>
      <p:cxnSp>
        <p:nvCxnSpPr>
          <p:cNvPr id="4" name="Straight Connector 3"/>
          <p:cNvCxnSpPr/>
          <p:nvPr/>
        </p:nvCxnSpPr>
        <p:spPr bwMode="auto">
          <a:xfrm>
            <a:off x="0" y="404664"/>
            <a:ext cx="2071670" cy="2394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a:endCxn id="7" idx="1"/>
          </p:cNvCxnSpPr>
          <p:nvPr/>
        </p:nvCxnSpPr>
        <p:spPr bwMode="auto">
          <a:xfrm flipV="1">
            <a:off x="0" y="607199"/>
            <a:ext cx="2071670" cy="13489"/>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2071670"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9" name="Straight Connector 4"/>
          <p:cNvCxnSpPr>
            <a:stCxn id="7" idx="3"/>
          </p:cNvCxnSpPr>
          <p:nvPr/>
        </p:nvCxnSpPr>
        <p:spPr bwMode="auto">
          <a:xfrm>
            <a:off x="7215206" y="607199"/>
            <a:ext cx="1928794" cy="35719"/>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Straight Connector 5"/>
          <p:cNvCxnSpPr/>
          <p:nvPr/>
        </p:nvCxnSpPr>
        <p:spPr bwMode="auto">
          <a:xfrm>
            <a:off x="7215206" y="857232"/>
            <a:ext cx="1928794" cy="2052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2" name="Straight Connector 3"/>
          <p:cNvCxnSpPr/>
          <p:nvPr/>
        </p:nvCxnSpPr>
        <p:spPr bwMode="auto">
          <a:xfrm>
            <a:off x="7215206" y="357166"/>
            <a:ext cx="1928794" cy="2394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ma260909\سطح المكتب\صور\imagesCAYS8AUA.jpg"/>
          <p:cNvPicPr>
            <a:picLocks noChangeAspect="1" noChangeArrowheads="1"/>
          </p:cNvPicPr>
          <p:nvPr/>
        </p:nvPicPr>
        <p:blipFill>
          <a:blip r:embed="rId2">
            <a:duotone>
              <a:schemeClr val="bg2">
                <a:shade val="45000"/>
                <a:satMod val="135000"/>
              </a:schemeClr>
              <a:prstClr val="white"/>
            </a:duotone>
          </a:blip>
          <a:srcRect/>
          <a:stretch>
            <a:fillRect/>
          </a:stretch>
        </p:blipFill>
        <p:spPr bwMode="auto">
          <a:xfrm>
            <a:off x="0" y="857232"/>
            <a:ext cx="9143999" cy="6000767"/>
          </a:xfrm>
          <a:prstGeom prst="rect">
            <a:avLst/>
          </a:prstGeom>
          <a:noFill/>
        </p:spPr>
      </p:pic>
      <p:sp>
        <p:nvSpPr>
          <p:cNvPr id="3076" name="Rectangle 2"/>
          <p:cNvSpPr>
            <a:spLocks noGrp="1" noChangeArrowheads="1"/>
          </p:cNvSpPr>
          <p:nvPr>
            <p:ph type="title"/>
          </p:nvPr>
        </p:nvSpPr>
        <p:spPr>
          <a:xfrm>
            <a:off x="539552" y="764704"/>
            <a:ext cx="8229600" cy="735470"/>
          </a:xfrm>
        </p:spPr>
        <p:txBody>
          <a:bodyPr>
            <a:normAutofit/>
          </a:bodyPr>
          <a:lstStyle/>
          <a:p>
            <a:pPr algn="r" eaLnBrk="1" hangingPunct="1"/>
            <a:r>
              <a:rPr lang="ar-SA" sz="3200" b="1" dirty="0" smtClean="0">
                <a:solidFill>
                  <a:schemeClr val="accent2"/>
                </a:solidFill>
                <a:cs typeface="Simplified Arabic" pitchFamily="2" charset="-78"/>
              </a:rPr>
              <a:t>المقدمة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85720" y="1285860"/>
            <a:ext cx="8643998" cy="5286412"/>
          </a:xfrm>
        </p:spPr>
        <p:txBody>
          <a:bodyPr/>
          <a:lstStyle/>
          <a:p>
            <a:pPr algn="just" eaLnBrk="1" hangingPunct="1">
              <a:lnSpc>
                <a:spcPct val="150000"/>
              </a:lnSpc>
              <a:buNone/>
            </a:pPr>
            <a:r>
              <a:rPr lang="ar-SA" sz="2400" b="1" dirty="0" smtClean="0">
                <a:solidFill>
                  <a:schemeClr val="tx2"/>
                </a:solidFill>
              </a:rPr>
              <a:t>إن الواقع العملي أثبت أن المنشأة الصغيرة لا تستمر على ظروف متماثلة خلال عمرها الزمني بل هي دائمة التغير والتطور وفقاً للتغيرات في البيئة المحيطة ووفقاً للخبرات التي يكتسبها مالك المنشأة مع مرور الوقت وتعدد التجارب التي يواجهها خلال إدارة المنشأة.</a:t>
            </a:r>
          </a:p>
          <a:p>
            <a:pPr algn="just" eaLnBrk="1" hangingPunct="1">
              <a:lnSpc>
                <a:spcPct val="150000"/>
              </a:lnSpc>
              <a:buNone/>
            </a:pPr>
            <a:r>
              <a:rPr lang="ar-SA" sz="2400" b="1" dirty="0" smtClean="0">
                <a:solidFill>
                  <a:schemeClr val="tx2"/>
                </a:solidFill>
              </a:rPr>
              <a:t>وأياً كانت الأهداف التي يسعى إليها المدير المالك(رائد الأعمال) فإن الملاحظ واقعياً أن المنشأة تشهد تغيرات وتطورات على مدى عمرها الزمني تنتقل خلالها من مرحلة عمرية إلى مرحلة أخرى، ويسمى هذا التطور </a:t>
            </a:r>
            <a:r>
              <a:rPr lang="ar-SA" sz="2400" b="1" dirty="0" err="1" smtClean="0">
                <a:solidFill>
                  <a:schemeClr val="tx2"/>
                </a:solidFill>
              </a:rPr>
              <a:t>بـ</a:t>
            </a:r>
            <a:r>
              <a:rPr lang="ar-SA" sz="2400" b="1" dirty="0" smtClean="0">
                <a:solidFill>
                  <a:schemeClr val="tx2"/>
                </a:solidFill>
              </a:rPr>
              <a:t>(دورة حياة المنظمة).</a:t>
            </a:r>
          </a:p>
          <a:p>
            <a:pPr algn="just" eaLnBrk="1" hangingPunct="1">
              <a:lnSpc>
                <a:spcPct val="150000"/>
              </a:lnSpc>
              <a:buNone/>
            </a:pPr>
            <a:r>
              <a:rPr lang="ar-SA" sz="2400" b="1" dirty="0" smtClean="0">
                <a:solidFill>
                  <a:schemeClr val="tx2"/>
                </a:solidFill>
              </a:rPr>
              <a:t>ونظراً لأهمية هذا الجانب في حياة المنشآت الصغيرة فسنلقي الضوء الآن على مفهوم دورة حياة المنشأة الصغيرة.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664032"/>
          </a:xfrm>
        </p:spPr>
        <p:txBody>
          <a:bodyPr>
            <a:normAutofit/>
          </a:bodyPr>
          <a:lstStyle/>
          <a:p>
            <a:pPr algn="just" eaLnBrk="1" hangingPunct="1"/>
            <a:r>
              <a:rPr lang="ar-SA" sz="2400" b="1" dirty="0" smtClean="0">
                <a:solidFill>
                  <a:srgbClr val="7030A0"/>
                </a:solidFill>
                <a:cs typeface="Simplified Arabic" pitchFamily="2" charset="-78"/>
              </a:rPr>
              <a:t>ويمكن إجمال الفروق بين المنشآت الكبيرة والصغيرة في الخصائص التالية:</a:t>
            </a:r>
            <a:endParaRPr lang="en-US" sz="24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142844" y="1357298"/>
            <a:ext cx="8858312" cy="5286412"/>
          </a:xfrm>
        </p:spPr>
        <p:txBody>
          <a:bodyPr/>
          <a:lstStyle/>
          <a:p>
            <a:pPr algn="just">
              <a:lnSpc>
                <a:spcPct val="150000"/>
              </a:lnSpc>
              <a:buNone/>
            </a:pPr>
            <a:r>
              <a:rPr lang="ar-SA" sz="2400" b="1" u="sng" dirty="0" smtClean="0">
                <a:solidFill>
                  <a:srgbClr val="7030A0"/>
                </a:solidFill>
              </a:rPr>
              <a:t>1- حجم العمل: </a:t>
            </a:r>
            <a:r>
              <a:rPr lang="ar-SA" sz="2200" b="1" dirty="0" smtClean="0">
                <a:solidFill>
                  <a:schemeClr val="tx2"/>
                </a:solidFill>
              </a:rPr>
              <a:t>وذلك لأن المنشأة الصغيرة عادةً تخدم سوق محدود بالمقارنة بالمنشآت الكبيرة.</a:t>
            </a:r>
            <a:endParaRPr lang="ar-SA" sz="2400" b="1" dirty="0" smtClean="0">
              <a:solidFill>
                <a:schemeClr val="tx2"/>
              </a:solidFill>
            </a:endParaRPr>
          </a:p>
          <a:p>
            <a:pPr algn="just" eaLnBrk="1" hangingPunct="1">
              <a:lnSpc>
                <a:spcPct val="150000"/>
              </a:lnSpc>
              <a:buNone/>
            </a:pPr>
            <a:r>
              <a:rPr lang="ar-SA" sz="2400" b="1" u="sng" dirty="0" smtClean="0">
                <a:solidFill>
                  <a:srgbClr val="7030A0"/>
                </a:solidFill>
              </a:rPr>
              <a:t>2- وزن العمل:</a:t>
            </a:r>
            <a:r>
              <a:rPr lang="ar-SA" sz="2200" b="1" u="sng" dirty="0" smtClean="0">
                <a:solidFill>
                  <a:srgbClr val="7030A0"/>
                </a:solidFill>
              </a:rPr>
              <a:t> </a:t>
            </a:r>
            <a:r>
              <a:rPr lang="ar-SA" sz="2200" b="1" dirty="0" smtClean="0">
                <a:solidFill>
                  <a:schemeClr val="tx2"/>
                </a:solidFill>
              </a:rPr>
              <a:t>بالإضافة إلى أن المنشأة الصغيرة تملك حصة سوقية محدودية بالتالي فهي لا تتمتع بالقدرة في التأثير في السوق بالمقارنة بالمنشأة الكبيرة، وبالتالي فإن تأثير هذه المنشأة على القطاع الذي تعمل فيه يكون محدود، كما أن ندرة الموارد المالية مضافاً إليها محدودية الخبرة التسويقية يؤدي إلى ضعف التأثير الإعلامي للمنشأة الصغيرة مقارنة بالكبيرة.</a:t>
            </a:r>
          </a:p>
          <a:p>
            <a:pPr algn="just" eaLnBrk="1" hangingPunct="1">
              <a:lnSpc>
                <a:spcPct val="150000"/>
              </a:lnSpc>
              <a:buNone/>
            </a:pPr>
            <a:r>
              <a:rPr lang="ar-SA" sz="2400" b="1" u="sng" dirty="0" smtClean="0">
                <a:solidFill>
                  <a:srgbClr val="7030A0"/>
                </a:solidFill>
              </a:rPr>
              <a:t>3- الملكية: </a:t>
            </a:r>
            <a:r>
              <a:rPr lang="ar-SA" sz="2200" b="1" dirty="0" smtClean="0">
                <a:solidFill>
                  <a:schemeClr val="tx2"/>
                </a:solidFill>
              </a:rPr>
              <a:t>أكثر الأنواع شيوعاً بين المنشآت الصغيرة هو المنشأة الفردية، حيث أن رأس المال عادةً يملكه شخص واحد أو عدد محدود من الأشخاص، كما أن هذه المنشأة في الغالب يتم إدارتها بواسطة المالك ، كما تعتمد على مصادر محدودة من التمويل مما يترتب عليه العديد من الصعوبات. </a:t>
            </a:r>
            <a:endParaRPr lang="ar-SA" sz="24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1028" name="Picture 4" descr="C:\Documents and Settings\ma260909\سطح المكتب\صور\imagesCA0625RX.jpg"/>
          <p:cNvPicPr>
            <a:picLocks noChangeAspect="1" noChangeArrowheads="1"/>
          </p:cNvPicPr>
          <p:nvPr/>
        </p:nvPicPr>
        <p:blipFill>
          <a:blip r:embed="rId2"/>
          <a:srcRect/>
          <a:stretch>
            <a:fillRect/>
          </a:stretch>
        </p:blipFill>
        <p:spPr bwMode="auto">
          <a:xfrm>
            <a:off x="0" y="0"/>
            <a:ext cx="1142976" cy="857232"/>
          </a:xfrm>
          <a:prstGeom prst="rect">
            <a:avLst/>
          </a:prstGeom>
          <a:noFill/>
        </p:spPr>
      </p:pic>
      <p:pic>
        <p:nvPicPr>
          <p:cNvPr id="10" name="Picture 4" descr="C:\Documents and Settings\ma260909\سطح المكتب\صور\imagesCA0625RX.jpg"/>
          <p:cNvPicPr>
            <a:picLocks noChangeAspect="1" noChangeArrowheads="1"/>
          </p:cNvPicPr>
          <p:nvPr/>
        </p:nvPicPr>
        <p:blipFill>
          <a:blip r:embed="rId2"/>
          <a:srcRect/>
          <a:stretch>
            <a:fillRect/>
          </a:stretch>
        </p:blipFill>
        <p:spPr bwMode="auto">
          <a:xfrm>
            <a:off x="8001024" y="0"/>
            <a:ext cx="1142976" cy="85723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214282" y="1071546"/>
            <a:ext cx="8643997" cy="5429288"/>
          </a:xfrm>
        </p:spPr>
        <p:txBody>
          <a:bodyPr/>
          <a:lstStyle/>
          <a:p>
            <a:pPr algn="just" eaLnBrk="1" hangingPunct="1">
              <a:lnSpc>
                <a:spcPct val="150000"/>
              </a:lnSpc>
              <a:buNone/>
            </a:pPr>
            <a:r>
              <a:rPr lang="ar-SA" sz="2400" b="1" u="sng" dirty="0" smtClean="0">
                <a:solidFill>
                  <a:srgbClr val="7030A0"/>
                </a:solidFill>
              </a:rPr>
              <a:t>4- نمط الإدارة:</a:t>
            </a:r>
            <a:r>
              <a:rPr lang="ar-SA" sz="2200" b="1" dirty="0" smtClean="0">
                <a:solidFill>
                  <a:schemeClr val="tx2"/>
                </a:solidFill>
              </a:rPr>
              <a:t> نمط الإدارة السائد في المنشآت الصغيرة هو (إدارة الشخص الواحد) كما أن المدير / المالك يدير العمل بفلسفة التوجه الإنتاجي أو </a:t>
            </a:r>
            <a:r>
              <a:rPr lang="ar-SA" sz="2200" b="1" dirty="0" err="1" smtClean="0">
                <a:solidFill>
                  <a:schemeClr val="tx2"/>
                </a:solidFill>
              </a:rPr>
              <a:t>البيعي</a:t>
            </a:r>
            <a:r>
              <a:rPr lang="ar-SA" sz="2200" b="1" dirty="0" smtClean="0">
                <a:solidFill>
                  <a:schemeClr val="tx2"/>
                </a:solidFill>
              </a:rPr>
              <a:t>، وهو عادة يمتلك خبرة حرفية أو فنية، ويفتقد المهارات الإدارية المحترفة ، كما أنه من المتعارف عليه أن شخصية المدير وقيمة وتوجهاته لها أثر واضح وملموس على سلوك المنشأة الصغيرة مقارنة بالمنشأة الكبيرة.</a:t>
            </a:r>
            <a:endParaRPr lang="ar-SA" sz="2400" b="1" u="sng" dirty="0" smtClean="0">
              <a:solidFill>
                <a:srgbClr val="7030A0"/>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2050" name="Picture 2" descr="C:\Documents and Settings\ma260909\سطح المكتب\صور\imagesCAIXH42M.jpg"/>
          <p:cNvPicPr>
            <a:picLocks noChangeAspect="1" noChangeArrowheads="1"/>
          </p:cNvPicPr>
          <p:nvPr/>
        </p:nvPicPr>
        <p:blipFill>
          <a:blip r:embed="rId2"/>
          <a:srcRect/>
          <a:stretch>
            <a:fillRect/>
          </a:stretch>
        </p:blipFill>
        <p:spPr bwMode="auto">
          <a:xfrm>
            <a:off x="1643042" y="3571876"/>
            <a:ext cx="5857916" cy="271464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ma260909\سطح المكتب\صور\imagesCA1R435L.jpg"/>
          <p:cNvPicPr>
            <a:picLocks noChangeAspect="1" noChangeArrowheads="1"/>
          </p:cNvPicPr>
          <p:nvPr/>
        </p:nvPicPr>
        <p:blipFill>
          <a:blip r:embed="rId2"/>
          <a:srcRect/>
          <a:stretch>
            <a:fillRect/>
          </a:stretch>
        </p:blipFill>
        <p:spPr bwMode="auto">
          <a:xfrm>
            <a:off x="0" y="5233980"/>
            <a:ext cx="2071670" cy="1624020"/>
          </a:xfrm>
          <a:prstGeom prst="rect">
            <a:avLst/>
          </a:prstGeom>
          <a:noFill/>
        </p:spPr>
      </p:pic>
      <p:sp>
        <p:nvSpPr>
          <p:cNvPr id="3076" name="Rectangle 2"/>
          <p:cNvSpPr>
            <a:spLocks noGrp="1" noChangeArrowheads="1"/>
          </p:cNvSpPr>
          <p:nvPr>
            <p:ph type="title"/>
          </p:nvPr>
        </p:nvSpPr>
        <p:spPr>
          <a:xfrm>
            <a:off x="539552" y="764704"/>
            <a:ext cx="8229600" cy="806908"/>
          </a:xfrm>
        </p:spPr>
        <p:txBody>
          <a:bodyPr>
            <a:normAutofit/>
          </a:bodyPr>
          <a:lstStyle/>
          <a:p>
            <a:pPr eaLnBrk="1" hangingPunct="1"/>
            <a:r>
              <a:rPr lang="ar-SA" sz="3200" b="1" dirty="0" smtClean="0">
                <a:solidFill>
                  <a:schemeClr val="accent2"/>
                </a:solidFill>
                <a:cs typeface="Simplified Arabic" pitchFamily="2" charset="-78"/>
              </a:rPr>
              <a:t>عملية التحول إلى منشأة أكبر</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14282" y="1357298"/>
            <a:ext cx="8643998" cy="5143536"/>
          </a:xfrm>
        </p:spPr>
        <p:txBody>
          <a:bodyPr>
            <a:normAutofit/>
          </a:bodyPr>
          <a:lstStyle/>
          <a:p>
            <a:pPr algn="just" eaLnBrk="1" hangingPunct="1">
              <a:lnSpc>
                <a:spcPct val="150000"/>
              </a:lnSpc>
              <a:buFont typeface="Wingdings" pitchFamily="2" charset="2"/>
              <a:buChar char="ü"/>
            </a:pPr>
            <a:r>
              <a:rPr lang="ar-SA" sz="2200" b="1" dirty="0" smtClean="0">
                <a:solidFill>
                  <a:schemeClr val="tx2"/>
                </a:solidFill>
              </a:rPr>
              <a:t>مؤسس المنشأة الذي يهدف إلى النمو والتطور والانتقال بالمنشأة إلى صفوف المنشآت الأكبر حجماً عليه إدراك أهمية التحول من دور صاحب المنشأة إلى دور المدير المحترف.</a:t>
            </a:r>
          </a:p>
          <a:p>
            <a:pPr algn="just" eaLnBrk="1" hangingPunct="1">
              <a:lnSpc>
                <a:spcPct val="150000"/>
              </a:lnSpc>
              <a:buFont typeface="Wingdings" pitchFamily="2" charset="2"/>
              <a:buChar char="ü"/>
            </a:pPr>
            <a:r>
              <a:rPr lang="ar-SA" sz="2200" b="1" dirty="0" smtClean="0">
                <a:solidFill>
                  <a:schemeClr val="tx2"/>
                </a:solidFill>
              </a:rPr>
              <a:t>عادةً يبدأ صاحب المنشأة بخبرته الفنية ولديه إلمام بالتفاصيل الفنية للمشروع بل ويقوم  </a:t>
            </a:r>
            <a:r>
              <a:rPr lang="ar-SA" sz="2200" b="1" dirty="0" err="1" smtClean="0">
                <a:solidFill>
                  <a:schemeClr val="tx2"/>
                </a:solidFill>
              </a:rPr>
              <a:t>بها</a:t>
            </a:r>
            <a:r>
              <a:rPr lang="ar-SA" sz="2200" b="1" dirty="0" smtClean="0">
                <a:solidFill>
                  <a:schemeClr val="tx2"/>
                </a:solidFill>
              </a:rPr>
              <a:t> ويتمتع بجميع سمات ( الشخص الواحد) في إدارة المنشأة.</a:t>
            </a:r>
          </a:p>
          <a:p>
            <a:pPr algn="just" eaLnBrk="1" hangingPunct="1">
              <a:lnSpc>
                <a:spcPct val="150000"/>
              </a:lnSpc>
              <a:buFont typeface="Wingdings" pitchFamily="2" charset="2"/>
              <a:buChar char="ü"/>
            </a:pPr>
            <a:r>
              <a:rPr lang="ar-SA" sz="2200" b="1" dirty="0" smtClean="0">
                <a:solidFill>
                  <a:schemeClr val="tx2"/>
                </a:solidFill>
              </a:rPr>
              <a:t>مع مرور الوقت يكبر حجم المنشأة وتزداد عملائها وتعاملاتها وبالمقابل لا بد للمدير       أن يغير تدريجياً من هذه السمات ويبدأ بالاهتمام بأمور أوسع وأشمل في المنشأة، حيث يترتب على هذا النمو تغير في طبيعة المهارات التي يجب على المدير أن يتقنها.</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9" name="Picture 3" descr="C:\Documents and Settings\ma260909\سطح المكتب\صور\imagesCA1R435L.jpg"/>
          <p:cNvPicPr>
            <a:picLocks noChangeAspect="1" noChangeArrowheads="1"/>
          </p:cNvPicPr>
          <p:nvPr/>
        </p:nvPicPr>
        <p:blipFill>
          <a:blip r:embed="rId2"/>
          <a:srcRect/>
          <a:stretch>
            <a:fillRect/>
          </a:stretch>
        </p:blipFill>
        <p:spPr bwMode="auto">
          <a:xfrm>
            <a:off x="7072330" y="5233980"/>
            <a:ext cx="2071670" cy="1624020"/>
          </a:xfrm>
          <a:prstGeom prst="rect">
            <a:avLst/>
          </a:prstGeom>
          <a:noFill/>
        </p:spPr>
      </p:pic>
      <p:pic>
        <p:nvPicPr>
          <p:cNvPr id="10" name="Picture 3" descr="C:\Documents and Settings\ma260909\سطح المكتب\صور\imagesCA1R435L.jpg"/>
          <p:cNvPicPr>
            <a:picLocks noChangeAspect="1" noChangeArrowheads="1"/>
          </p:cNvPicPr>
          <p:nvPr/>
        </p:nvPicPr>
        <p:blipFill>
          <a:blip r:embed="rId2"/>
          <a:srcRect/>
          <a:stretch>
            <a:fillRect/>
          </a:stretch>
        </p:blipFill>
        <p:spPr bwMode="auto">
          <a:xfrm>
            <a:off x="0" y="0"/>
            <a:ext cx="2071670" cy="1428736"/>
          </a:xfrm>
          <a:prstGeom prst="rect">
            <a:avLst/>
          </a:prstGeom>
          <a:noFill/>
        </p:spPr>
      </p:pic>
      <p:pic>
        <p:nvPicPr>
          <p:cNvPr id="11" name="Picture 3" descr="C:\Documents and Settings\ma260909\سطح المكتب\صور\imagesCA1R435L.jpg"/>
          <p:cNvPicPr>
            <a:picLocks noChangeAspect="1" noChangeArrowheads="1"/>
          </p:cNvPicPr>
          <p:nvPr/>
        </p:nvPicPr>
        <p:blipFill>
          <a:blip r:embed="rId2"/>
          <a:srcRect/>
          <a:stretch>
            <a:fillRect/>
          </a:stretch>
        </p:blipFill>
        <p:spPr bwMode="auto">
          <a:xfrm>
            <a:off x="7072330" y="0"/>
            <a:ext cx="2071670" cy="142873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ma260909\سطح المكتب\صور\imagesCAB8K87I.jpg"/>
          <p:cNvPicPr>
            <a:picLocks noChangeAspect="1" noChangeArrowheads="1"/>
          </p:cNvPicPr>
          <p:nvPr/>
        </p:nvPicPr>
        <p:blipFill>
          <a:blip r:embed="rId2"/>
          <a:srcRect/>
          <a:stretch>
            <a:fillRect/>
          </a:stretch>
        </p:blipFill>
        <p:spPr bwMode="auto">
          <a:xfrm rot="19402573">
            <a:off x="765558" y="2204918"/>
            <a:ext cx="6874849" cy="2872212"/>
          </a:xfrm>
          <a:prstGeom prst="rect">
            <a:avLst/>
          </a:prstGeom>
          <a:noFill/>
        </p:spPr>
      </p:pic>
      <p:sp>
        <p:nvSpPr>
          <p:cNvPr id="3076" name="Rectangle 2"/>
          <p:cNvSpPr>
            <a:spLocks noGrp="1" noChangeArrowheads="1"/>
          </p:cNvSpPr>
          <p:nvPr>
            <p:ph type="title"/>
          </p:nvPr>
        </p:nvSpPr>
        <p:spPr>
          <a:xfrm>
            <a:off x="285720" y="764704"/>
            <a:ext cx="8643998" cy="1092660"/>
          </a:xfrm>
        </p:spPr>
        <p:txBody>
          <a:bodyPr>
            <a:normAutofit/>
          </a:bodyPr>
          <a:lstStyle/>
          <a:p>
            <a:pPr algn="just" eaLnBrk="1" hangingPunct="1"/>
            <a:r>
              <a:rPr lang="ar-SA" sz="2400" b="1" dirty="0" smtClean="0">
                <a:solidFill>
                  <a:schemeClr val="accent2"/>
                </a:solidFill>
                <a:cs typeface="Simplified Arabic" pitchFamily="2" charset="-78"/>
              </a:rPr>
              <a:t>المهارات الإدارية اللازمة لإدارة المنشآت الأكبر تشمل ثلاثة عوامل أساسية وذلك حسب المستوى الإداري الذي يشغله المدير:</a:t>
            </a:r>
            <a:endParaRPr lang="en-US" sz="24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14282" y="1428736"/>
            <a:ext cx="8786874" cy="5214974"/>
          </a:xfrm>
        </p:spPr>
        <p:txBody>
          <a:bodyPr/>
          <a:lstStyle/>
          <a:p>
            <a:pPr eaLnBrk="1" hangingPunct="1">
              <a:lnSpc>
                <a:spcPct val="200000"/>
              </a:lnSpc>
              <a:buNone/>
            </a:pPr>
            <a:r>
              <a:rPr lang="ar-SA" sz="2400" b="1" dirty="0" smtClean="0">
                <a:solidFill>
                  <a:srgbClr val="7030A0"/>
                </a:solidFill>
              </a:rPr>
              <a:t>المهارات الفنية:</a:t>
            </a:r>
          </a:p>
          <a:p>
            <a:pPr algn="just" eaLnBrk="1" hangingPunct="1">
              <a:lnSpc>
                <a:spcPct val="150000"/>
              </a:lnSpc>
            </a:pPr>
            <a:r>
              <a:rPr lang="ar-SA" sz="2200" b="1" dirty="0" smtClean="0"/>
              <a:t>الإدارة لا تقتصر في القدرة على الأداء الفني كمتخصص، بل هي إتقان استخدام أدوات الإدارة بكفاءة.</a:t>
            </a:r>
          </a:p>
          <a:p>
            <a:pPr algn="just" eaLnBrk="1" hangingPunct="1">
              <a:lnSpc>
                <a:spcPct val="150000"/>
              </a:lnSpc>
            </a:pPr>
            <a:r>
              <a:rPr lang="ar-SA" sz="2200" b="1" dirty="0" smtClean="0"/>
              <a:t>لابد من امتلاك المدير المعرفة في الإدارة بتفرعاتها وطريقة ممارستها، وهذه المعرفة يزداد تعقيدها كلما اتسع حجم المنشأة.</a:t>
            </a:r>
          </a:p>
          <a:p>
            <a:pPr algn="just" eaLnBrk="1" hangingPunct="1">
              <a:lnSpc>
                <a:spcPct val="150000"/>
              </a:lnSpc>
            </a:pPr>
            <a:r>
              <a:rPr lang="ar-SA" sz="2200" b="1" dirty="0" smtClean="0"/>
              <a:t>بالإضافة إلى المعرفة الفنية المتخصصة في مجال الإدارة، فإنه من الضروري أن يمتلك مهارة ومعرفة فنية متخصصة في طبيعة النشاط الذي تعمل فيه منشأته.</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Documents and Settings\ma260909\سطح المكتب\صور\imagesCAB8K87I.jpg"/>
          <p:cNvPicPr>
            <a:picLocks noChangeAspect="1" noChangeArrowheads="1"/>
          </p:cNvPicPr>
          <p:nvPr/>
        </p:nvPicPr>
        <p:blipFill>
          <a:blip r:embed="rId2"/>
          <a:srcRect/>
          <a:stretch>
            <a:fillRect/>
          </a:stretch>
        </p:blipFill>
        <p:spPr bwMode="auto">
          <a:xfrm rot="19590190">
            <a:off x="3504818" y="3805264"/>
            <a:ext cx="5685859" cy="1537590"/>
          </a:xfrm>
          <a:prstGeom prst="rect">
            <a:avLst/>
          </a:prstGeom>
          <a:noFill/>
        </p:spPr>
      </p:pic>
      <p:sp>
        <p:nvSpPr>
          <p:cNvPr id="3077" name="Rectangle 3"/>
          <p:cNvSpPr>
            <a:spLocks noGrp="1" noChangeArrowheads="1"/>
          </p:cNvSpPr>
          <p:nvPr>
            <p:ph idx="1"/>
          </p:nvPr>
        </p:nvSpPr>
        <p:spPr>
          <a:xfrm>
            <a:off x="357158" y="857232"/>
            <a:ext cx="8501122" cy="5786478"/>
          </a:xfrm>
        </p:spPr>
        <p:txBody>
          <a:bodyPr/>
          <a:lstStyle/>
          <a:p>
            <a:pPr eaLnBrk="1" hangingPunct="1">
              <a:lnSpc>
                <a:spcPct val="200000"/>
              </a:lnSpc>
              <a:buNone/>
            </a:pPr>
            <a:r>
              <a:rPr lang="ar-SA" sz="2400" b="1" dirty="0" smtClean="0">
                <a:solidFill>
                  <a:srgbClr val="7030A0"/>
                </a:solidFill>
              </a:rPr>
              <a:t>المهارة الإنسانية:</a:t>
            </a:r>
          </a:p>
          <a:p>
            <a:pPr>
              <a:lnSpc>
                <a:spcPct val="150000"/>
              </a:lnSpc>
              <a:buFont typeface="Wingdings" pitchFamily="2" charset="2"/>
              <a:buChar char="ü"/>
            </a:pPr>
            <a:r>
              <a:rPr lang="ar-SA" sz="2400" b="1" dirty="0" smtClean="0">
                <a:solidFill>
                  <a:schemeClr val="tx2"/>
                </a:solidFill>
              </a:rPr>
              <a:t>هي القدرة على التعامل مع الآخرين .</a:t>
            </a:r>
          </a:p>
          <a:p>
            <a:pPr>
              <a:lnSpc>
                <a:spcPct val="150000"/>
              </a:lnSpc>
              <a:buFont typeface="Wingdings" pitchFamily="2" charset="2"/>
              <a:buChar char="ü"/>
            </a:pPr>
            <a:r>
              <a:rPr lang="ar-SA" sz="2400" b="1" dirty="0" smtClean="0">
                <a:solidFill>
                  <a:schemeClr val="tx2"/>
                </a:solidFill>
              </a:rPr>
              <a:t>القدرة في التأثير على العاملين والعملاء.</a:t>
            </a:r>
          </a:p>
          <a:p>
            <a:pPr eaLnBrk="1" hangingPunct="1">
              <a:lnSpc>
                <a:spcPct val="150000"/>
              </a:lnSpc>
              <a:buFont typeface="Wingdings" pitchFamily="2" charset="2"/>
              <a:buChar char="ü"/>
            </a:pPr>
            <a:r>
              <a:rPr lang="ar-SA" sz="2400" b="1" dirty="0" smtClean="0">
                <a:solidFill>
                  <a:schemeClr val="tx2"/>
                </a:solidFill>
              </a:rPr>
              <a:t>القدرة على التفويض والاتصال ، وتحفيز الآخرين.</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pic>
        <p:nvPicPr>
          <p:cNvPr id="5123" name="Picture 3" descr="C:\Documents and Settings\ma260909\سطح المكتب\صور\imagesCA91GD7R.jpg"/>
          <p:cNvPicPr>
            <a:picLocks noChangeAspect="1" noChangeArrowheads="1"/>
          </p:cNvPicPr>
          <p:nvPr/>
        </p:nvPicPr>
        <p:blipFill>
          <a:blip r:embed="rId3"/>
          <a:srcRect/>
          <a:stretch>
            <a:fillRect/>
          </a:stretch>
        </p:blipFill>
        <p:spPr bwMode="auto">
          <a:xfrm>
            <a:off x="0" y="0"/>
            <a:ext cx="3571868" cy="6858001"/>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ma260909\سطح المكتب\صور\imagesCAB8K87I.jpg"/>
          <p:cNvPicPr>
            <a:picLocks noChangeAspect="1" noChangeArrowheads="1"/>
          </p:cNvPicPr>
          <p:nvPr/>
        </p:nvPicPr>
        <p:blipFill>
          <a:blip r:embed="rId2"/>
          <a:srcRect/>
          <a:stretch>
            <a:fillRect/>
          </a:stretch>
        </p:blipFill>
        <p:spPr bwMode="auto">
          <a:xfrm rot="19445746">
            <a:off x="945782" y="2976445"/>
            <a:ext cx="7143800" cy="1868894"/>
          </a:xfrm>
          <a:prstGeom prst="rect">
            <a:avLst/>
          </a:prstGeom>
          <a:noFill/>
        </p:spPr>
      </p:pic>
      <p:sp>
        <p:nvSpPr>
          <p:cNvPr id="3077" name="Rectangle 3"/>
          <p:cNvSpPr>
            <a:spLocks noGrp="1" noChangeArrowheads="1"/>
          </p:cNvSpPr>
          <p:nvPr>
            <p:ph idx="1"/>
          </p:nvPr>
        </p:nvSpPr>
        <p:spPr>
          <a:xfrm>
            <a:off x="142844" y="785794"/>
            <a:ext cx="8786874" cy="5715040"/>
          </a:xfrm>
        </p:spPr>
        <p:txBody>
          <a:bodyPr>
            <a:normAutofit/>
          </a:bodyPr>
          <a:lstStyle/>
          <a:p>
            <a:pPr eaLnBrk="1" hangingPunct="1">
              <a:lnSpc>
                <a:spcPct val="160000"/>
              </a:lnSpc>
              <a:buNone/>
            </a:pPr>
            <a:r>
              <a:rPr lang="ar-SA" sz="2400" b="1" dirty="0" smtClean="0">
                <a:solidFill>
                  <a:srgbClr val="7030A0"/>
                </a:solidFill>
              </a:rPr>
              <a:t>المهارة الفكرية:</a:t>
            </a:r>
          </a:p>
          <a:p>
            <a:pPr algn="just" eaLnBrk="1" hangingPunct="1">
              <a:lnSpc>
                <a:spcPct val="150000"/>
              </a:lnSpc>
              <a:buNone/>
            </a:pPr>
            <a:r>
              <a:rPr lang="ar-SA" sz="2200" b="1" dirty="0" smtClean="0">
                <a:solidFill>
                  <a:schemeClr val="tx2"/>
                </a:solidFill>
              </a:rPr>
              <a:t>    هي القدرة على رؤية الصورة كاملة لأي موضوع، أي رؤية المنشأة وتوجيه العاملين نحو هذا المستقبل ، مع القدرة على اتخاذ القرار لصالح جميع العاملين في المستويات الإدارية المختلفة ، وهي تشمل العديد من المهارات اللازمة للإدارة مثل:</a:t>
            </a:r>
          </a:p>
          <a:p>
            <a:pPr algn="just" eaLnBrk="1" hangingPunct="1">
              <a:lnSpc>
                <a:spcPct val="150000"/>
              </a:lnSpc>
              <a:buNone/>
            </a:pPr>
            <a:r>
              <a:rPr lang="ar-SA" sz="2200" b="1" u="sng" dirty="0" smtClean="0">
                <a:solidFill>
                  <a:schemeClr val="accent3">
                    <a:lumMod val="50000"/>
                  </a:schemeClr>
                </a:solidFill>
              </a:rPr>
              <a:t>المهارة الإدراكية: </a:t>
            </a:r>
            <a:r>
              <a:rPr lang="ar-SA" sz="2200" b="1" dirty="0" smtClean="0"/>
              <a:t>وتعني قدرة المدير على التفكير واستيعاب السبب والنتيجة.</a:t>
            </a:r>
          </a:p>
          <a:p>
            <a:pPr algn="just" eaLnBrk="1" hangingPunct="1">
              <a:lnSpc>
                <a:spcPct val="150000"/>
              </a:lnSpc>
              <a:buNone/>
            </a:pPr>
            <a:r>
              <a:rPr lang="ar-SA" sz="2200" b="1" u="sng" dirty="0" smtClean="0">
                <a:solidFill>
                  <a:schemeClr val="accent3">
                    <a:lumMod val="50000"/>
                  </a:schemeClr>
                </a:solidFill>
              </a:rPr>
              <a:t>المهارات التشخيصية: </a:t>
            </a:r>
            <a:r>
              <a:rPr lang="ar-SA" sz="2200" b="1" dirty="0" smtClean="0"/>
              <a:t>أي القدرة على تشخيص مظاهر وأسباب المشكلات وتحديد الحلول اللازمة</a:t>
            </a:r>
          </a:p>
          <a:p>
            <a:pPr algn="just" eaLnBrk="1" hangingPunct="1">
              <a:lnSpc>
                <a:spcPct val="150000"/>
              </a:lnSpc>
              <a:buNone/>
            </a:pPr>
            <a:r>
              <a:rPr lang="ar-SA" sz="2200" b="1" u="sng" dirty="0" smtClean="0">
                <a:solidFill>
                  <a:schemeClr val="accent3">
                    <a:lumMod val="50000"/>
                  </a:schemeClr>
                </a:solidFill>
              </a:rPr>
              <a:t>المهارات التحليلية: </a:t>
            </a:r>
            <a:r>
              <a:rPr lang="ar-SA" sz="2200" b="1" dirty="0" smtClean="0"/>
              <a:t>وهي مهارات تتشابه مع المهارات الإدراكية وتتكامل مع المهارات التشخيصية، وهي تمثل قدرة المدير على تحديد المتغيرات الأساسية في المواقف وكيفية ترابطها واستيعاب معالجتها، كما أنها تساعد المدير في اختيار الاستراتيجيات الممكنة في المواقف التي تواجهها المنشأة.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2071670" y="3714752"/>
            <a:ext cx="4929222" cy="1857388"/>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076" name="Rectangle 2"/>
          <p:cNvSpPr>
            <a:spLocks noGrp="1" noChangeArrowheads="1"/>
          </p:cNvSpPr>
          <p:nvPr>
            <p:ph type="title"/>
          </p:nvPr>
        </p:nvSpPr>
        <p:spPr>
          <a:xfrm>
            <a:off x="214282" y="764704"/>
            <a:ext cx="8643998" cy="1164098"/>
          </a:xfrm>
        </p:spPr>
        <p:txBody>
          <a:bodyPr>
            <a:normAutofit/>
          </a:bodyPr>
          <a:lstStyle/>
          <a:p>
            <a:pPr algn="just" eaLnBrk="1" hangingPunct="1">
              <a:buFont typeface="Courier New" pitchFamily="49" charset="0"/>
              <a:buChar char="o"/>
            </a:pPr>
            <a:r>
              <a:rPr lang="ar-SA" sz="2400" b="1" dirty="0" smtClean="0">
                <a:solidFill>
                  <a:srgbClr val="7030A0"/>
                </a:solidFill>
                <a:cs typeface="Simplified Arabic" pitchFamily="2" charset="-78"/>
              </a:rPr>
              <a:t> مما ينبغي ملاحظته أن الحاجة لهذه المهارات تختلف باختلاف المستوى الإداري الذي يشغله من يحتاج لاستخدامها.</a:t>
            </a:r>
            <a:endParaRPr lang="en-US" sz="2400" b="1" dirty="0" smtClean="0">
              <a:solidFill>
                <a:srgbClr val="7030A0"/>
              </a:solidFill>
              <a:cs typeface="Simplified Arabic" pitchFamily="2" charset="-78"/>
            </a:endParaRPr>
          </a:p>
        </p:txBody>
      </p:sp>
      <p:sp>
        <p:nvSpPr>
          <p:cNvPr id="3077" name="Rectangle 3"/>
          <p:cNvSpPr>
            <a:spLocks noGrp="1" noChangeArrowheads="1"/>
          </p:cNvSpPr>
          <p:nvPr>
            <p:ph idx="1"/>
          </p:nvPr>
        </p:nvSpPr>
        <p:spPr>
          <a:xfrm>
            <a:off x="214282" y="1571612"/>
            <a:ext cx="8643998" cy="5000660"/>
          </a:xfrm>
        </p:spPr>
        <p:txBody>
          <a:bodyPr>
            <a:normAutofit/>
          </a:bodyPr>
          <a:lstStyle/>
          <a:p>
            <a:pPr algn="just" eaLnBrk="1" hangingPunct="1">
              <a:lnSpc>
                <a:spcPct val="150000"/>
              </a:lnSpc>
              <a:buNone/>
            </a:pPr>
            <a:r>
              <a:rPr lang="ar-SA" sz="2200" b="1" dirty="0" smtClean="0"/>
              <a:t>    ونظراً لأن المستويات الإدارية عادةً تشمل مستوى الإدارة المباشرة والوسطى والإدارة العليا فإنه كلما اتجهنا نحو الإدارة العليا تقل الحاجة للمهارة الفنية وتزداد الحاجة للمهارة الفكرية والعكس،مع ثبات الحاجة إلى المهارة الإنسانية في كل المستويات،كما يوضح الشكل:</a:t>
            </a:r>
          </a:p>
          <a:p>
            <a:pPr algn="ctr" eaLnBrk="1" hangingPunct="1">
              <a:lnSpc>
                <a:spcPct val="150000"/>
              </a:lnSpc>
              <a:buNone/>
            </a:pPr>
            <a:r>
              <a:rPr lang="ar-SA" sz="2200" b="1" dirty="0" smtClean="0">
                <a:solidFill>
                  <a:schemeClr val="accent1"/>
                </a:solidFill>
              </a:rPr>
              <a:t>المستويات الإدارية والمهارات اللازمة بكل مستوى</a:t>
            </a:r>
          </a:p>
          <a:p>
            <a:pPr algn="ctr" eaLnBrk="1" hangingPunct="1">
              <a:lnSpc>
                <a:spcPct val="150000"/>
              </a:lnSpc>
              <a:buNone/>
            </a:pPr>
            <a:r>
              <a:rPr lang="ar-SA" sz="2200" b="1" dirty="0" smtClean="0">
                <a:solidFill>
                  <a:schemeClr val="accent2"/>
                </a:solidFill>
              </a:rPr>
              <a:t>                                                                                   إدارة عليا</a:t>
            </a:r>
          </a:p>
          <a:p>
            <a:pPr algn="ctr" eaLnBrk="1" hangingPunct="1">
              <a:lnSpc>
                <a:spcPct val="150000"/>
              </a:lnSpc>
              <a:buNone/>
            </a:pPr>
            <a:r>
              <a:rPr lang="ar-SA" sz="2200" b="1" dirty="0" smtClean="0">
                <a:solidFill>
                  <a:schemeClr val="accent2"/>
                </a:solidFill>
              </a:rPr>
              <a:t>                                                                                    إدارة وسطى</a:t>
            </a:r>
          </a:p>
          <a:p>
            <a:pPr algn="ctr" eaLnBrk="1" hangingPunct="1">
              <a:lnSpc>
                <a:spcPct val="150000"/>
              </a:lnSpc>
              <a:buNone/>
            </a:pPr>
            <a:r>
              <a:rPr lang="ar-SA" sz="2200" b="1" dirty="0" smtClean="0">
                <a:solidFill>
                  <a:schemeClr val="accent2"/>
                </a:solidFill>
              </a:rPr>
              <a:t>                                                                                    إدارة مباشرة</a:t>
            </a:r>
          </a:p>
          <a:p>
            <a:pPr algn="ctr" eaLnBrk="1" hangingPunct="1">
              <a:lnSpc>
                <a:spcPct val="150000"/>
              </a:lnSpc>
              <a:buNone/>
            </a:pPr>
            <a:r>
              <a:rPr lang="ar-SA" sz="2200" b="1" dirty="0" smtClean="0">
                <a:solidFill>
                  <a:schemeClr val="accent2"/>
                </a:solidFill>
              </a:rPr>
              <a:t>فنية           إنسانية           فكرية</a:t>
            </a:r>
          </a:p>
          <a:p>
            <a:pPr algn="ctr" eaLnBrk="1" hangingPunct="1">
              <a:lnSpc>
                <a:spcPct val="150000"/>
              </a:lnSpc>
              <a:buNone/>
            </a:pPr>
            <a:endParaRPr lang="ar-SA" sz="2200" b="1" dirty="0" smtClean="0">
              <a:solidFill>
                <a:schemeClr val="accent2"/>
              </a:solidFill>
            </a:endParaRPr>
          </a:p>
          <a:p>
            <a:pPr algn="just" eaLnBrk="1" hangingPunct="1">
              <a:lnSpc>
                <a:spcPct val="150000"/>
              </a:lnSpc>
              <a:buNone/>
            </a:pPr>
            <a:endParaRPr lang="ar-SA" sz="2200" b="1" dirty="0" smtClean="0"/>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9" name="رابط مستقيم 8"/>
          <p:cNvCxnSpPr/>
          <p:nvPr/>
        </p:nvCxnSpPr>
        <p:spPr>
          <a:xfrm flipV="1">
            <a:off x="2071670" y="3714752"/>
            <a:ext cx="4929222" cy="18573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a:off x="642910" y="3214686"/>
            <a:ext cx="7643866"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5400000">
            <a:off x="6822297" y="4679165"/>
            <a:ext cx="2928958"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5400000">
            <a:off x="-820775" y="4678371"/>
            <a:ext cx="2928958"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a:off x="642910" y="6143644"/>
            <a:ext cx="7643866" cy="1588"/>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ma260909\سطح المكتب\صور\imagesCA110337.jp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
        <p:nvSpPr>
          <p:cNvPr id="3076" name="Rectangle 2"/>
          <p:cNvSpPr>
            <a:spLocks noGrp="1" noChangeArrowheads="1"/>
          </p:cNvSpPr>
          <p:nvPr>
            <p:ph type="title"/>
          </p:nvPr>
        </p:nvSpPr>
        <p:spPr>
          <a:xfrm>
            <a:off x="539552" y="764704"/>
            <a:ext cx="8229600" cy="735470"/>
          </a:xfrm>
        </p:spPr>
        <p:txBody>
          <a:bodyPr>
            <a:normAutofit/>
          </a:bodyPr>
          <a:lstStyle/>
          <a:p>
            <a:pPr eaLnBrk="1" hangingPunct="1"/>
            <a:r>
              <a:rPr lang="ar-SA" sz="2800" b="1" dirty="0" smtClean="0">
                <a:solidFill>
                  <a:schemeClr val="accent2"/>
                </a:solidFill>
                <a:cs typeface="Simplified Arabic" pitchFamily="2" charset="-78"/>
              </a:rPr>
              <a:t>مفهوم دورة حياة المنظمة</a:t>
            </a:r>
            <a:endParaRPr lang="en-US" sz="28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285720" y="1285860"/>
            <a:ext cx="8572560" cy="5286412"/>
          </a:xfrm>
        </p:spPr>
        <p:txBody>
          <a:bodyPr/>
          <a:lstStyle/>
          <a:p>
            <a:pPr algn="just" eaLnBrk="1" hangingPunct="1">
              <a:lnSpc>
                <a:spcPct val="150000"/>
              </a:lnSpc>
            </a:pPr>
            <a:r>
              <a:rPr lang="ar-SA" sz="2400" b="1" dirty="0" smtClean="0"/>
              <a:t>وفقاً لقاموس </a:t>
            </a:r>
            <a:r>
              <a:rPr lang="en-US" sz="2400" b="1" dirty="0" smtClean="0"/>
              <a:t>Oxford </a:t>
            </a:r>
            <a:r>
              <a:rPr lang="ar-SA" sz="2400" b="1" dirty="0" smtClean="0"/>
              <a:t>هي سلسلة من التواجد الإنساني والثقافي من مرحلة الميلاد أو البداية مروراً بالنمو والإنتاجية وانتهاءً بالاضمحلال والموت أو النهاية.</a:t>
            </a:r>
          </a:p>
          <a:p>
            <a:pPr algn="just" eaLnBrk="1" hangingPunct="1">
              <a:lnSpc>
                <a:spcPct val="150000"/>
              </a:lnSpc>
            </a:pPr>
            <a:r>
              <a:rPr lang="ar-SA" sz="2400" b="1" dirty="0" smtClean="0"/>
              <a:t>وعرفها الباحثون بأنها التغيير التدريجي الذي يتوقع أن تمر </a:t>
            </a:r>
            <a:r>
              <a:rPr lang="ar-SA" sz="2400" b="1" dirty="0" err="1" smtClean="0"/>
              <a:t>به</a:t>
            </a:r>
            <a:r>
              <a:rPr lang="ar-SA" sz="2400" b="1" dirty="0" smtClean="0"/>
              <a:t> المنظمات من خلال انتقالها من مرحلة إلى أخرى مع افتراض أن يصاحب هذا التغيير تغيرات أخرى متوقعة في الهيكل والنظام الإداري للمنظمات.</a:t>
            </a:r>
          </a:p>
          <a:p>
            <a:pPr algn="just" eaLnBrk="1" hangingPunct="1">
              <a:lnSpc>
                <a:spcPct val="150000"/>
              </a:lnSpc>
            </a:pPr>
            <a:r>
              <a:rPr lang="ar-SA" sz="2400" b="1" dirty="0" smtClean="0"/>
              <a:t>وقد أشار </a:t>
            </a:r>
            <a:r>
              <a:rPr lang="en-US" sz="2400" b="1" dirty="0" err="1" smtClean="0"/>
              <a:t>Greiener</a:t>
            </a:r>
            <a:r>
              <a:rPr lang="en-US" sz="2400" b="1" dirty="0" smtClean="0"/>
              <a:t> </a:t>
            </a:r>
            <a:r>
              <a:rPr lang="ar-SA" sz="2400" b="1" dirty="0" smtClean="0"/>
              <a:t>إلى أن تطور حياة المنشأة من مرحلة إلى أخرى يحدث استجابة للتغير في عاملين: </a:t>
            </a:r>
          </a:p>
          <a:p>
            <a:pPr algn="just" eaLnBrk="1" hangingPunct="1">
              <a:lnSpc>
                <a:spcPct val="150000"/>
              </a:lnSpc>
              <a:buNone/>
            </a:pPr>
            <a:r>
              <a:rPr lang="ar-SA" sz="2400" b="1" dirty="0" smtClean="0">
                <a:solidFill>
                  <a:schemeClr val="tx2"/>
                </a:solidFill>
              </a:rPr>
              <a:t>1-التغيرات في البيئة الخارجية للمنظمة.      2- التغيرات في البيئة الداخلية للمنظمة.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ma260909\سطح المكتب\صور\imagesCAD8SL62.jpg"/>
          <p:cNvPicPr>
            <a:picLocks noChangeAspect="1" noChangeArrowheads="1"/>
          </p:cNvPicPr>
          <p:nvPr/>
        </p:nvPicPr>
        <p:blipFill>
          <a:blip r:embed="rId2"/>
          <a:srcRect/>
          <a:stretch>
            <a:fillRect/>
          </a:stretch>
        </p:blipFill>
        <p:spPr bwMode="auto">
          <a:xfrm>
            <a:off x="0" y="857232"/>
            <a:ext cx="9144000" cy="6000768"/>
          </a:xfrm>
          <a:prstGeom prst="rect">
            <a:avLst/>
          </a:prstGeom>
          <a:noFill/>
        </p:spPr>
      </p:pic>
      <p:sp>
        <p:nvSpPr>
          <p:cNvPr id="3077" name="Rectangle 3"/>
          <p:cNvSpPr>
            <a:spLocks noGrp="1" noChangeArrowheads="1"/>
          </p:cNvSpPr>
          <p:nvPr>
            <p:ph idx="1"/>
          </p:nvPr>
        </p:nvSpPr>
        <p:spPr>
          <a:xfrm>
            <a:off x="0" y="857232"/>
            <a:ext cx="9144000" cy="6000768"/>
          </a:xfrm>
        </p:spPr>
        <p:txBody>
          <a:bodyPr/>
          <a:lstStyle/>
          <a:p>
            <a:pPr eaLnBrk="1" hangingPunct="1">
              <a:lnSpc>
                <a:spcPct val="150000"/>
              </a:lnSpc>
              <a:buFont typeface="Wingdings" pitchFamily="2" charset="2"/>
              <a:buChar char="§"/>
            </a:pPr>
            <a:r>
              <a:rPr lang="ar-SA" sz="2400" b="1" dirty="0" smtClean="0"/>
              <a:t>ولقد تعددت نماذج دورة حياة المنظمة وترتب على ذلك وجود نطاق واسع من المراحل تمثل في اختلاف عدد المراحل التي اقترحها كل نموذج من هذه النماذج المقترحة.</a:t>
            </a:r>
          </a:p>
          <a:p>
            <a:pPr eaLnBrk="1" hangingPunct="1">
              <a:lnSpc>
                <a:spcPct val="150000"/>
              </a:lnSpc>
              <a:buNone/>
            </a:pPr>
            <a:endParaRPr lang="ar-SA" sz="2400" b="1" dirty="0" smtClean="0"/>
          </a:p>
          <a:p>
            <a:pPr eaLnBrk="1" hangingPunct="1">
              <a:lnSpc>
                <a:spcPct val="150000"/>
              </a:lnSpc>
              <a:buFont typeface="Wingdings" pitchFamily="2" charset="2"/>
              <a:buChar char="§"/>
            </a:pPr>
            <a:r>
              <a:rPr lang="ar-SA" sz="2400" b="1" dirty="0" smtClean="0"/>
              <a:t>ومن الملاحظ على هذه المراحل أنها تأتي متتابعة ومتدرجة، كما أنها تؤثر بشكل واضح على نشاط وسلوكيات المنظمة.</a:t>
            </a:r>
          </a:p>
          <a:p>
            <a:pPr eaLnBrk="1" hangingPunct="1">
              <a:lnSpc>
                <a:spcPct val="150000"/>
              </a:lnSpc>
              <a:buNone/>
            </a:pPr>
            <a:endParaRPr lang="ar-SA" sz="2400" b="1" dirty="0" smtClean="0"/>
          </a:p>
          <a:p>
            <a:pPr eaLnBrk="1" hangingPunct="1">
              <a:lnSpc>
                <a:spcPct val="150000"/>
              </a:lnSpc>
              <a:buFont typeface="Wingdings" pitchFamily="2" charset="2"/>
              <a:buChar char="§"/>
            </a:pPr>
            <a:r>
              <a:rPr lang="ar-SA" sz="2400" b="1" dirty="0" smtClean="0"/>
              <a:t>كما تجدر الإشارة إلى هناك أنواع من المنظمات تميل إلى الاستقرار عند مراحل معينة دون الانتقال إلى غيرها، بينما هناك منظمات أخرى تقفز إلى مراحل متقدمة أو تتراجع إلى مراحل سابقة.</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878346"/>
          </a:xfrm>
        </p:spPr>
        <p:txBody>
          <a:bodyPr>
            <a:normAutofit/>
          </a:bodyPr>
          <a:lstStyle/>
          <a:p>
            <a:pPr eaLnBrk="1" hangingPunct="1"/>
            <a:r>
              <a:rPr lang="ar-SA" sz="3200" b="1" dirty="0" smtClean="0">
                <a:solidFill>
                  <a:schemeClr val="accent2"/>
                </a:solidFill>
                <a:cs typeface="Simplified Arabic" pitchFamily="2" charset="-78"/>
              </a:rPr>
              <a:t>دورة حياة المنشأة الصغيرة</a:t>
            </a:r>
            <a:endParaRPr lang="en-US" sz="3200" b="1" dirty="0" smtClean="0">
              <a:solidFill>
                <a:schemeClr val="accent2"/>
              </a:solidFill>
              <a:cs typeface="Simplified Arabic" pitchFamily="2" charset="-78"/>
            </a:endParaRPr>
          </a:p>
        </p:txBody>
      </p:sp>
      <p:sp>
        <p:nvSpPr>
          <p:cNvPr id="3077" name="Rectangle 3"/>
          <p:cNvSpPr>
            <a:spLocks noGrp="1" noChangeArrowheads="1"/>
          </p:cNvSpPr>
          <p:nvPr>
            <p:ph idx="1"/>
          </p:nvPr>
        </p:nvSpPr>
        <p:spPr>
          <a:xfrm>
            <a:off x="0" y="1357298"/>
            <a:ext cx="9144000" cy="5214974"/>
          </a:xfrm>
        </p:spPr>
        <p:txBody>
          <a:bodyPr>
            <a:normAutofit lnSpcReduction="10000"/>
          </a:bodyPr>
          <a:lstStyle/>
          <a:p>
            <a:pPr algn="just" eaLnBrk="1" hangingPunct="1">
              <a:lnSpc>
                <a:spcPct val="150000"/>
              </a:lnSpc>
              <a:buNone/>
            </a:pPr>
            <a:r>
              <a:rPr lang="ar-SA" sz="2400" b="1" dirty="0" smtClean="0"/>
              <a:t>    </a:t>
            </a:r>
            <a:r>
              <a:rPr lang="ar-SA" sz="2400" b="1" dirty="0" smtClean="0">
                <a:solidFill>
                  <a:schemeClr val="tx2"/>
                </a:solidFill>
              </a:rPr>
              <a:t>المنشأة كالكائن الحي تولد صغيرة ثم تتطور وتنمو مع ما يصاحبها من تطورات داخلية تتطلبها مرحلة النمو التي تعيشها المنشأة. وقد تم اعتماد نموذج مكون من خمسة مراحل للنمو هي:</a:t>
            </a:r>
          </a:p>
          <a:p>
            <a:pPr algn="just" eaLnBrk="1" hangingPunct="1">
              <a:lnSpc>
                <a:spcPct val="150000"/>
              </a:lnSpc>
              <a:buNone/>
            </a:pPr>
            <a:r>
              <a:rPr lang="ar-SA" sz="2400" b="1" dirty="0" smtClean="0"/>
              <a:t>          </a:t>
            </a:r>
            <a:r>
              <a:rPr lang="ar-SA" sz="2000" b="1" dirty="0" smtClean="0">
                <a:solidFill>
                  <a:srgbClr val="7030A0"/>
                </a:solidFill>
              </a:rPr>
              <a:t>مرحلة                مرحلة             مرحلة              مرحلة              المرحلة</a:t>
            </a:r>
          </a:p>
          <a:p>
            <a:pPr algn="just" eaLnBrk="1" hangingPunct="1">
              <a:lnSpc>
                <a:spcPct val="150000"/>
              </a:lnSpc>
              <a:buNone/>
            </a:pPr>
            <a:r>
              <a:rPr lang="ar-SA" sz="2000" b="1" dirty="0" smtClean="0">
                <a:solidFill>
                  <a:srgbClr val="7030A0"/>
                </a:solidFill>
              </a:rPr>
              <a:t>            الانحدار             الاستقرار           الإبقاء             الازدهار           التجريبية     </a:t>
            </a:r>
          </a:p>
          <a:p>
            <a:pPr algn="just" eaLnBrk="1" hangingPunct="1">
              <a:lnSpc>
                <a:spcPct val="150000"/>
              </a:lnSpc>
              <a:buNone/>
            </a:pPr>
            <a:endParaRPr lang="ar-SA" sz="2400" b="1" dirty="0" smtClean="0"/>
          </a:p>
          <a:p>
            <a:pPr algn="just" eaLnBrk="1" hangingPunct="1">
              <a:lnSpc>
                <a:spcPct val="150000"/>
              </a:lnSpc>
              <a:buNone/>
            </a:pPr>
            <a:r>
              <a:rPr lang="ar-SA" sz="2400" b="1" dirty="0" smtClean="0"/>
              <a:t>                                                                                                 </a:t>
            </a:r>
            <a:r>
              <a:rPr lang="ar-SA" sz="2400" b="1" dirty="0" smtClean="0">
                <a:solidFill>
                  <a:srgbClr val="7030A0"/>
                </a:solidFill>
              </a:rPr>
              <a:t>حجم</a:t>
            </a:r>
          </a:p>
          <a:p>
            <a:pPr algn="just" eaLnBrk="1" hangingPunct="1">
              <a:lnSpc>
                <a:spcPct val="150000"/>
              </a:lnSpc>
              <a:buNone/>
            </a:pPr>
            <a:r>
              <a:rPr lang="ar-SA" sz="2400" b="1" dirty="0" smtClean="0"/>
              <a:t>                                                                                               </a:t>
            </a:r>
            <a:r>
              <a:rPr lang="ar-SA" sz="2400" b="1" dirty="0" smtClean="0">
                <a:solidFill>
                  <a:srgbClr val="7030A0"/>
                </a:solidFill>
              </a:rPr>
              <a:t>المبيعات</a:t>
            </a:r>
          </a:p>
          <a:p>
            <a:pPr algn="just" eaLnBrk="1" hangingPunct="1">
              <a:lnSpc>
                <a:spcPct val="150000"/>
              </a:lnSpc>
              <a:buNone/>
            </a:pPr>
            <a:r>
              <a:rPr lang="ar-SA" sz="2400" b="1" dirty="0" smtClean="0"/>
              <a:t>                                      </a:t>
            </a:r>
            <a:r>
              <a:rPr lang="ar-SA" sz="2400" b="1" dirty="0" smtClean="0">
                <a:solidFill>
                  <a:srgbClr val="7030A0"/>
                </a:solidFill>
              </a:rPr>
              <a:t>السنــــــــــــــــــــوات</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graphicFrame>
        <p:nvGraphicFramePr>
          <p:cNvPr id="9" name="جدول 8"/>
          <p:cNvGraphicFramePr>
            <a:graphicFrameLocks noGrp="1"/>
          </p:cNvGraphicFramePr>
          <p:nvPr/>
        </p:nvGraphicFramePr>
        <p:xfrm>
          <a:off x="1071538" y="4000504"/>
          <a:ext cx="7500990" cy="1857388"/>
        </p:xfrm>
        <a:graphic>
          <a:graphicData uri="http://schemas.openxmlformats.org/drawingml/2006/table">
            <a:tbl>
              <a:tblPr rtl="1" firstRow="1" bandRow="1">
                <a:tableStyleId>{616DA210-FB5B-4158-B5E0-FEB733F419BA}</a:tableStyleId>
              </a:tblPr>
              <a:tblGrid>
                <a:gridCol w="1500198"/>
                <a:gridCol w="1500198"/>
                <a:gridCol w="1500198"/>
                <a:gridCol w="1500198"/>
                <a:gridCol w="1500198"/>
              </a:tblGrid>
              <a:tr h="1857388">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cxnSp>
        <p:nvCxnSpPr>
          <p:cNvPr id="11" name="رابط مستقيم 10"/>
          <p:cNvCxnSpPr/>
          <p:nvPr/>
        </p:nvCxnSpPr>
        <p:spPr>
          <a:xfrm rot="5400000" flipH="1" flipV="1">
            <a:off x="500034" y="3786190"/>
            <a:ext cx="114300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شكل حر 13"/>
          <p:cNvSpPr/>
          <p:nvPr/>
        </p:nvSpPr>
        <p:spPr>
          <a:xfrm>
            <a:off x="1085850" y="4267201"/>
            <a:ext cx="7486650" cy="1576387"/>
          </a:xfrm>
          <a:custGeom>
            <a:avLst/>
            <a:gdLst>
              <a:gd name="connsiteX0" fmla="*/ 0 w 7486650"/>
              <a:gd name="connsiteY0" fmla="*/ 1576387 h 1576387"/>
              <a:gd name="connsiteX1" fmla="*/ 2971800 w 7486650"/>
              <a:gd name="connsiteY1" fmla="*/ 33337 h 1576387"/>
              <a:gd name="connsiteX2" fmla="*/ 7486650 w 7486650"/>
              <a:gd name="connsiteY2" fmla="*/ 1376362 h 1576387"/>
            </a:gdLst>
            <a:ahLst/>
            <a:cxnLst>
              <a:cxn ang="0">
                <a:pos x="connsiteX0" y="connsiteY0"/>
              </a:cxn>
              <a:cxn ang="0">
                <a:pos x="connsiteX1" y="connsiteY1"/>
              </a:cxn>
              <a:cxn ang="0">
                <a:pos x="connsiteX2" y="connsiteY2"/>
              </a:cxn>
            </a:cxnLst>
            <a:rect l="l" t="t" r="r" b="b"/>
            <a:pathLst>
              <a:path w="7486650" h="1576387">
                <a:moveTo>
                  <a:pt x="0" y="1576387"/>
                </a:moveTo>
                <a:cubicBezTo>
                  <a:pt x="862012" y="821530"/>
                  <a:pt x="1724025" y="66674"/>
                  <a:pt x="2971800" y="33337"/>
                </a:cubicBezTo>
                <a:cubicBezTo>
                  <a:pt x="4219575" y="0"/>
                  <a:pt x="5853112" y="688181"/>
                  <a:pt x="7486650" y="1376362"/>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539552" y="764704"/>
            <a:ext cx="8229600" cy="1224136"/>
          </a:xfrm>
        </p:spPr>
        <p:txBody>
          <a:bodyPr/>
          <a:lstStyle/>
          <a:p>
            <a:pPr eaLnBrk="1" hangingPunct="1"/>
            <a:r>
              <a:rPr lang="ar-SA" b="1" dirty="0" smtClean="0">
                <a:cs typeface="Simplified Arabic" pitchFamily="2" charset="-78"/>
              </a:rPr>
              <a:t>المرحلة الأولى</a:t>
            </a:r>
            <a:endParaRPr lang="en-US" b="1" dirty="0" smtClean="0">
              <a:cs typeface="Simplified Arabic" pitchFamily="2" charset="-78"/>
            </a:endParaRPr>
          </a:p>
        </p:txBody>
      </p:sp>
      <p:sp>
        <p:nvSpPr>
          <p:cNvPr id="3077" name="Rectangle 3"/>
          <p:cNvSpPr>
            <a:spLocks noGrp="1" noChangeArrowheads="1"/>
          </p:cNvSpPr>
          <p:nvPr>
            <p:ph idx="1"/>
          </p:nvPr>
        </p:nvSpPr>
        <p:spPr>
          <a:xfrm>
            <a:off x="0" y="1988840"/>
            <a:ext cx="9144000" cy="4869160"/>
          </a:xfrm>
        </p:spPr>
        <p:txBody>
          <a:bodyPr>
            <a:normAutofit/>
          </a:bodyPr>
          <a:lstStyle/>
          <a:p>
            <a:pPr algn="just" eaLnBrk="1" hangingPunct="1">
              <a:lnSpc>
                <a:spcPct val="150000"/>
              </a:lnSpc>
              <a:buFont typeface="Wingdings" pitchFamily="2" charset="2"/>
              <a:buChar char="ü"/>
            </a:pPr>
            <a:r>
              <a:rPr lang="ar-SA" sz="2200" b="1" dirty="0" smtClean="0">
                <a:solidFill>
                  <a:schemeClr val="tx2"/>
                </a:solidFill>
              </a:rPr>
              <a:t>غالباً تعمل المنشأة على إنتاج منتج أو خدمة واحدة فقط.</a:t>
            </a:r>
          </a:p>
          <a:p>
            <a:pPr algn="just" eaLnBrk="1" hangingPunct="1">
              <a:lnSpc>
                <a:spcPct val="150000"/>
              </a:lnSpc>
              <a:buFont typeface="Wingdings" pitchFamily="2" charset="2"/>
              <a:buChar char="ü"/>
            </a:pPr>
            <a:r>
              <a:rPr lang="ar-SA" sz="2200" b="1" dirty="0" smtClean="0">
                <a:solidFill>
                  <a:schemeClr val="tx2"/>
                </a:solidFill>
              </a:rPr>
              <a:t>تتميز هذه المرحلة بانخفاض واضح في المبيعات والنمو وبالتالي في الأرباح،أو وجود خسائر.</a:t>
            </a:r>
          </a:p>
          <a:p>
            <a:pPr algn="just" eaLnBrk="1" hangingPunct="1">
              <a:lnSpc>
                <a:spcPct val="150000"/>
              </a:lnSpc>
              <a:buFont typeface="Wingdings" pitchFamily="2" charset="2"/>
              <a:buChar char="ü"/>
            </a:pPr>
            <a:r>
              <a:rPr lang="ar-SA" sz="2200" b="1" dirty="0" smtClean="0">
                <a:solidFill>
                  <a:schemeClr val="tx2"/>
                </a:solidFill>
              </a:rPr>
              <a:t>المنشأة غير مكتملة الأركان والعناصر وبالتالي فهي معرضه للخطر.</a:t>
            </a:r>
          </a:p>
          <a:p>
            <a:pPr algn="just" eaLnBrk="1" hangingPunct="1">
              <a:lnSpc>
                <a:spcPct val="150000"/>
              </a:lnSpc>
              <a:buFont typeface="Wingdings" pitchFamily="2" charset="2"/>
              <a:buChar char="ü"/>
            </a:pPr>
            <a:r>
              <a:rPr lang="ar-SA" sz="2200" b="1" dirty="0" smtClean="0">
                <a:solidFill>
                  <a:schemeClr val="tx2"/>
                </a:solidFill>
              </a:rPr>
              <a:t>يغلب على العمل النمط الإداري الفردي المركزي والقيادة الشخصية.</a:t>
            </a:r>
          </a:p>
          <a:p>
            <a:pPr algn="just" eaLnBrk="1" hangingPunct="1">
              <a:lnSpc>
                <a:spcPct val="150000"/>
              </a:lnSpc>
              <a:buFont typeface="Wingdings" pitchFamily="2" charset="2"/>
              <a:buChar char="ü"/>
            </a:pPr>
            <a:r>
              <a:rPr lang="ar-SA" sz="2200" b="1" dirty="0" smtClean="0">
                <a:solidFill>
                  <a:schemeClr val="tx2"/>
                </a:solidFill>
              </a:rPr>
              <a:t>تستخدم المنشأة في هذه المرحلة الاتصالات غير الرسمية الشفهية.</a:t>
            </a:r>
          </a:p>
          <a:p>
            <a:pPr algn="just" eaLnBrk="1" hangingPunct="1">
              <a:lnSpc>
                <a:spcPct val="150000"/>
              </a:lnSpc>
              <a:buFont typeface="Wingdings" pitchFamily="2" charset="2"/>
              <a:buChar char="ü"/>
            </a:pPr>
            <a:r>
              <a:rPr lang="ar-SA" sz="2200" b="1" dirty="0" smtClean="0">
                <a:solidFill>
                  <a:schemeClr val="tx2"/>
                </a:solidFill>
              </a:rPr>
              <a:t>لا تمتلك المنشأة في هذه المرحلة تحديداً واضحاً للسوق المستهدف.</a:t>
            </a:r>
          </a:p>
          <a:p>
            <a:pPr algn="just" eaLnBrk="1" hangingPunct="1">
              <a:lnSpc>
                <a:spcPct val="150000"/>
              </a:lnSpc>
              <a:buFont typeface="Wingdings" pitchFamily="2" charset="2"/>
              <a:buChar char="ü"/>
            </a:pPr>
            <a:r>
              <a:rPr lang="ar-SA" sz="2200" b="1" dirty="0" smtClean="0">
                <a:solidFill>
                  <a:schemeClr val="tx2"/>
                </a:solidFill>
              </a:rPr>
              <a:t>قد تعمل بعض المنشآت على توظيف الابتكار والتكنولوجيا للحصول على حصتها التسويقية.</a:t>
            </a:r>
          </a:p>
          <a:p>
            <a:pPr algn="just" eaLnBrk="1" hangingPunct="1">
              <a:lnSpc>
                <a:spcPct val="150000"/>
              </a:lnSpc>
              <a:buFont typeface="Wingdings" pitchFamily="2" charset="2"/>
              <a:buChar char="ü"/>
            </a:pPr>
            <a:r>
              <a:rPr lang="ar-SA" sz="2200" b="1" dirty="0" smtClean="0">
                <a:solidFill>
                  <a:schemeClr val="tx2"/>
                </a:solidFill>
              </a:rPr>
              <a:t>غالباً تكون الإدارة مشغولة بالبناء التنظيمي الداخلي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انفجار 2 6"/>
          <p:cNvSpPr/>
          <p:nvPr/>
        </p:nvSpPr>
        <p:spPr>
          <a:xfrm>
            <a:off x="0" y="0"/>
            <a:ext cx="9144000" cy="2143116"/>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2"/>
                </a:solidFill>
              </a:rPr>
              <a:t>المرحلة الأولى: </a:t>
            </a:r>
          </a:p>
          <a:p>
            <a:pPr algn="ctr"/>
            <a:r>
              <a:rPr lang="ar-SA" sz="3200" b="1" dirty="0" smtClean="0">
                <a:solidFill>
                  <a:schemeClr val="tx2"/>
                </a:solidFill>
              </a:rPr>
              <a:t>المرحلة التجريبية ( النشأة)</a:t>
            </a:r>
            <a:endParaRPr lang="ar-SA" sz="3200" b="1"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Documents and Settings\ma260909\سطح المكتب\صور\imagesCARWZXD4.jpg"/>
          <p:cNvPicPr>
            <a:picLocks noChangeAspect="1" noChangeArrowheads="1"/>
          </p:cNvPicPr>
          <p:nvPr/>
        </p:nvPicPr>
        <p:blipFill>
          <a:blip r:embed="rId2">
            <a:duotone>
              <a:schemeClr val="accent3">
                <a:shade val="45000"/>
                <a:satMod val="135000"/>
              </a:schemeClr>
              <a:prstClr val="white"/>
            </a:duotone>
          </a:blip>
          <a:srcRect/>
          <a:stretch>
            <a:fillRect/>
          </a:stretch>
        </p:blipFill>
        <p:spPr bwMode="auto">
          <a:xfrm>
            <a:off x="0" y="1357298"/>
            <a:ext cx="9144000" cy="5500701"/>
          </a:xfrm>
          <a:prstGeom prst="rect">
            <a:avLst/>
          </a:prstGeom>
          <a:solidFill>
            <a:schemeClr val="bg1"/>
          </a:solidFill>
        </p:spPr>
      </p:pic>
      <p:sp>
        <p:nvSpPr>
          <p:cNvPr id="3076" name="Rectangle 2"/>
          <p:cNvSpPr>
            <a:spLocks noGrp="1" noChangeArrowheads="1"/>
          </p:cNvSpPr>
          <p:nvPr>
            <p:ph type="title"/>
          </p:nvPr>
        </p:nvSpPr>
        <p:spPr>
          <a:xfrm>
            <a:off x="539552" y="571480"/>
            <a:ext cx="8229600" cy="1071570"/>
          </a:xfrm>
        </p:spPr>
        <p:txBody>
          <a:bodyPr>
            <a:normAutofit/>
          </a:bodyPr>
          <a:lstStyle/>
          <a:p>
            <a:pPr algn="just" eaLnBrk="1" hangingPunct="1"/>
            <a:r>
              <a:rPr lang="ar-SA" sz="3200" b="1" dirty="0" smtClean="0">
                <a:solidFill>
                  <a:schemeClr val="accent3">
                    <a:lumMod val="50000"/>
                  </a:schemeClr>
                </a:solidFill>
                <a:cs typeface="Simplified Arabic" pitchFamily="2" charset="-78"/>
              </a:rPr>
              <a:t>أما من حيث التمويل في هذه المرحلة فيتميز بالآتي:</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0" y="1357298"/>
            <a:ext cx="9144000" cy="5286412"/>
          </a:xfrm>
          <a:solidFill>
            <a:schemeClr val="bg1"/>
          </a:solidFill>
        </p:spPr>
        <p:txBody>
          <a:bodyPr>
            <a:normAutofit/>
          </a:bodyPr>
          <a:lstStyle/>
          <a:p>
            <a:pPr>
              <a:lnSpc>
                <a:spcPct val="150000"/>
              </a:lnSpc>
              <a:buFont typeface="Wingdings" pitchFamily="2" charset="2"/>
              <a:buChar char="§"/>
            </a:pPr>
            <a:r>
              <a:rPr lang="ar-SA" sz="2200" b="1" dirty="0" smtClean="0"/>
              <a:t>حاجة المنشأة إلى مصادر تمويل طويلة الأجل وذلك لأن هذه المرحلة مرحلة إنشاء.</a:t>
            </a:r>
          </a:p>
          <a:p>
            <a:pPr algn="just">
              <a:lnSpc>
                <a:spcPct val="150000"/>
              </a:lnSpc>
              <a:buFont typeface="Wingdings" pitchFamily="2" charset="2"/>
              <a:buChar char="§"/>
            </a:pPr>
            <a:r>
              <a:rPr lang="ar-SA" sz="2200" b="1" dirty="0" smtClean="0"/>
              <a:t>غالباً ما تعتمد المنشأة في هذه المرحلة على المصادر الداخلية في الحصول على التمويل.</a:t>
            </a:r>
          </a:p>
          <a:p>
            <a:pPr algn="just">
              <a:lnSpc>
                <a:spcPct val="150000"/>
              </a:lnSpc>
              <a:buFont typeface="Wingdings" pitchFamily="2" charset="2"/>
              <a:buChar char="§"/>
            </a:pPr>
            <a:r>
              <a:rPr lang="ar-SA" sz="2200" b="1" dirty="0" smtClean="0"/>
              <a:t>قد تستخدم المنشأة في هذه المرحلة نظام الاستئجار أو الشراء بالتقسيط كوسيلة للحصول على الأصول الثابتة.</a:t>
            </a:r>
          </a:p>
          <a:p>
            <a:pPr algn="just">
              <a:lnSpc>
                <a:spcPct val="150000"/>
              </a:lnSpc>
              <a:buFont typeface="Wingdings" pitchFamily="2" charset="2"/>
              <a:buChar char="§"/>
            </a:pPr>
            <a:r>
              <a:rPr lang="ar-SA" sz="2200" b="1" dirty="0" smtClean="0"/>
              <a:t>استخدام الائتمان التجاري في التعامل مع الموردين من الوسائل التمويلية الشائعة في هذه المرحلة وذلك لضعف التدفقات النقدية.</a:t>
            </a:r>
          </a:p>
          <a:p>
            <a:pPr algn="just">
              <a:lnSpc>
                <a:spcPct val="150000"/>
              </a:lnSpc>
              <a:buFont typeface="Wingdings" pitchFamily="2" charset="2"/>
              <a:buChar char="§"/>
            </a:pPr>
            <a:r>
              <a:rPr lang="ar-SA" sz="2200" b="1" dirty="0" smtClean="0"/>
              <a:t>يوجد في المملكة مؤسسات حكومية تساهم في تمويل المنشآت الصغيرة مثل الشركة المساهمة   ( </a:t>
            </a:r>
            <a:r>
              <a:rPr lang="ar-SA" sz="2200" b="1" dirty="0" err="1" smtClean="0"/>
              <a:t>أوريكس</a:t>
            </a:r>
            <a:r>
              <a:rPr lang="ar-SA" sz="2200" b="1" dirty="0" smtClean="0"/>
              <a:t>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idx="1"/>
          </p:nvPr>
        </p:nvSpPr>
        <p:spPr>
          <a:xfrm>
            <a:off x="0" y="1988840"/>
            <a:ext cx="9144000" cy="4869160"/>
          </a:xfrm>
        </p:spPr>
        <p:txBody>
          <a:bodyPr>
            <a:normAutofit/>
          </a:bodyPr>
          <a:lstStyle/>
          <a:p>
            <a:pPr eaLnBrk="1" hangingPunct="1">
              <a:lnSpc>
                <a:spcPct val="150000"/>
              </a:lnSpc>
              <a:buFont typeface="Wingdings" pitchFamily="2" charset="2"/>
              <a:buChar char="ü"/>
            </a:pPr>
            <a:r>
              <a:rPr lang="ar-SA" sz="2200" b="1" dirty="0" smtClean="0">
                <a:solidFill>
                  <a:schemeClr val="tx2"/>
                </a:solidFill>
              </a:rPr>
              <a:t>تعمل المنشأة بقدرة وثقة أكبر لأنها استكملت أغلب حقوقها التمويلية والتنظيمية والتسويقية.</a:t>
            </a:r>
          </a:p>
          <a:p>
            <a:pPr eaLnBrk="1" hangingPunct="1">
              <a:lnSpc>
                <a:spcPct val="150000"/>
              </a:lnSpc>
              <a:buFont typeface="Wingdings" pitchFamily="2" charset="2"/>
              <a:buChar char="ü"/>
            </a:pPr>
            <a:r>
              <a:rPr lang="ar-SA" sz="2200" b="1" dirty="0" smtClean="0">
                <a:solidFill>
                  <a:schemeClr val="tx2"/>
                </a:solidFill>
              </a:rPr>
              <a:t>تبدأ المنشأة في النمو بمعدلات متسارعة وعليه ترتفع المبيعات مما يحقق تدفقات نقدية أكبر .</a:t>
            </a:r>
          </a:p>
          <a:p>
            <a:pPr eaLnBrk="1" hangingPunct="1">
              <a:lnSpc>
                <a:spcPct val="150000"/>
              </a:lnSpc>
              <a:buFont typeface="Wingdings" pitchFamily="2" charset="2"/>
              <a:buChar char="ü"/>
            </a:pPr>
            <a:r>
              <a:rPr lang="ar-SA" sz="2200" b="1" dirty="0" smtClean="0">
                <a:solidFill>
                  <a:schemeClr val="tx2"/>
                </a:solidFill>
              </a:rPr>
              <a:t>تزداد أعباء العمل ومتطلباته مما يترتب عليه تطوير التنظيم الإداري بشكل أوضح.</a:t>
            </a:r>
          </a:p>
          <a:p>
            <a:pPr eaLnBrk="1" hangingPunct="1">
              <a:lnSpc>
                <a:spcPct val="150000"/>
              </a:lnSpc>
              <a:buFont typeface="Wingdings" pitchFamily="2" charset="2"/>
              <a:buChar char="ü"/>
            </a:pPr>
            <a:r>
              <a:rPr lang="ar-SA" sz="2200" b="1" dirty="0" smtClean="0">
                <a:solidFill>
                  <a:schemeClr val="tx2"/>
                </a:solidFill>
              </a:rPr>
              <a:t>تركز المنشأة بشكل أكبر على جزء من السوق الذي يقع عليه الاختيار.</a:t>
            </a:r>
          </a:p>
          <a:p>
            <a:pPr eaLnBrk="1" hangingPunct="1">
              <a:lnSpc>
                <a:spcPct val="150000"/>
              </a:lnSpc>
              <a:buFont typeface="Wingdings" pitchFamily="2" charset="2"/>
              <a:buChar char="ü"/>
            </a:pPr>
            <a:r>
              <a:rPr lang="ar-SA" sz="2200" b="1" dirty="0" smtClean="0">
                <a:solidFill>
                  <a:schemeClr val="tx2"/>
                </a:solidFill>
              </a:rPr>
              <a:t>واجب على الإدارة في هذه المرحلة التركيز على كسب السوق والاقتراب من العملاء مع تحسين الجودة والسيطرة على التكاليف.</a:t>
            </a:r>
          </a:p>
          <a:p>
            <a:pPr eaLnBrk="1" hangingPunct="1">
              <a:lnSpc>
                <a:spcPct val="150000"/>
              </a:lnSpc>
              <a:buFont typeface="Wingdings" pitchFamily="2" charset="2"/>
              <a:buChar char="ü"/>
            </a:pPr>
            <a:r>
              <a:rPr lang="ar-SA" sz="2200" b="1" dirty="0" smtClean="0">
                <a:solidFill>
                  <a:schemeClr val="tx2"/>
                </a:solidFill>
              </a:rPr>
              <a:t>قد يبدأ في هذه المرحلة الاستعانة ببعض المتخصصين.</a:t>
            </a:r>
          </a:p>
          <a:p>
            <a:pPr eaLnBrk="1" hangingPunct="1">
              <a:lnSpc>
                <a:spcPct val="150000"/>
              </a:lnSpc>
              <a:buFont typeface="Wingdings" pitchFamily="2" charset="2"/>
              <a:buChar char="ü"/>
            </a:pPr>
            <a:r>
              <a:rPr lang="ar-SA" sz="2200" b="1" dirty="0" smtClean="0">
                <a:solidFill>
                  <a:schemeClr val="tx2"/>
                </a:solidFill>
              </a:rPr>
              <a:t>تنصح الإدارة بالعمل على إطالة هذه المرحلة قدر الإمكان.</a:t>
            </a:r>
          </a:p>
          <a:p>
            <a:pPr eaLnBrk="1" hangingPunct="1">
              <a:lnSpc>
                <a:spcPct val="150000"/>
              </a:lnSpc>
              <a:buFont typeface="Wingdings" pitchFamily="2" charset="2"/>
              <a:buChar char="ü"/>
            </a:pPr>
            <a:endParaRPr lang="ar-SA" sz="2200" b="1" dirty="0" smtClean="0">
              <a:solidFill>
                <a:schemeClr val="tx2"/>
              </a:solidFill>
            </a:endParaRP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7" name="عنوان 6"/>
          <p:cNvSpPr>
            <a:spLocks noGrp="1"/>
          </p:cNvSpPr>
          <p:nvPr>
            <p:ph type="title"/>
          </p:nvPr>
        </p:nvSpPr>
        <p:spPr>
          <a:xfrm>
            <a:off x="0" y="1"/>
            <a:ext cx="9144000" cy="1989138"/>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fontScale="90000"/>
          </a:bodyPr>
          <a:lstStyle/>
          <a:p>
            <a:pPr algn="ctr"/>
            <a:r>
              <a:rPr lang="ar-SA" sz="3200" b="1" dirty="0" smtClean="0">
                <a:solidFill>
                  <a:schemeClr val="tx2"/>
                </a:solidFill>
              </a:rPr>
              <a:t>المرحلة الثانية: مرحلة الازدهار ( الانطلاق)</a:t>
            </a:r>
            <a:endParaRPr lang="ar-SA" sz="3200" b="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ma260909\سطح المكتب\صور\imagesCARIDZ6U.jpg"/>
          <p:cNvPicPr>
            <a:picLocks noChangeAspect="1" noChangeArrowheads="1"/>
          </p:cNvPicPr>
          <p:nvPr/>
        </p:nvPicPr>
        <p:blipFill>
          <a:blip r:embed="rId2"/>
          <a:srcRect/>
          <a:stretch>
            <a:fillRect/>
          </a:stretch>
        </p:blipFill>
        <p:spPr bwMode="auto">
          <a:xfrm>
            <a:off x="0" y="1357298"/>
            <a:ext cx="2857488" cy="5014939"/>
          </a:xfrm>
          <a:prstGeom prst="rect">
            <a:avLst/>
          </a:prstGeom>
          <a:noFill/>
        </p:spPr>
      </p:pic>
      <p:sp>
        <p:nvSpPr>
          <p:cNvPr id="3076" name="Rectangle 2"/>
          <p:cNvSpPr>
            <a:spLocks noGrp="1" noChangeArrowheads="1"/>
          </p:cNvSpPr>
          <p:nvPr>
            <p:ph type="title"/>
          </p:nvPr>
        </p:nvSpPr>
        <p:spPr>
          <a:xfrm>
            <a:off x="539552" y="764704"/>
            <a:ext cx="8229600" cy="806908"/>
          </a:xfrm>
        </p:spPr>
        <p:txBody>
          <a:bodyPr>
            <a:normAutofit/>
          </a:bodyPr>
          <a:lstStyle/>
          <a:p>
            <a:pPr algn="just" eaLnBrk="1" hangingPunct="1"/>
            <a:r>
              <a:rPr lang="ar-SA" sz="3200" b="1" dirty="0" smtClean="0">
                <a:solidFill>
                  <a:schemeClr val="accent3">
                    <a:lumMod val="50000"/>
                  </a:schemeClr>
                </a:solidFill>
                <a:cs typeface="Simplified Arabic" pitchFamily="2" charset="-78"/>
              </a:rPr>
              <a:t>أما التمويل في هذه المرحلة فإنه يتسم بالآتي:</a:t>
            </a:r>
            <a:endParaRPr lang="en-US" sz="3200" b="1" dirty="0" smtClean="0">
              <a:solidFill>
                <a:schemeClr val="accent3">
                  <a:lumMod val="50000"/>
                </a:schemeClr>
              </a:solidFill>
              <a:cs typeface="Simplified Arabic" pitchFamily="2" charset="-78"/>
            </a:endParaRPr>
          </a:p>
        </p:txBody>
      </p:sp>
      <p:sp>
        <p:nvSpPr>
          <p:cNvPr id="3077" name="Rectangle 3"/>
          <p:cNvSpPr>
            <a:spLocks noGrp="1" noChangeArrowheads="1"/>
          </p:cNvSpPr>
          <p:nvPr>
            <p:ph idx="1"/>
          </p:nvPr>
        </p:nvSpPr>
        <p:spPr>
          <a:xfrm>
            <a:off x="0" y="1428736"/>
            <a:ext cx="9144000" cy="5143536"/>
          </a:xfrm>
        </p:spPr>
        <p:txBody>
          <a:bodyPr>
            <a:normAutofit/>
          </a:bodyPr>
          <a:lstStyle/>
          <a:p>
            <a:pPr algn="just" eaLnBrk="1" hangingPunct="1">
              <a:lnSpc>
                <a:spcPct val="150000"/>
              </a:lnSpc>
            </a:pPr>
            <a:r>
              <a:rPr lang="ar-SA" sz="2200" b="1" dirty="0" smtClean="0"/>
              <a:t>تعمل المنشأة في هذه المرحلة على توظيف مصادر التمويل المقترحة في المرحلة الأولى مثل المصادر الخارجية، والائتمان التجاري لتمويل نمو المبيعات، ودعم المؤسسات الحكومية المتاحة. </a:t>
            </a:r>
          </a:p>
          <a:p>
            <a:pPr algn="just" eaLnBrk="1" hangingPunct="1">
              <a:lnSpc>
                <a:spcPct val="150000"/>
              </a:lnSpc>
            </a:pPr>
            <a:r>
              <a:rPr lang="ar-SA" sz="2200" b="1" dirty="0" smtClean="0"/>
              <a:t>نظراً لأن المنشأة قد بدأت تحقيق الأرباح فإنها يمكن أن تستخدم الأرباح المحتجزة كمصدر للتمويل.</a:t>
            </a:r>
          </a:p>
          <a:p>
            <a:pPr algn="just" eaLnBrk="1" hangingPunct="1">
              <a:lnSpc>
                <a:spcPct val="150000"/>
              </a:lnSpc>
            </a:pPr>
            <a:r>
              <a:rPr lang="ar-SA" sz="2200" b="1" dirty="0" smtClean="0"/>
              <a:t>ونظراً لما تتمتع </a:t>
            </a:r>
            <a:r>
              <a:rPr lang="ar-SA" sz="2200" b="1" dirty="0" err="1" smtClean="0"/>
              <a:t>به</a:t>
            </a:r>
            <a:r>
              <a:rPr lang="ar-SA" sz="2200" b="1" dirty="0" smtClean="0"/>
              <a:t> هذه المرحلة من خصائص وسمات تنعش المنشأة وأعمالها فإن الإدارة تنصح بالمحافظة على هذه المرحلة أطول فترة ممكنة.</a:t>
            </a:r>
          </a:p>
          <a:p>
            <a:pPr algn="just" eaLnBrk="1" hangingPunct="1">
              <a:lnSpc>
                <a:spcPct val="150000"/>
              </a:lnSpc>
            </a:pPr>
            <a:r>
              <a:rPr lang="ar-SA" sz="2200" b="1" dirty="0" smtClean="0"/>
              <a:t>من الأخطاء الشائعة أن يلجأ المالك إلى المبالغة في الإنفاق من إيرادات المنشأة على متطلباته الشخصية ومن الأرباح المحتجزة مما يزيد من أعباء والتزامات المنشأة وبالتالي قد يؤدي ذلك إلى تدهور فترة الازدهار. </a:t>
            </a:r>
          </a:p>
        </p:txBody>
      </p:sp>
      <p:cxnSp>
        <p:nvCxnSpPr>
          <p:cNvPr id="4" name="Straight Connector 3"/>
          <p:cNvCxnSpPr/>
          <p:nvPr/>
        </p:nvCxnSpPr>
        <p:spPr bwMode="auto">
          <a:xfrm>
            <a:off x="0" y="404664"/>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5" name="Straight Connector 4"/>
          <p:cNvCxnSpPr/>
          <p:nvPr/>
        </p:nvCxnSpPr>
        <p:spPr bwMode="auto">
          <a:xfrm>
            <a:off x="0" y="620688"/>
            <a:ext cx="9144000"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6" name="Straight Connector 5"/>
          <p:cNvCxnSpPr/>
          <p:nvPr/>
        </p:nvCxnSpPr>
        <p:spPr bwMode="auto">
          <a:xfrm>
            <a:off x="0" y="836712"/>
            <a:ext cx="9144000" cy="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2162</Words>
  <Application>Microsoft Office PowerPoint</Application>
  <PresentationFormat>عرض على الشاشة (3:4)‏</PresentationFormat>
  <Paragraphs>173</Paragraphs>
  <Slides>26</Slides>
  <Notes>0</Notes>
  <HiddenSlides>0</HiddenSlides>
  <MMClips>0</MMClips>
  <ScaleCrop>false</ScaleCrop>
  <HeadingPairs>
    <vt:vector size="4" baseType="variant">
      <vt:variant>
        <vt:lpstr>سمة</vt:lpstr>
      </vt:variant>
      <vt:variant>
        <vt:i4>1</vt:i4>
      </vt:variant>
      <vt:variant>
        <vt:lpstr>عناوين الشرائح</vt:lpstr>
      </vt:variant>
      <vt:variant>
        <vt:i4>26</vt:i4>
      </vt:variant>
    </vt:vector>
  </HeadingPairs>
  <TitlesOfParts>
    <vt:vector size="27" baseType="lpstr">
      <vt:lpstr>سمة Office</vt:lpstr>
      <vt:lpstr> المنشآت الصغيرة التأسيس والإدارة ( دورة حياة المنشأة الصغيرة)  د. وفاء المبيريك  </vt:lpstr>
      <vt:lpstr>المقدمة</vt:lpstr>
      <vt:lpstr>مفهوم دورة حياة المنظمة</vt:lpstr>
      <vt:lpstr>الشريحة 4</vt:lpstr>
      <vt:lpstr>دورة حياة المنشأة الصغيرة</vt:lpstr>
      <vt:lpstr>المرحلة الأولى</vt:lpstr>
      <vt:lpstr>أما من حيث التمويل في هذه المرحلة فيتميز بالآتي:</vt:lpstr>
      <vt:lpstr>المرحلة الثانية: مرحلة الازدهار ( الانطلاق)</vt:lpstr>
      <vt:lpstr>أما التمويل في هذه المرحلة فإنه يتسم بالآتي:</vt:lpstr>
      <vt:lpstr>التمويل بالمشاركة نموذج لتمويل المنشآت الصغيرة</vt:lpstr>
      <vt:lpstr>العوامل التي يستند عليها قرار القبول أو الرفض في التقديم لبرنامج التمويل بالمخاطرة:</vt:lpstr>
      <vt:lpstr>الشريحة 12</vt:lpstr>
      <vt:lpstr>الجوانب الرئيسية لتحقيق النجاح في استخدام رساميل المخاطرة </vt:lpstr>
      <vt:lpstr>المرحلة الثالثة: مرحلة الإبطاء</vt:lpstr>
      <vt:lpstr>التمويل في هذه المرحلة يتميز بالآتي:</vt:lpstr>
      <vt:lpstr>المرحلة الرابعة:  مرحلة النضج ( الاستقرار)</vt:lpstr>
      <vt:lpstr>التمويل في هذه المرحلة</vt:lpstr>
      <vt:lpstr>المرحلة الخامسة:  مرحلة الانحدار  ( الانهيار )</vt:lpstr>
      <vt:lpstr>الفرق بين المنشآت الصغيرة والكبيرة</vt:lpstr>
      <vt:lpstr>ويمكن إجمال الفروق بين المنشآت الكبيرة والصغيرة في الخصائص التالية:</vt:lpstr>
      <vt:lpstr>الشريحة 21</vt:lpstr>
      <vt:lpstr>عملية التحول إلى منشأة أكبر</vt:lpstr>
      <vt:lpstr>المهارات الإدارية اللازمة لإدارة المنشآت الأكبر تشمل ثلاثة عوامل أساسية وذلك حسب المستوى الإداري الذي يشغله المدير:</vt:lpstr>
      <vt:lpstr>الشريحة 24</vt:lpstr>
      <vt:lpstr>الشريحة 25</vt:lpstr>
      <vt:lpstr> مما ينبغي ملاحظته أن الحاجة لهذه المهارات تختلف باختلاف المستوى الإداري الذي يشغله من يحتاج لاستخدامها.</vt:lpstr>
    </vt:vector>
  </TitlesOfParts>
  <Company>noor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المنشآت الصغيرة التأسيس والإدارة ( دورة حياة المنشأة الصغيرة)  د. وفاء المبيريك  </dc:title>
  <dc:creator>ma260909</dc:creator>
  <cp:lastModifiedBy>User</cp:lastModifiedBy>
  <cp:revision>45</cp:revision>
  <dcterms:created xsi:type="dcterms:W3CDTF">2011-04-21T05:46:03Z</dcterms:created>
  <dcterms:modified xsi:type="dcterms:W3CDTF">2011-04-29T09:36:51Z</dcterms:modified>
</cp:coreProperties>
</file>