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62" r:id="rId3"/>
    <p:sldId id="257" r:id="rId4"/>
    <p:sldId id="343" r:id="rId5"/>
    <p:sldId id="305" r:id="rId6"/>
    <p:sldId id="263" r:id="rId7"/>
    <p:sldId id="344" r:id="rId8"/>
    <p:sldId id="333" r:id="rId9"/>
    <p:sldId id="327"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1" r:id="rId26"/>
    <p:sldId id="360" r:id="rId27"/>
    <p:sldId id="267" r:id="rId28"/>
    <p:sldId id="366" r:id="rId29"/>
    <p:sldId id="362" r:id="rId30"/>
    <p:sldId id="363" r:id="rId31"/>
    <p:sldId id="364" r:id="rId32"/>
    <p:sldId id="365" r:id="rId33"/>
    <p:sldId id="342" r:id="rId34"/>
    <p:sldId id="256" r:id="rId35"/>
  </p:sldIdLst>
  <p:sldSz cx="18288000" cy="10287000"/>
  <p:notesSz cx="6858000" cy="9144000"/>
  <p:embeddedFontLst>
    <p:embeddedFont>
      <p:font typeface="29LT Bukra Bold" panose="000B0903020204020204" pitchFamily="34" charset="-78"/>
      <p:bold r:id="rId37"/>
    </p:embeddedFont>
    <p:embeddedFont>
      <p:font typeface="Bernoru" panose="020B0604020202020204" charset="0"/>
      <p:regular r:id="rId38"/>
    </p:embeddedFont>
    <p:embeddedFont>
      <p:font typeface="Bodoni MT" panose="02070603080606020203" pitchFamily="18" charset="0"/>
      <p:regular r:id="rId39"/>
      <p:bold r:id="rId40"/>
      <p:italic r:id="rId41"/>
      <p:boldItalic r:id="rId42"/>
    </p:embeddedFont>
    <p:embeddedFont>
      <p:font typeface="Cascadia Code" panose="020B0609020000020004" pitchFamily="49" charset="0"/>
      <p:regular r:id="rId43"/>
      <p:bold r:id="rId44"/>
      <p:italic r:id="rId45"/>
      <p:boldItalic r:id="rId46"/>
    </p:embeddedFont>
    <p:embeddedFont>
      <p:font typeface="Codec Pro" panose="00000500000000000000" pitchFamily="2" charset="0"/>
      <p:regular r:id="rId47"/>
      <p:italic r:id="rId48"/>
    </p:embeddedFont>
    <p:embeddedFont>
      <p:font typeface="Codec Pro Bold" panose="00000600000000000000" pitchFamily="2" charset="0"/>
      <p:regular r:id="rId49"/>
    </p:embeddedFont>
    <p:embeddedFont>
      <p:font typeface="DIN NEXT™ ARABIC BOLD" panose="020B0803020203050203" pitchFamily="34" charset="-78"/>
      <p:bold r:id="rId50"/>
    </p:embeddedFont>
    <p:embeddedFont>
      <p:font typeface="Garet Bold" panose="020B0604020202020204" charset="0"/>
      <p:regular r:id="rId51"/>
    </p:embeddedFont>
    <p:embeddedFont>
      <p:font typeface="Tajawal" panose="00000500000000000000" pitchFamily="2" charset="-78"/>
      <p:regular r:id="rId52"/>
      <p:bold r:id="rId53"/>
    </p:embeddedFont>
    <p:embeddedFont>
      <p:font typeface="Tajawal Bold" panose="020B0604020202020204" charset="-78"/>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a:srgbClr val="CB9763"/>
    <a:srgbClr val="DEBC9A"/>
    <a:srgbClr val="996633"/>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364" autoAdjust="0"/>
  </p:normalViewPr>
  <p:slideViewPr>
    <p:cSldViewPr>
      <p:cViewPr varScale="1">
        <p:scale>
          <a:sx n="74" d="100"/>
          <a:sy n="74" d="100"/>
        </p:scale>
        <p:origin x="5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BC2A0-7C6E-425F-B498-EC37EFDCDD45}" type="doc">
      <dgm:prSet loTypeId="urn:microsoft.com/office/officeart/2005/8/layout/radial6" loCatId="cycle" qsTypeId="urn:microsoft.com/office/officeart/2005/8/quickstyle/simple4" qsCatId="simple" csTypeId="urn:microsoft.com/office/officeart/2005/8/colors/colorful2" csCatId="colorful" phldr="1"/>
      <dgm:spPr/>
      <dgm:t>
        <a:bodyPr/>
        <a:lstStyle/>
        <a:p>
          <a:endParaRPr lang="en-SG"/>
        </a:p>
      </dgm:t>
    </dgm:pt>
    <dgm:pt modelId="{4C6829BA-0BCE-4713-BF33-17EB341ED595}">
      <dgm:prSet phldrT="[Text]"/>
      <dgm:spPr/>
      <dgm:t>
        <a:bodyPr/>
        <a:lstStyle/>
        <a:p>
          <a:r>
            <a:rPr lang="ar-SA" b="1"/>
            <a:t>مبادئ التنظيم </a:t>
          </a:r>
          <a:endParaRPr lang="en-SG" b="1"/>
        </a:p>
      </dgm:t>
    </dgm:pt>
    <dgm:pt modelId="{A3C1D60A-D438-45CE-AD04-4AED990D17C1}" type="parTrans" cxnId="{71F5E2C4-2B62-4852-8928-6E1DE38B9E87}">
      <dgm:prSet/>
      <dgm:spPr/>
      <dgm:t>
        <a:bodyPr/>
        <a:lstStyle/>
        <a:p>
          <a:endParaRPr lang="en-SG" b="1"/>
        </a:p>
      </dgm:t>
    </dgm:pt>
    <dgm:pt modelId="{A0F455F1-6664-41C2-8755-395F1D84E5B4}" type="sibTrans" cxnId="{71F5E2C4-2B62-4852-8928-6E1DE38B9E87}">
      <dgm:prSet/>
      <dgm:spPr/>
      <dgm:t>
        <a:bodyPr/>
        <a:lstStyle/>
        <a:p>
          <a:endParaRPr lang="en-SG" b="1"/>
        </a:p>
      </dgm:t>
    </dgm:pt>
    <dgm:pt modelId="{0BFBF97C-C08E-40AE-811F-8988A0365474}">
      <dgm:prSet phldrT="[Text]"/>
      <dgm:spPr/>
      <dgm:t>
        <a:bodyPr/>
        <a:lstStyle/>
        <a:p>
          <a:r>
            <a:rPr lang="ar-SA" b="1"/>
            <a:t>الهدف</a:t>
          </a:r>
          <a:endParaRPr lang="en-SG" b="1"/>
        </a:p>
      </dgm:t>
    </dgm:pt>
    <dgm:pt modelId="{9F0F578E-6E9D-41D2-8991-17CCC4F0919A}" type="parTrans" cxnId="{02C7CC43-4F12-4125-9974-A4C637AB7BEF}">
      <dgm:prSet/>
      <dgm:spPr/>
      <dgm:t>
        <a:bodyPr/>
        <a:lstStyle/>
        <a:p>
          <a:endParaRPr lang="en-SG" b="1"/>
        </a:p>
      </dgm:t>
    </dgm:pt>
    <dgm:pt modelId="{73E3C6E5-AB2D-4777-B4F2-C08CE70DD56A}" type="sibTrans" cxnId="{02C7CC43-4F12-4125-9974-A4C637AB7BEF}">
      <dgm:prSet/>
      <dgm:spPr/>
      <dgm:t>
        <a:bodyPr/>
        <a:lstStyle/>
        <a:p>
          <a:endParaRPr lang="en-SG" b="1"/>
        </a:p>
      </dgm:t>
    </dgm:pt>
    <dgm:pt modelId="{9EB628F6-CE66-45D2-AC00-FCAA4A881F83}">
      <dgm:prSet phldrT="[Text]"/>
      <dgm:spPr/>
      <dgm:t>
        <a:bodyPr/>
        <a:lstStyle/>
        <a:p>
          <a:r>
            <a:rPr lang="ar-SA" b="1"/>
            <a:t>الوظيفة</a:t>
          </a:r>
          <a:endParaRPr lang="en-SG" b="1"/>
        </a:p>
      </dgm:t>
    </dgm:pt>
    <dgm:pt modelId="{B1DBC9E8-36F3-4CA5-BA57-5518063D0837}" type="parTrans" cxnId="{A6319695-3B20-4421-A15A-E4BFF486AFF6}">
      <dgm:prSet/>
      <dgm:spPr/>
      <dgm:t>
        <a:bodyPr/>
        <a:lstStyle/>
        <a:p>
          <a:endParaRPr lang="en-SG" b="1"/>
        </a:p>
      </dgm:t>
    </dgm:pt>
    <dgm:pt modelId="{DF0932EC-4557-4B78-85A9-A3D8FFDB6B00}" type="sibTrans" cxnId="{A6319695-3B20-4421-A15A-E4BFF486AFF6}">
      <dgm:prSet/>
      <dgm:spPr/>
      <dgm:t>
        <a:bodyPr/>
        <a:lstStyle/>
        <a:p>
          <a:endParaRPr lang="en-SG" b="1"/>
        </a:p>
      </dgm:t>
    </dgm:pt>
    <dgm:pt modelId="{1866074E-0572-4E7D-9F36-3B4C1FED1814}">
      <dgm:prSet phldrT="[Text]"/>
      <dgm:spPr/>
      <dgm:t>
        <a:bodyPr/>
        <a:lstStyle/>
        <a:p>
          <a:r>
            <a:rPr lang="ar-SA" b="1"/>
            <a:t>تقسيم العمل</a:t>
          </a:r>
          <a:endParaRPr lang="en-SG" b="1"/>
        </a:p>
      </dgm:t>
    </dgm:pt>
    <dgm:pt modelId="{4AAD330A-3439-424B-9C1E-FE40C96F738E}" type="parTrans" cxnId="{2679F714-7360-4BCA-BF9A-93862862A230}">
      <dgm:prSet/>
      <dgm:spPr/>
      <dgm:t>
        <a:bodyPr/>
        <a:lstStyle/>
        <a:p>
          <a:endParaRPr lang="en-SG" b="1"/>
        </a:p>
      </dgm:t>
    </dgm:pt>
    <dgm:pt modelId="{480BEBB0-6D74-47EA-8C2A-046B7B562319}" type="sibTrans" cxnId="{2679F714-7360-4BCA-BF9A-93862862A230}">
      <dgm:prSet/>
      <dgm:spPr/>
      <dgm:t>
        <a:bodyPr/>
        <a:lstStyle/>
        <a:p>
          <a:endParaRPr lang="en-SG" b="1"/>
        </a:p>
      </dgm:t>
    </dgm:pt>
    <dgm:pt modelId="{67C1B19B-02B4-40FB-A031-3FF793097952}">
      <dgm:prSet phldrT="[Text]"/>
      <dgm:spPr/>
      <dgm:t>
        <a:bodyPr/>
        <a:lstStyle/>
        <a:p>
          <a:r>
            <a:rPr lang="ar-SA" b="1"/>
            <a:t>وحدة الأمر</a:t>
          </a:r>
          <a:endParaRPr lang="en-SG" b="1"/>
        </a:p>
      </dgm:t>
    </dgm:pt>
    <dgm:pt modelId="{EF0A6683-6C0E-4CBD-A3D5-E57F84F3B26E}" type="parTrans" cxnId="{DA755468-FB15-47B7-BFB8-4A79FEB2887D}">
      <dgm:prSet/>
      <dgm:spPr/>
      <dgm:t>
        <a:bodyPr/>
        <a:lstStyle/>
        <a:p>
          <a:endParaRPr lang="en-SG" b="1"/>
        </a:p>
      </dgm:t>
    </dgm:pt>
    <dgm:pt modelId="{EAA39DB5-4D01-42EB-A231-DE512DF6F725}" type="sibTrans" cxnId="{DA755468-FB15-47B7-BFB8-4A79FEB2887D}">
      <dgm:prSet/>
      <dgm:spPr/>
      <dgm:t>
        <a:bodyPr/>
        <a:lstStyle/>
        <a:p>
          <a:endParaRPr lang="en-SG" b="1"/>
        </a:p>
      </dgm:t>
    </dgm:pt>
    <dgm:pt modelId="{DF98A252-E291-4672-B82A-00722F90DEAA}">
      <dgm:prSet/>
      <dgm:spPr/>
      <dgm:t>
        <a:bodyPr/>
        <a:lstStyle/>
        <a:p>
          <a:r>
            <a:rPr lang="ar-SA" b="1"/>
            <a:t>نطاق الإشراف</a:t>
          </a:r>
          <a:endParaRPr lang="en-SG" b="1"/>
        </a:p>
      </dgm:t>
    </dgm:pt>
    <dgm:pt modelId="{C78D0B3A-694E-4BF1-95C1-E7C2A570514E}" type="parTrans" cxnId="{09413AA9-263C-4B32-BD0A-19EB160CB594}">
      <dgm:prSet/>
      <dgm:spPr/>
      <dgm:t>
        <a:bodyPr/>
        <a:lstStyle/>
        <a:p>
          <a:endParaRPr lang="en-SG" b="1"/>
        </a:p>
      </dgm:t>
    </dgm:pt>
    <dgm:pt modelId="{4B092B77-F709-4FDB-AD02-91578E7D2558}" type="sibTrans" cxnId="{09413AA9-263C-4B32-BD0A-19EB160CB594}">
      <dgm:prSet/>
      <dgm:spPr/>
      <dgm:t>
        <a:bodyPr/>
        <a:lstStyle/>
        <a:p>
          <a:endParaRPr lang="en-SG" b="1"/>
        </a:p>
      </dgm:t>
    </dgm:pt>
    <dgm:pt modelId="{4D0B6785-8FA2-49B0-BCDF-F6DBC1F53C19}">
      <dgm:prSet/>
      <dgm:spPr/>
      <dgm:t>
        <a:bodyPr/>
        <a:lstStyle/>
        <a:p>
          <a:r>
            <a:rPr lang="ar-SA" b="1"/>
            <a:t>تكافؤ السلطة والمسئولية </a:t>
          </a:r>
          <a:endParaRPr lang="en-SG" b="1"/>
        </a:p>
      </dgm:t>
    </dgm:pt>
    <dgm:pt modelId="{E0D9348B-E317-4163-98E5-8227851DBB65}" type="parTrans" cxnId="{A1BB1B33-D6A5-4E7F-8153-2955AED4E69D}">
      <dgm:prSet/>
      <dgm:spPr/>
      <dgm:t>
        <a:bodyPr/>
        <a:lstStyle/>
        <a:p>
          <a:endParaRPr lang="en-SG" b="1"/>
        </a:p>
      </dgm:t>
    </dgm:pt>
    <dgm:pt modelId="{4342122C-8F3A-4539-8722-D02C246C6074}" type="sibTrans" cxnId="{A1BB1B33-D6A5-4E7F-8153-2955AED4E69D}">
      <dgm:prSet/>
      <dgm:spPr/>
      <dgm:t>
        <a:bodyPr/>
        <a:lstStyle/>
        <a:p>
          <a:endParaRPr lang="en-SG" b="1"/>
        </a:p>
      </dgm:t>
    </dgm:pt>
    <dgm:pt modelId="{F1562C1F-2E1F-4930-AF32-15069925C673}">
      <dgm:prSet/>
      <dgm:spPr/>
      <dgm:t>
        <a:bodyPr/>
        <a:lstStyle/>
        <a:p>
          <a:r>
            <a:rPr lang="ar-SA" b="1"/>
            <a:t>المركزية واللامركزية</a:t>
          </a:r>
          <a:endParaRPr lang="en-SG" b="1"/>
        </a:p>
      </dgm:t>
    </dgm:pt>
    <dgm:pt modelId="{ECA4300D-0754-4A27-B3CB-FF8D2FBD24BD}" type="parTrans" cxnId="{9D52CD7C-DED3-4202-A6A6-DF1178E6B6E7}">
      <dgm:prSet/>
      <dgm:spPr/>
      <dgm:t>
        <a:bodyPr/>
        <a:lstStyle/>
        <a:p>
          <a:endParaRPr lang="en-SG" b="1"/>
        </a:p>
      </dgm:t>
    </dgm:pt>
    <dgm:pt modelId="{70C3541E-3178-4125-AA60-3458A57A05BF}" type="sibTrans" cxnId="{9D52CD7C-DED3-4202-A6A6-DF1178E6B6E7}">
      <dgm:prSet/>
      <dgm:spPr/>
      <dgm:t>
        <a:bodyPr/>
        <a:lstStyle/>
        <a:p>
          <a:endParaRPr lang="en-SG" b="1"/>
        </a:p>
      </dgm:t>
    </dgm:pt>
    <dgm:pt modelId="{74DC444F-B3B1-458E-A5DC-2683F716E3E6}">
      <dgm:prSet/>
      <dgm:spPr/>
      <dgm:t>
        <a:bodyPr/>
        <a:lstStyle/>
        <a:p>
          <a:r>
            <a:rPr lang="ar-SA" b="1" dirty="0"/>
            <a:t>التفويض</a:t>
          </a:r>
          <a:endParaRPr lang="en-SG" b="1" dirty="0"/>
        </a:p>
      </dgm:t>
    </dgm:pt>
    <dgm:pt modelId="{13830023-06D0-4908-83DE-D488409571FA}" type="parTrans" cxnId="{FCE41FC9-EA52-41E8-BDA1-159E25F9F835}">
      <dgm:prSet/>
      <dgm:spPr/>
      <dgm:t>
        <a:bodyPr/>
        <a:lstStyle/>
        <a:p>
          <a:endParaRPr lang="en-SG" b="1"/>
        </a:p>
      </dgm:t>
    </dgm:pt>
    <dgm:pt modelId="{9D5DF1A5-011B-49AD-B1D1-81A3DA1DF257}" type="sibTrans" cxnId="{FCE41FC9-EA52-41E8-BDA1-159E25F9F835}">
      <dgm:prSet/>
      <dgm:spPr/>
      <dgm:t>
        <a:bodyPr/>
        <a:lstStyle/>
        <a:p>
          <a:endParaRPr lang="en-SG" b="1"/>
        </a:p>
      </dgm:t>
    </dgm:pt>
    <dgm:pt modelId="{F4257558-5786-44B0-A495-F2BAEFA92122}">
      <dgm:prSet/>
      <dgm:spPr/>
      <dgm:t>
        <a:bodyPr/>
        <a:lstStyle/>
        <a:p>
          <a:r>
            <a:rPr lang="ar-SA" b="1"/>
            <a:t>التنسيق </a:t>
          </a:r>
          <a:endParaRPr lang="en-SG" b="1"/>
        </a:p>
      </dgm:t>
    </dgm:pt>
    <dgm:pt modelId="{F5B5AA47-6DE8-4FE0-A155-C4AD812B56ED}" type="parTrans" cxnId="{89726245-2D35-4701-9898-0A5703C5C43F}">
      <dgm:prSet/>
      <dgm:spPr/>
      <dgm:t>
        <a:bodyPr/>
        <a:lstStyle/>
        <a:p>
          <a:endParaRPr lang="en-SG" b="1"/>
        </a:p>
      </dgm:t>
    </dgm:pt>
    <dgm:pt modelId="{CB305628-56A2-4F39-BF03-E9D746BACC51}" type="sibTrans" cxnId="{89726245-2D35-4701-9898-0A5703C5C43F}">
      <dgm:prSet/>
      <dgm:spPr/>
      <dgm:t>
        <a:bodyPr/>
        <a:lstStyle/>
        <a:p>
          <a:endParaRPr lang="en-SG" b="1"/>
        </a:p>
      </dgm:t>
    </dgm:pt>
    <dgm:pt modelId="{00401059-8E9B-4D01-9D95-A3B13A50098C}">
      <dgm:prSet/>
      <dgm:spPr/>
      <dgm:t>
        <a:bodyPr/>
        <a:lstStyle/>
        <a:p>
          <a:r>
            <a:rPr lang="ar-SA" b="1"/>
            <a:t>التوازن والمرونة</a:t>
          </a:r>
          <a:endParaRPr lang="en-SG" b="1"/>
        </a:p>
      </dgm:t>
    </dgm:pt>
    <dgm:pt modelId="{51A7E8C0-B766-41EC-A32E-930093F50BE5}" type="parTrans" cxnId="{31DB1566-C190-40C6-AD4D-760AD80339EE}">
      <dgm:prSet/>
      <dgm:spPr/>
      <dgm:t>
        <a:bodyPr/>
        <a:lstStyle/>
        <a:p>
          <a:endParaRPr lang="en-SG" b="1"/>
        </a:p>
      </dgm:t>
    </dgm:pt>
    <dgm:pt modelId="{3E2DBFDD-0AD2-46D2-94A4-B82C5574DFF9}" type="sibTrans" cxnId="{31DB1566-C190-40C6-AD4D-760AD80339EE}">
      <dgm:prSet/>
      <dgm:spPr/>
      <dgm:t>
        <a:bodyPr/>
        <a:lstStyle/>
        <a:p>
          <a:endParaRPr lang="en-SG" b="1"/>
        </a:p>
      </dgm:t>
    </dgm:pt>
    <dgm:pt modelId="{08946A4D-4CE3-4EAE-8E5E-1FB35337C215}" type="pres">
      <dgm:prSet presAssocID="{8A1BC2A0-7C6E-425F-B498-EC37EFDCDD45}" presName="Name0" presStyleCnt="0">
        <dgm:presLayoutVars>
          <dgm:chMax val="1"/>
          <dgm:dir/>
          <dgm:animLvl val="ctr"/>
          <dgm:resizeHandles val="exact"/>
        </dgm:presLayoutVars>
      </dgm:prSet>
      <dgm:spPr/>
    </dgm:pt>
    <dgm:pt modelId="{AD79E328-7533-4483-9655-4B4B96BE03DB}" type="pres">
      <dgm:prSet presAssocID="{4C6829BA-0BCE-4713-BF33-17EB341ED595}" presName="centerShape" presStyleLbl="node0" presStyleIdx="0" presStyleCnt="1" custScaleX="189269" custScaleY="140475"/>
      <dgm:spPr/>
    </dgm:pt>
    <dgm:pt modelId="{F1AED7BB-8FFC-4764-B3C3-245D9C5F49DB}" type="pres">
      <dgm:prSet presAssocID="{0BFBF97C-C08E-40AE-811F-8988A0365474}" presName="node" presStyleLbl="node1" presStyleIdx="0" presStyleCnt="10" custScaleX="162383" custScaleY="130577">
        <dgm:presLayoutVars>
          <dgm:bulletEnabled val="1"/>
        </dgm:presLayoutVars>
      </dgm:prSet>
      <dgm:spPr/>
    </dgm:pt>
    <dgm:pt modelId="{FB9D53FD-EF88-4BDC-924C-FBE70667FC8E}" type="pres">
      <dgm:prSet presAssocID="{0BFBF97C-C08E-40AE-811F-8988A0365474}" presName="dummy" presStyleCnt="0"/>
      <dgm:spPr/>
    </dgm:pt>
    <dgm:pt modelId="{8F9BCE50-B3F0-4F73-9DB7-EB209E4874D4}" type="pres">
      <dgm:prSet presAssocID="{73E3C6E5-AB2D-4777-B4F2-C08CE70DD56A}" presName="sibTrans" presStyleLbl="sibTrans2D1" presStyleIdx="0" presStyleCnt="10"/>
      <dgm:spPr/>
    </dgm:pt>
    <dgm:pt modelId="{3A5B851B-1D44-418B-A753-E0552D39E0AC}" type="pres">
      <dgm:prSet presAssocID="{9EB628F6-CE66-45D2-AC00-FCAA4A881F83}" presName="node" presStyleLbl="node1" presStyleIdx="1" presStyleCnt="10" custScaleX="162383" custScaleY="130577">
        <dgm:presLayoutVars>
          <dgm:bulletEnabled val="1"/>
        </dgm:presLayoutVars>
      </dgm:prSet>
      <dgm:spPr/>
    </dgm:pt>
    <dgm:pt modelId="{B38DD3AF-13CF-4BDD-B845-EC2024F7BEB4}" type="pres">
      <dgm:prSet presAssocID="{9EB628F6-CE66-45D2-AC00-FCAA4A881F83}" presName="dummy" presStyleCnt="0"/>
      <dgm:spPr/>
    </dgm:pt>
    <dgm:pt modelId="{4094812E-695B-4214-BA99-356752D5AB1E}" type="pres">
      <dgm:prSet presAssocID="{DF0932EC-4557-4B78-85A9-A3D8FFDB6B00}" presName="sibTrans" presStyleLbl="sibTrans2D1" presStyleIdx="1" presStyleCnt="10"/>
      <dgm:spPr/>
    </dgm:pt>
    <dgm:pt modelId="{5F225B06-2BB2-4A3B-9208-33A6A416DDAB}" type="pres">
      <dgm:prSet presAssocID="{1866074E-0572-4E7D-9F36-3B4C1FED1814}" presName="node" presStyleLbl="node1" presStyleIdx="2" presStyleCnt="10" custScaleX="162383" custScaleY="130577">
        <dgm:presLayoutVars>
          <dgm:bulletEnabled val="1"/>
        </dgm:presLayoutVars>
      </dgm:prSet>
      <dgm:spPr/>
    </dgm:pt>
    <dgm:pt modelId="{EFC21A98-323B-46B3-BB6C-CC4CEBC24E0C}" type="pres">
      <dgm:prSet presAssocID="{1866074E-0572-4E7D-9F36-3B4C1FED1814}" presName="dummy" presStyleCnt="0"/>
      <dgm:spPr/>
    </dgm:pt>
    <dgm:pt modelId="{37AE56E2-5A68-45CF-96EC-75AFB103FF27}" type="pres">
      <dgm:prSet presAssocID="{480BEBB0-6D74-47EA-8C2A-046B7B562319}" presName="sibTrans" presStyleLbl="sibTrans2D1" presStyleIdx="2" presStyleCnt="10"/>
      <dgm:spPr/>
    </dgm:pt>
    <dgm:pt modelId="{CEF132EB-BBF7-404F-8B8D-0FAD60B4D525}" type="pres">
      <dgm:prSet presAssocID="{67C1B19B-02B4-40FB-A031-3FF793097952}" presName="node" presStyleLbl="node1" presStyleIdx="3" presStyleCnt="10" custScaleX="162383" custScaleY="130577">
        <dgm:presLayoutVars>
          <dgm:bulletEnabled val="1"/>
        </dgm:presLayoutVars>
      </dgm:prSet>
      <dgm:spPr/>
    </dgm:pt>
    <dgm:pt modelId="{D14A0510-FDED-42F0-8B08-344AFBA299FF}" type="pres">
      <dgm:prSet presAssocID="{67C1B19B-02B4-40FB-A031-3FF793097952}" presName="dummy" presStyleCnt="0"/>
      <dgm:spPr/>
    </dgm:pt>
    <dgm:pt modelId="{63F570BE-4B9C-4E0B-AF4C-3E653546156C}" type="pres">
      <dgm:prSet presAssocID="{EAA39DB5-4D01-42EB-A231-DE512DF6F725}" presName="sibTrans" presStyleLbl="sibTrans2D1" presStyleIdx="3" presStyleCnt="10"/>
      <dgm:spPr/>
    </dgm:pt>
    <dgm:pt modelId="{2FA080AA-9CC0-46B6-BD24-EAF03140FE2B}" type="pres">
      <dgm:prSet presAssocID="{DF98A252-E291-4672-B82A-00722F90DEAA}" presName="node" presStyleLbl="node1" presStyleIdx="4" presStyleCnt="10" custScaleX="162383" custScaleY="130577">
        <dgm:presLayoutVars>
          <dgm:bulletEnabled val="1"/>
        </dgm:presLayoutVars>
      </dgm:prSet>
      <dgm:spPr/>
    </dgm:pt>
    <dgm:pt modelId="{4042E749-3BF7-4A01-9376-4191DA56B28B}" type="pres">
      <dgm:prSet presAssocID="{DF98A252-E291-4672-B82A-00722F90DEAA}" presName="dummy" presStyleCnt="0"/>
      <dgm:spPr/>
    </dgm:pt>
    <dgm:pt modelId="{A34EFC58-2984-4895-9691-E14ADBF48922}" type="pres">
      <dgm:prSet presAssocID="{4B092B77-F709-4FDB-AD02-91578E7D2558}" presName="sibTrans" presStyleLbl="sibTrans2D1" presStyleIdx="4" presStyleCnt="10"/>
      <dgm:spPr/>
    </dgm:pt>
    <dgm:pt modelId="{23461B27-CF23-4C69-9B71-9933656F5E71}" type="pres">
      <dgm:prSet presAssocID="{4D0B6785-8FA2-49B0-BCDF-F6DBC1F53C19}" presName="node" presStyleLbl="node1" presStyleIdx="5" presStyleCnt="10" custScaleX="162383" custScaleY="130577">
        <dgm:presLayoutVars>
          <dgm:bulletEnabled val="1"/>
        </dgm:presLayoutVars>
      </dgm:prSet>
      <dgm:spPr/>
    </dgm:pt>
    <dgm:pt modelId="{A87F4EEF-2AA0-4917-B1AC-F702089C8BD6}" type="pres">
      <dgm:prSet presAssocID="{4D0B6785-8FA2-49B0-BCDF-F6DBC1F53C19}" presName="dummy" presStyleCnt="0"/>
      <dgm:spPr/>
    </dgm:pt>
    <dgm:pt modelId="{DD6C8B75-3A5E-4FE4-96A2-15A69132B123}" type="pres">
      <dgm:prSet presAssocID="{4342122C-8F3A-4539-8722-D02C246C6074}" presName="sibTrans" presStyleLbl="sibTrans2D1" presStyleIdx="5" presStyleCnt="10"/>
      <dgm:spPr/>
    </dgm:pt>
    <dgm:pt modelId="{2B694A2A-C455-4A95-AD98-FF22B7558DF2}" type="pres">
      <dgm:prSet presAssocID="{F1562C1F-2E1F-4930-AF32-15069925C673}" presName="node" presStyleLbl="node1" presStyleIdx="6" presStyleCnt="10" custScaleX="162383" custScaleY="130577">
        <dgm:presLayoutVars>
          <dgm:bulletEnabled val="1"/>
        </dgm:presLayoutVars>
      </dgm:prSet>
      <dgm:spPr/>
    </dgm:pt>
    <dgm:pt modelId="{9F8E6DAA-77F5-4CAB-88DB-865FC6F95B06}" type="pres">
      <dgm:prSet presAssocID="{F1562C1F-2E1F-4930-AF32-15069925C673}" presName="dummy" presStyleCnt="0"/>
      <dgm:spPr/>
    </dgm:pt>
    <dgm:pt modelId="{8DDBA1B1-2895-48A0-B21A-5B188376756B}" type="pres">
      <dgm:prSet presAssocID="{70C3541E-3178-4125-AA60-3458A57A05BF}" presName="sibTrans" presStyleLbl="sibTrans2D1" presStyleIdx="6" presStyleCnt="10"/>
      <dgm:spPr/>
    </dgm:pt>
    <dgm:pt modelId="{1203A410-E378-48F8-A2AB-B7D10271B561}" type="pres">
      <dgm:prSet presAssocID="{74DC444F-B3B1-458E-A5DC-2683F716E3E6}" presName="node" presStyleLbl="node1" presStyleIdx="7" presStyleCnt="10" custScaleX="162383" custScaleY="130577">
        <dgm:presLayoutVars>
          <dgm:bulletEnabled val="1"/>
        </dgm:presLayoutVars>
      </dgm:prSet>
      <dgm:spPr/>
    </dgm:pt>
    <dgm:pt modelId="{CA3E29F6-1C01-4466-8701-A55E55BCAE94}" type="pres">
      <dgm:prSet presAssocID="{74DC444F-B3B1-458E-A5DC-2683F716E3E6}" presName="dummy" presStyleCnt="0"/>
      <dgm:spPr/>
    </dgm:pt>
    <dgm:pt modelId="{067E3E22-2B55-4D75-89CF-C387AFC58954}" type="pres">
      <dgm:prSet presAssocID="{9D5DF1A5-011B-49AD-B1D1-81A3DA1DF257}" presName="sibTrans" presStyleLbl="sibTrans2D1" presStyleIdx="7" presStyleCnt="10"/>
      <dgm:spPr/>
    </dgm:pt>
    <dgm:pt modelId="{BCE9F725-6B73-457D-883E-02A7D98ABC71}" type="pres">
      <dgm:prSet presAssocID="{F4257558-5786-44B0-A495-F2BAEFA92122}" presName="node" presStyleLbl="node1" presStyleIdx="8" presStyleCnt="10" custScaleX="162383" custScaleY="130577">
        <dgm:presLayoutVars>
          <dgm:bulletEnabled val="1"/>
        </dgm:presLayoutVars>
      </dgm:prSet>
      <dgm:spPr/>
    </dgm:pt>
    <dgm:pt modelId="{031A5803-B12B-4EE5-B9E8-497A7698A029}" type="pres">
      <dgm:prSet presAssocID="{F4257558-5786-44B0-A495-F2BAEFA92122}" presName="dummy" presStyleCnt="0"/>
      <dgm:spPr/>
    </dgm:pt>
    <dgm:pt modelId="{3E8F4A8D-5ABD-4B98-B895-3B2770A01EA7}" type="pres">
      <dgm:prSet presAssocID="{CB305628-56A2-4F39-BF03-E9D746BACC51}" presName="sibTrans" presStyleLbl="sibTrans2D1" presStyleIdx="8" presStyleCnt="10"/>
      <dgm:spPr/>
    </dgm:pt>
    <dgm:pt modelId="{3907D1F7-8910-4F7B-9B13-FD4CDCEF2496}" type="pres">
      <dgm:prSet presAssocID="{00401059-8E9B-4D01-9D95-A3B13A50098C}" presName="node" presStyleLbl="node1" presStyleIdx="9" presStyleCnt="10" custScaleX="162383" custScaleY="130577">
        <dgm:presLayoutVars>
          <dgm:bulletEnabled val="1"/>
        </dgm:presLayoutVars>
      </dgm:prSet>
      <dgm:spPr/>
    </dgm:pt>
    <dgm:pt modelId="{52F14400-A897-47DB-AC0F-1549077A1D36}" type="pres">
      <dgm:prSet presAssocID="{00401059-8E9B-4D01-9D95-A3B13A50098C}" presName="dummy" presStyleCnt="0"/>
      <dgm:spPr/>
    </dgm:pt>
    <dgm:pt modelId="{010BC6D9-27D3-42DC-852C-398110BFAB55}" type="pres">
      <dgm:prSet presAssocID="{3E2DBFDD-0AD2-46D2-94A4-B82C5574DFF9}" presName="sibTrans" presStyleLbl="sibTrans2D1" presStyleIdx="9" presStyleCnt="10"/>
      <dgm:spPr/>
    </dgm:pt>
  </dgm:ptLst>
  <dgm:cxnLst>
    <dgm:cxn modelId="{A8B94710-F5EE-43B6-8656-425350DF639A}" type="presOf" srcId="{480BEBB0-6D74-47EA-8C2A-046B7B562319}" destId="{37AE56E2-5A68-45CF-96EC-75AFB103FF27}" srcOrd="0" destOrd="0" presId="urn:microsoft.com/office/officeart/2005/8/layout/radial6"/>
    <dgm:cxn modelId="{2679F714-7360-4BCA-BF9A-93862862A230}" srcId="{4C6829BA-0BCE-4713-BF33-17EB341ED595}" destId="{1866074E-0572-4E7D-9F36-3B4C1FED1814}" srcOrd="2" destOrd="0" parTransId="{4AAD330A-3439-424B-9C1E-FE40C96F738E}" sibTransId="{480BEBB0-6D74-47EA-8C2A-046B7B562319}"/>
    <dgm:cxn modelId="{9D14211C-F50A-4A48-A476-B5E24F5E2C16}" type="presOf" srcId="{9D5DF1A5-011B-49AD-B1D1-81A3DA1DF257}" destId="{067E3E22-2B55-4D75-89CF-C387AFC58954}" srcOrd="0" destOrd="0" presId="urn:microsoft.com/office/officeart/2005/8/layout/radial6"/>
    <dgm:cxn modelId="{DF1A7221-40A7-4551-9989-089E82F68545}" type="presOf" srcId="{0BFBF97C-C08E-40AE-811F-8988A0365474}" destId="{F1AED7BB-8FFC-4764-B3C3-245D9C5F49DB}" srcOrd="0" destOrd="0" presId="urn:microsoft.com/office/officeart/2005/8/layout/radial6"/>
    <dgm:cxn modelId="{307F7122-ED3B-4DF6-BEE4-E78D305DA84F}" type="presOf" srcId="{EAA39DB5-4D01-42EB-A231-DE512DF6F725}" destId="{63F570BE-4B9C-4E0B-AF4C-3E653546156C}" srcOrd="0" destOrd="0" presId="urn:microsoft.com/office/officeart/2005/8/layout/radial6"/>
    <dgm:cxn modelId="{BDACED24-8FB3-4D66-9B9B-801A72397E2D}" type="presOf" srcId="{F4257558-5786-44B0-A495-F2BAEFA92122}" destId="{BCE9F725-6B73-457D-883E-02A7D98ABC71}" srcOrd="0" destOrd="0" presId="urn:microsoft.com/office/officeart/2005/8/layout/radial6"/>
    <dgm:cxn modelId="{AD101D2A-41E9-4495-B673-648998DE45F8}" type="presOf" srcId="{CB305628-56A2-4F39-BF03-E9D746BACC51}" destId="{3E8F4A8D-5ABD-4B98-B895-3B2770A01EA7}" srcOrd="0" destOrd="0" presId="urn:microsoft.com/office/officeart/2005/8/layout/radial6"/>
    <dgm:cxn modelId="{A1BB1B33-D6A5-4E7F-8153-2955AED4E69D}" srcId="{4C6829BA-0BCE-4713-BF33-17EB341ED595}" destId="{4D0B6785-8FA2-49B0-BCDF-F6DBC1F53C19}" srcOrd="5" destOrd="0" parTransId="{E0D9348B-E317-4163-98E5-8227851DBB65}" sibTransId="{4342122C-8F3A-4539-8722-D02C246C6074}"/>
    <dgm:cxn modelId="{112CCE38-ED24-4EE2-BD55-0BE0D1B2AC18}" type="presOf" srcId="{4C6829BA-0BCE-4713-BF33-17EB341ED595}" destId="{AD79E328-7533-4483-9655-4B4B96BE03DB}" srcOrd="0" destOrd="0" presId="urn:microsoft.com/office/officeart/2005/8/layout/radial6"/>
    <dgm:cxn modelId="{D8A1735C-B291-4BF0-9A64-4D752219977C}" type="presOf" srcId="{67C1B19B-02B4-40FB-A031-3FF793097952}" destId="{CEF132EB-BBF7-404F-8B8D-0FAD60B4D525}" srcOrd="0" destOrd="0" presId="urn:microsoft.com/office/officeart/2005/8/layout/radial6"/>
    <dgm:cxn modelId="{7A131B5F-8EF9-4940-9790-21C2779F0BCC}" type="presOf" srcId="{4D0B6785-8FA2-49B0-BCDF-F6DBC1F53C19}" destId="{23461B27-CF23-4C69-9B71-9933656F5E71}" srcOrd="0" destOrd="0" presId="urn:microsoft.com/office/officeart/2005/8/layout/radial6"/>
    <dgm:cxn modelId="{E0CC2062-8EC9-41A0-90AB-93B60931C8CB}" type="presOf" srcId="{DF98A252-E291-4672-B82A-00722F90DEAA}" destId="{2FA080AA-9CC0-46B6-BD24-EAF03140FE2B}" srcOrd="0" destOrd="0" presId="urn:microsoft.com/office/officeart/2005/8/layout/radial6"/>
    <dgm:cxn modelId="{02C7CC43-4F12-4125-9974-A4C637AB7BEF}" srcId="{4C6829BA-0BCE-4713-BF33-17EB341ED595}" destId="{0BFBF97C-C08E-40AE-811F-8988A0365474}" srcOrd="0" destOrd="0" parTransId="{9F0F578E-6E9D-41D2-8991-17CCC4F0919A}" sibTransId="{73E3C6E5-AB2D-4777-B4F2-C08CE70DD56A}"/>
    <dgm:cxn modelId="{89726245-2D35-4701-9898-0A5703C5C43F}" srcId="{4C6829BA-0BCE-4713-BF33-17EB341ED595}" destId="{F4257558-5786-44B0-A495-F2BAEFA92122}" srcOrd="8" destOrd="0" parTransId="{F5B5AA47-6DE8-4FE0-A155-C4AD812B56ED}" sibTransId="{CB305628-56A2-4F39-BF03-E9D746BACC51}"/>
    <dgm:cxn modelId="{31DB1566-C190-40C6-AD4D-760AD80339EE}" srcId="{4C6829BA-0BCE-4713-BF33-17EB341ED595}" destId="{00401059-8E9B-4D01-9D95-A3B13A50098C}" srcOrd="9" destOrd="0" parTransId="{51A7E8C0-B766-41EC-A32E-930093F50BE5}" sibTransId="{3E2DBFDD-0AD2-46D2-94A4-B82C5574DFF9}"/>
    <dgm:cxn modelId="{DA755468-FB15-47B7-BFB8-4A79FEB2887D}" srcId="{4C6829BA-0BCE-4713-BF33-17EB341ED595}" destId="{67C1B19B-02B4-40FB-A031-3FF793097952}" srcOrd="3" destOrd="0" parTransId="{EF0A6683-6C0E-4CBD-A3D5-E57F84F3B26E}" sibTransId="{EAA39DB5-4D01-42EB-A231-DE512DF6F725}"/>
    <dgm:cxn modelId="{AFD20270-ED91-4F12-B688-3DC99F86C977}" type="presOf" srcId="{73E3C6E5-AB2D-4777-B4F2-C08CE70DD56A}" destId="{8F9BCE50-B3F0-4F73-9DB7-EB209E4874D4}" srcOrd="0" destOrd="0" presId="urn:microsoft.com/office/officeart/2005/8/layout/radial6"/>
    <dgm:cxn modelId="{B0A90A72-E886-4204-8706-C8F07E92158B}" type="presOf" srcId="{00401059-8E9B-4D01-9D95-A3B13A50098C}" destId="{3907D1F7-8910-4F7B-9B13-FD4CDCEF2496}" srcOrd="0" destOrd="0" presId="urn:microsoft.com/office/officeart/2005/8/layout/radial6"/>
    <dgm:cxn modelId="{015FBE76-ED6D-46E7-B8C8-A55FB225263A}" type="presOf" srcId="{4342122C-8F3A-4539-8722-D02C246C6074}" destId="{DD6C8B75-3A5E-4FE4-96A2-15A69132B123}" srcOrd="0" destOrd="0" presId="urn:microsoft.com/office/officeart/2005/8/layout/radial6"/>
    <dgm:cxn modelId="{BA2B6378-FA60-43F7-92CA-70B924A7ECCD}" type="presOf" srcId="{9EB628F6-CE66-45D2-AC00-FCAA4A881F83}" destId="{3A5B851B-1D44-418B-A753-E0552D39E0AC}" srcOrd="0" destOrd="0" presId="urn:microsoft.com/office/officeart/2005/8/layout/radial6"/>
    <dgm:cxn modelId="{A9CBC779-8F60-498D-B4DE-B5AAAECCC469}" type="presOf" srcId="{DF0932EC-4557-4B78-85A9-A3D8FFDB6B00}" destId="{4094812E-695B-4214-BA99-356752D5AB1E}" srcOrd="0" destOrd="0" presId="urn:microsoft.com/office/officeart/2005/8/layout/radial6"/>
    <dgm:cxn modelId="{C7EF337A-54C3-4480-9E98-D6DBA0F0FFCC}" type="presOf" srcId="{4B092B77-F709-4FDB-AD02-91578E7D2558}" destId="{A34EFC58-2984-4895-9691-E14ADBF48922}" srcOrd="0" destOrd="0" presId="urn:microsoft.com/office/officeart/2005/8/layout/radial6"/>
    <dgm:cxn modelId="{9D52CD7C-DED3-4202-A6A6-DF1178E6B6E7}" srcId="{4C6829BA-0BCE-4713-BF33-17EB341ED595}" destId="{F1562C1F-2E1F-4930-AF32-15069925C673}" srcOrd="6" destOrd="0" parTransId="{ECA4300D-0754-4A27-B3CB-FF8D2FBD24BD}" sibTransId="{70C3541E-3178-4125-AA60-3458A57A05BF}"/>
    <dgm:cxn modelId="{CE66AA8D-C97F-4832-BE83-0FF78D57EF31}" type="presOf" srcId="{1866074E-0572-4E7D-9F36-3B4C1FED1814}" destId="{5F225B06-2BB2-4A3B-9208-33A6A416DDAB}" srcOrd="0" destOrd="0" presId="urn:microsoft.com/office/officeart/2005/8/layout/radial6"/>
    <dgm:cxn modelId="{A6319695-3B20-4421-A15A-E4BFF486AFF6}" srcId="{4C6829BA-0BCE-4713-BF33-17EB341ED595}" destId="{9EB628F6-CE66-45D2-AC00-FCAA4A881F83}" srcOrd="1" destOrd="0" parTransId="{B1DBC9E8-36F3-4CA5-BA57-5518063D0837}" sibTransId="{DF0932EC-4557-4B78-85A9-A3D8FFDB6B00}"/>
    <dgm:cxn modelId="{3D564E9C-50F1-4CA3-9F9C-5BB72519AD3F}" type="presOf" srcId="{74DC444F-B3B1-458E-A5DC-2683F716E3E6}" destId="{1203A410-E378-48F8-A2AB-B7D10271B561}" srcOrd="0" destOrd="0" presId="urn:microsoft.com/office/officeart/2005/8/layout/radial6"/>
    <dgm:cxn modelId="{09413AA9-263C-4B32-BD0A-19EB160CB594}" srcId="{4C6829BA-0BCE-4713-BF33-17EB341ED595}" destId="{DF98A252-E291-4672-B82A-00722F90DEAA}" srcOrd="4" destOrd="0" parTransId="{C78D0B3A-694E-4BF1-95C1-E7C2A570514E}" sibTransId="{4B092B77-F709-4FDB-AD02-91578E7D2558}"/>
    <dgm:cxn modelId="{5F226DBB-7F6C-4538-8712-E7B5B344BA3A}" type="presOf" srcId="{70C3541E-3178-4125-AA60-3458A57A05BF}" destId="{8DDBA1B1-2895-48A0-B21A-5B188376756B}" srcOrd="0" destOrd="0" presId="urn:microsoft.com/office/officeart/2005/8/layout/radial6"/>
    <dgm:cxn modelId="{9346B6BE-74EB-4E64-801C-FA33C0271A00}" type="presOf" srcId="{3E2DBFDD-0AD2-46D2-94A4-B82C5574DFF9}" destId="{010BC6D9-27D3-42DC-852C-398110BFAB55}" srcOrd="0" destOrd="0" presId="urn:microsoft.com/office/officeart/2005/8/layout/radial6"/>
    <dgm:cxn modelId="{092AC6C4-5D29-4D66-A8E3-A48CD3EF245C}" type="presOf" srcId="{F1562C1F-2E1F-4930-AF32-15069925C673}" destId="{2B694A2A-C455-4A95-AD98-FF22B7558DF2}" srcOrd="0" destOrd="0" presId="urn:microsoft.com/office/officeart/2005/8/layout/radial6"/>
    <dgm:cxn modelId="{71F5E2C4-2B62-4852-8928-6E1DE38B9E87}" srcId="{8A1BC2A0-7C6E-425F-B498-EC37EFDCDD45}" destId="{4C6829BA-0BCE-4713-BF33-17EB341ED595}" srcOrd="0" destOrd="0" parTransId="{A3C1D60A-D438-45CE-AD04-4AED990D17C1}" sibTransId="{A0F455F1-6664-41C2-8755-395F1D84E5B4}"/>
    <dgm:cxn modelId="{FCE41FC9-EA52-41E8-BDA1-159E25F9F835}" srcId="{4C6829BA-0BCE-4713-BF33-17EB341ED595}" destId="{74DC444F-B3B1-458E-A5DC-2683F716E3E6}" srcOrd="7" destOrd="0" parTransId="{13830023-06D0-4908-83DE-D488409571FA}" sibTransId="{9D5DF1A5-011B-49AD-B1D1-81A3DA1DF257}"/>
    <dgm:cxn modelId="{D60E15FD-D642-49E8-8621-6A8E8473D17C}" type="presOf" srcId="{8A1BC2A0-7C6E-425F-B498-EC37EFDCDD45}" destId="{08946A4D-4CE3-4EAE-8E5E-1FB35337C215}" srcOrd="0" destOrd="0" presId="urn:microsoft.com/office/officeart/2005/8/layout/radial6"/>
    <dgm:cxn modelId="{34B621D4-5188-4D0F-911E-01805C51E7A8}" type="presParOf" srcId="{08946A4D-4CE3-4EAE-8E5E-1FB35337C215}" destId="{AD79E328-7533-4483-9655-4B4B96BE03DB}" srcOrd="0" destOrd="0" presId="urn:microsoft.com/office/officeart/2005/8/layout/radial6"/>
    <dgm:cxn modelId="{E5ECC1E1-E9BF-48E4-9E0D-0A636E44BD87}" type="presParOf" srcId="{08946A4D-4CE3-4EAE-8E5E-1FB35337C215}" destId="{F1AED7BB-8FFC-4764-B3C3-245D9C5F49DB}" srcOrd="1" destOrd="0" presId="urn:microsoft.com/office/officeart/2005/8/layout/radial6"/>
    <dgm:cxn modelId="{EED7E914-E9CC-4C22-A0B5-C0C609CC624D}" type="presParOf" srcId="{08946A4D-4CE3-4EAE-8E5E-1FB35337C215}" destId="{FB9D53FD-EF88-4BDC-924C-FBE70667FC8E}" srcOrd="2" destOrd="0" presId="urn:microsoft.com/office/officeart/2005/8/layout/radial6"/>
    <dgm:cxn modelId="{49B5A2A5-3EEB-4316-A8D5-87CF40C004DB}" type="presParOf" srcId="{08946A4D-4CE3-4EAE-8E5E-1FB35337C215}" destId="{8F9BCE50-B3F0-4F73-9DB7-EB209E4874D4}" srcOrd="3" destOrd="0" presId="urn:microsoft.com/office/officeart/2005/8/layout/radial6"/>
    <dgm:cxn modelId="{1DB0FEB1-4AA7-4D03-AB67-53F005D12936}" type="presParOf" srcId="{08946A4D-4CE3-4EAE-8E5E-1FB35337C215}" destId="{3A5B851B-1D44-418B-A753-E0552D39E0AC}" srcOrd="4" destOrd="0" presId="urn:microsoft.com/office/officeart/2005/8/layout/radial6"/>
    <dgm:cxn modelId="{4123E39A-34C2-4F6C-8CA1-1CD6C8F5B142}" type="presParOf" srcId="{08946A4D-4CE3-4EAE-8E5E-1FB35337C215}" destId="{B38DD3AF-13CF-4BDD-B845-EC2024F7BEB4}" srcOrd="5" destOrd="0" presId="urn:microsoft.com/office/officeart/2005/8/layout/radial6"/>
    <dgm:cxn modelId="{858B6779-3417-4989-944D-2584FDF077A5}" type="presParOf" srcId="{08946A4D-4CE3-4EAE-8E5E-1FB35337C215}" destId="{4094812E-695B-4214-BA99-356752D5AB1E}" srcOrd="6" destOrd="0" presId="urn:microsoft.com/office/officeart/2005/8/layout/radial6"/>
    <dgm:cxn modelId="{ACA6D3CB-6036-4B99-AD80-3C914D5270CF}" type="presParOf" srcId="{08946A4D-4CE3-4EAE-8E5E-1FB35337C215}" destId="{5F225B06-2BB2-4A3B-9208-33A6A416DDAB}" srcOrd="7" destOrd="0" presId="urn:microsoft.com/office/officeart/2005/8/layout/radial6"/>
    <dgm:cxn modelId="{F5279194-4B4B-47F6-A329-8CE7793679B1}" type="presParOf" srcId="{08946A4D-4CE3-4EAE-8E5E-1FB35337C215}" destId="{EFC21A98-323B-46B3-BB6C-CC4CEBC24E0C}" srcOrd="8" destOrd="0" presId="urn:microsoft.com/office/officeart/2005/8/layout/radial6"/>
    <dgm:cxn modelId="{413E7AAE-4B2E-4FE3-9FEF-A7CE28DD2AE1}" type="presParOf" srcId="{08946A4D-4CE3-4EAE-8E5E-1FB35337C215}" destId="{37AE56E2-5A68-45CF-96EC-75AFB103FF27}" srcOrd="9" destOrd="0" presId="urn:microsoft.com/office/officeart/2005/8/layout/radial6"/>
    <dgm:cxn modelId="{4AE0F660-E6CF-4FF4-8B95-7B760691BFCE}" type="presParOf" srcId="{08946A4D-4CE3-4EAE-8E5E-1FB35337C215}" destId="{CEF132EB-BBF7-404F-8B8D-0FAD60B4D525}" srcOrd="10" destOrd="0" presId="urn:microsoft.com/office/officeart/2005/8/layout/radial6"/>
    <dgm:cxn modelId="{46EB1C67-BEB5-4F38-B853-711CE1412892}" type="presParOf" srcId="{08946A4D-4CE3-4EAE-8E5E-1FB35337C215}" destId="{D14A0510-FDED-42F0-8B08-344AFBA299FF}" srcOrd="11" destOrd="0" presId="urn:microsoft.com/office/officeart/2005/8/layout/radial6"/>
    <dgm:cxn modelId="{EBB5E60C-6A6D-43FF-AD5E-4327F646BDFE}" type="presParOf" srcId="{08946A4D-4CE3-4EAE-8E5E-1FB35337C215}" destId="{63F570BE-4B9C-4E0B-AF4C-3E653546156C}" srcOrd="12" destOrd="0" presId="urn:microsoft.com/office/officeart/2005/8/layout/radial6"/>
    <dgm:cxn modelId="{1FD2B396-F94F-40C1-9D30-0B92518B274A}" type="presParOf" srcId="{08946A4D-4CE3-4EAE-8E5E-1FB35337C215}" destId="{2FA080AA-9CC0-46B6-BD24-EAF03140FE2B}" srcOrd="13" destOrd="0" presId="urn:microsoft.com/office/officeart/2005/8/layout/radial6"/>
    <dgm:cxn modelId="{A76B4A92-8170-4CF4-985B-52517D1A7DEA}" type="presParOf" srcId="{08946A4D-4CE3-4EAE-8E5E-1FB35337C215}" destId="{4042E749-3BF7-4A01-9376-4191DA56B28B}" srcOrd="14" destOrd="0" presId="urn:microsoft.com/office/officeart/2005/8/layout/radial6"/>
    <dgm:cxn modelId="{DE58CA74-FE39-49D0-B699-1E12962F7C34}" type="presParOf" srcId="{08946A4D-4CE3-4EAE-8E5E-1FB35337C215}" destId="{A34EFC58-2984-4895-9691-E14ADBF48922}" srcOrd="15" destOrd="0" presId="urn:microsoft.com/office/officeart/2005/8/layout/radial6"/>
    <dgm:cxn modelId="{2106AB90-D481-48C9-8161-616F9886EA4E}" type="presParOf" srcId="{08946A4D-4CE3-4EAE-8E5E-1FB35337C215}" destId="{23461B27-CF23-4C69-9B71-9933656F5E71}" srcOrd="16" destOrd="0" presId="urn:microsoft.com/office/officeart/2005/8/layout/radial6"/>
    <dgm:cxn modelId="{86C6D21C-A1EA-4B4B-BF30-CD81E5DC9125}" type="presParOf" srcId="{08946A4D-4CE3-4EAE-8E5E-1FB35337C215}" destId="{A87F4EEF-2AA0-4917-B1AC-F702089C8BD6}" srcOrd="17" destOrd="0" presId="urn:microsoft.com/office/officeart/2005/8/layout/radial6"/>
    <dgm:cxn modelId="{1C49DB22-E019-4575-8CFF-9095434E6522}" type="presParOf" srcId="{08946A4D-4CE3-4EAE-8E5E-1FB35337C215}" destId="{DD6C8B75-3A5E-4FE4-96A2-15A69132B123}" srcOrd="18" destOrd="0" presId="urn:microsoft.com/office/officeart/2005/8/layout/radial6"/>
    <dgm:cxn modelId="{7D2554B0-89DE-4BAF-9C8F-03588A0C2F23}" type="presParOf" srcId="{08946A4D-4CE3-4EAE-8E5E-1FB35337C215}" destId="{2B694A2A-C455-4A95-AD98-FF22B7558DF2}" srcOrd="19" destOrd="0" presId="urn:microsoft.com/office/officeart/2005/8/layout/radial6"/>
    <dgm:cxn modelId="{B6FE23D6-9AB6-432B-9621-92B7A44952CF}" type="presParOf" srcId="{08946A4D-4CE3-4EAE-8E5E-1FB35337C215}" destId="{9F8E6DAA-77F5-4CAB-88DB-865FC6F95B06}" srcOrd="20" destOrd="0" presId="urn:microsoft.com/office/officeart/2005/8/layout/radial6"/>
    <dgm:cxn modelId="{9B079C45-6769-4FE0-9193-F45FEDFC68A3}" type="presParOf" srcId="{08946A4D-4CE3-4EAE-8E5E-1FB35337C215}" destId="{8DDBA1B1-2895-48A0-B21A-5B188376756B}" srcOrd="21" destOrd="0" presId="urn:microsoft.com/office/officeart/2005/8/layout/radial6"/>
    <dgm:cxn modelId="{82DE23F4-0471-42F2-8BE2-6D2C9217902D}" type="presParOf" srcId="{08946A4D-4CE3-4EAE-8E5E-1FB35337C215}" destId="{1203A410-E378-48F8-A2AB-B7D10271B561}" srcOrd="22" destOrd="0" presId="urn:microsoft.com/office/officeart/2005/8/layout/radial6"/>
    <dgm:cxn modelId="{8E09F340-8E22-4130-8FB8-3EF3AC9AC04B}" type="presParOf" srcId="{08946A4D-4CE3-4EAE-8E5E-1FB35337C215}" destId="{CA3E29F6-1C01-4466-8701-A55E55BCAE94}" srcOrd="23" destOrd="0" presId="urn:microsoft.com/office/officeart/2005/8/layout/radial6"/>
    <dgm:cxn modelId="{82BC13FC-D86E-493A-90EE-3E5107BA7989}" type="presParOf" srcId="{08946A4D-4CE3-4EAE-8E5E-1FB35337C215}" destId="{067E3E22-2B55-4D75-89CF-C387AFC58954}" srcOrd="24" destOrd="0" presId="urn:microsoft.com/office/officeart/2005/8/layout/radial6"/>
    <dgm:cxn modelId="{EB111CED-BF2C-4A33-8518-61D5EDFA4689}" type="presParOf" srcId="{08946A4D-4CE3-4EAE-8E5E-1FB35337C215}" destId="{BCE9F725-6B73-457D-883E-02A7D98ABC71}" srcOrd="25" destOrd="0" presId="urn:microsoft.com/office/officeart/2005/8/layout/radial6"/>
    <dgm:cxn modelId="{341B28F9-5E0F-46B1-ACFE-921127DAC339}" type="presParOf" srcId="{08946A4D-4CE3-4EAE-8E5E-1FB35337C215}" destId="{031A5803-B12B-4EE5-B9E8-497A7698A029}" srcOrd="26" destOrd="0" presId="urn:microsoft.com/office/officeart/2005/8/layout/radial6"/>
    <dgm:cxn modelId="{2DD1AC49-2717-432E-9D4A-2B42028014B7}" type="presParOf" srcId="{08946A4D-4CE3-4EAE-8E5E-1FB35337C215}" destId="{3E8F4A8D-5ABD-4B98-B895-3B2770A01EA7}" srcOrd="27" destOrd="0" presId="urn:microsoft.com/office/officeart/2005/8/layout/radial6"/>
    <dgm:cxn modelId="{FD9585A9-00AF-46C7-A235-A7CA6D3831B8}" type="presParOf" srcId="{08946A4D-4CE3-4EAE-8E5E-1FB35337C215}" destId="{3907D1F7-8910-4F7B-9B13-FD4CDCEF2496}" srcOrd="28" destOrd="0" presId="urn:microsoft.com/office/officeart/2005/8/layout/radial6"/>
    <dgm:cxn modelId="{C8DD3998-DDB5-47D7-98D4-BC3066527AF0}" type="presParOf" srcId="{08946A4D-4CE3-4EAE-8E5E-1FB35337C215}" destId="{52F14400-A897-47DB-AC0F-1549077A1D36}" srcOrd="29" destOrd="0" presId="urn:microsoft.com/office/officeart/2005/8/layout/radial6"/>
    <dgm:cxn modelId="{02E4D09D-05F7-42A2-80C6-005EEC5049D2}" type="presParOf" srcId="{08946A4D-4CE3-4EAE-8E5E-1FB35337C215}" destId="{010BC6D9-27D3-42DC-852C-398110BFAB55}"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BC6D9-27D3-42DC-852C-398110BFAB55}">
      <dsp:nvSpPr>
        <dsp:cNvPr id="0" name=""/>
        <dsp:cNvSpPr/>
      </dsp:nvSpPr>
      <dsp:spPr>
        <a:xfrm>
          <a:off x="2381629" y="577243"/>
          <a:ext cx="6435921" cy="6435921"/>
        </a:xfrm>
        <a:prstGeom prst="blockArc">
          <a:avLst>
            <a:gd name="adj1" fmla="val 14040000"/>
            <a:gd name="adj2" fmla="val 16200000"/>
            <a:gd name="adj3" fmla="val 2762"/>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8F4A8D-5ABD-4B98-B895-3B2770A01EA7}">
      <dsp:nvSpPr>
        <dsp:cNvPr id="0" name=""/>
        <dsp:cNvSpPr/>
      </dsp:nvSpPr>
      <dsp:spPr>
        <a:xfrm>
          <a:off x="2381629" y="577243"/>
          <a:ext cx="6435921" cy="6435921"/>
        </a:xfrm>
        <a:prstGeom prst="blockArc">
          <a:avLst>
            <a:gd name="adj1" fmla="val 11880000"/>
            <a:gd name="adj2" fmla="val 14040000"/>
            <a:gd name="adj3" fmla="val 2762"/>
          </a:avLst>
        </a:prstGeom>
        <a:gradFill rotWithShape="0">
          <a:gsLst>
            <a:gs pos="0">
              <a:schemeClr val="accent2">
                <a:hueOff val="4161350"/>
                <a:satOff val="-5190"/>
                <a:lumOff val="1220"/>
                <a:alphaOff val="0"/>
                <a:shade val="51000"/>
                <a:satMod val="130000"/>
              </a:schemeClr>
            </a:gs>
            <a:gs pos="80000">
              <a:schemeClr val="accent2">
                <a:hueOff val="4161350"/>
                <a:satOff val="-5190"/>
                <a:lumOff val="1220"/>
                <a:alphaOff val="0"/>
                <a:shade val="93000"/>
                <a:satMod val="130000"/>
              </a:schemeClr>
            </a:gs>
            <a:gs pos="100000">
              <a:schemeClr val="accent2">
                <a:hueOff val="4161350"/>
                <a:satOff val="-5190"/>
                <a:lumOff val="12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7E3E22-2B55-4D75-89CF-C387AFC58954}">
      <dsp:nvSpPr>
        <dsp:cNvPr id="0" name=""/>
        <dsp:cNvSpPr/>
      </dsp:nvSpPr>
      <dsp:spPr>
        <a:xfrm>
          <a:off x="2381629" y="577243"/>
          <a:ext cx="6435921" cy="6435921"/>
        </a:xfrm>
        <a:prstGeom prst="blockArc">
          <a:avLst>
            <a:gd name="adj1" fmla="val 9720000"/>
            <a:gd name="adj2" fmla="val 11880000"/>
            <a:gd name="adj3" fmla="val 2762"/>
          </a:avLst>
        </a:prstGeom>
        <a:gradFill rotWithShape="0">
          <a:gsLst>
            <a:gs pos="0">
              <a:schemeClr val="accent2">
                <a:hueOff val="3641181"/>
                <a:satOff val="-4541"/>
                <a:lumOff val="1068"/>
                <a:alphaOff val="0"/>
                <a:shade val="51000"/>
                <a:satMod val="130000"/>
              </a:schemeClr>
            </a:gs>
            <a:gs pos="80000">
              <a:schemeClr val="accent2">
                <a:hueOff val="3641181"/>
                <a:satOff val="-4541"/>
                <a:lumOff val="1068"/>
                <a:alphaOff val="0"/>
                <a:shade val="93000"/>
                <a:satMod val="130000"/>
              </a:schemeClr>
            </a:gs>
            <a:gs pos="100000">
              <a:schemeClr val="accent2">
                <a:hueOff val="3641181"/>
                <a:satOff val="-4541"/>
                <a:lumOff val="10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DBA1B1-2895-48A0-B21A-5B188376756B}">
      <dsp:nvSpPr>
        <dsp:cNvPr id="0" name=""/>
        <dsp:cNvSpPr/>
      </dsp:nvSpPr>
      <dsp:spPr>
        <a:xfrm>
          <a:off x="2381629" y="577243"/>
          <a:ext cx="6435921" cy="6435921"/>
        </a:xfrm>
        <a:prstGeom prst="blockArc">
          <a:avLst>
            <a:gd name="adj1" fmla="val 7560000"/>
            <a:gd name="adj2" fmla="val 9720000"/>
            <a:gd name="adj3" fmla="val 2762"/>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D6C8B75-3A5E-4FE4-96A2-15A69132B123}">
      <dsp:nvSpPr>
        <dsp:cNvPr id="0" name=""/>
        <dsp:cNvSpPr/>
      </dsp:nvSpPr>
      <dsp:spPr>
        <a:xfrm>
          <a:off x="2381629" y="577243"/>
          <a:ext cx="6435921" cy="6435921"/>
        </a:xfrm>
        <a:prstGeom prst="blockArc">
          <a:avLst>
            <a:gd name="adj1" fmla="val 5400000"/>
            <a:gd name="adj2" fmla="val 7560000"/>
            <a:gd name="adj3" fmla="val 2762"/>
          </a:avLst>
        </a:prstGeom>
        <a:gradFill rotWithShape="0">
          <a:gsLst>
            <a:gs pos="0">
              <a:schemeClr val="accent2">
                <a:hueOff val="2600844"/>
                <a:satOff val="-3244"/>
                <a:lumOff val="763"/>
                <a:alphaOff val="0"/>
                <a:shade val="51000"/>
                <a:satMod val="130000"/>
              </a:schemeClr>
            </a:gs>
            <a:gs pos="80000">
              <a:schemeClr val="accent2">
                <a:hueOff val="2600844"/>
                <a:satOff val="-3244"/>
                <a:lumOff val="763"/>
                <a:alphaOff val="0"/>
                <a:shade val="93000"/>
                <a:satMod val="130000"/>
              </a:schemeClr>
            </a:gs>
            <a:gs pos="100000">
              <a:schemeClr val="accent2">
                <a:hueOff val="2600844"/>
                <a:satOff val="-3244"/>
                <a:lumOff val="7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34EFC58-2984-4895-9691-E14ADBF48922}">
      <dsp:nvSpPr>
        <dsp:cNvPr id="0" name=""/>
        <dsp:cNvSpPr/>
      </dsp:nvSpPr>
      <dsp:spPr>
        <a:xfrm>
          <a:off x="2381629" y="577243"/>
          <a:ext cx="6435921" cy="6435921"/>
        </a:xfrm>
        <a:prstGeom prst="blockArc">
          <a:avLst>
            <a:gd name="adj1" fmla="val 3240000"/>
            <a:gd name="adj2" fmla="val 5400000"/>
            <a:gd name="adj3" fmla="val 2762"/>
          </a:avLst>
        </a:prstGeom>
        <a:gradFill rotWithShape="0">
          <a:gsLst>
            <a:gs pos="0">
              <a:schemeClr val="accent2">
                <a:hueOff val="2080675"/>
                <a:satOff val="-2595"/>
                <a:lumOff val="610"/>
                <a:alphaOff val="0"/>
                <a:shade val="51000"/>
                <a:satMod val="130000"/>
              </a:schemeClr>
            </a:gs>
            <a:gs pos="80000">
              <a:schemeClr val="accent2">
                <a:hueOff val="2080675"/>
                <a:satOff val="-2595"/>
                <a:lumOff val="610"/>
                <a:alphaOff val="0"/>
                <a:shade val="93000"/>
                <a:satMod val="130000"/>
              </a:schemeClr>
            </a:gs>
            <a:gs pos="100000">
              <a:schemeClr val="accent2">
                <a:hueOff val="2080675"/>
                <a:satOff val="-2595"/>
                <a:lumOff val="61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F570BE-4B9C-4E0B-AF4C-3E653546156C}">
      <dsp:nvSpPr>
        <dsp:cNvPr id="0" name=""/>
        <dsp:cNvSpPr/>
      </dsp:nvSpPr>
      <dsp:spPr>
        <a:xfrm>
          <a:off x="2381629" y="577243"/>
          <a:ext cx="6435921" cy="6435921"/>
        </a:xfrm>
        <a:prstGeom prst="blockArc">
          <a:avLst>
            <a:gd name="adj1" fmla="val 1080000"/>
            <a:gd name="adj2" fmla="val 3240000"/>
            <a:gd name="adj3" fmla="val 2762"/>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AE56E2-5A68-45CF-96EC-75AFB103FF27}">
      <dsp:nvSpPr>
        <dsp:cNvPr id="0" name=""/>
        <dsp:cNvSpPr/>
      </dsp:nvSpPr>
      <dsp:spPr>
        <a:xfrm>
          <a:off x="2381629" y="577243"/>
          <a:ext cx="6435921" cy="6435921"/>
        </a:xfrm>
        <a:prstGeom prst="blockArc">
          <a:avLst>
            <a:gd name="adj1" fmla="val 20520000"/>
            <a:gd name="adj2" fmla="val 1080000"/>
            <a:gd name="adj3" fmla="val 2762"/>
          </a:avLst>
        </a:prstGeom>
        <a:gradFill rotWithShape="0">
          <a:gsLst>
            <a:gs pos="0">
              <a:schemeClr val="accent2">
                <a:hueOff val="1040338"/>
                <a:satOff val="-1298"/>
                <a:lumOff val="305"/>
                <a:alphaOff val="0"/>
                <a:shade val="51000"/>
                <a:satMod val="130000"/>
              </a:schemeClr>
            </a:gs>
            <a:gs pos="80000">
              <a:schemeClr val="accent2">
                <a:hueOff val="1040338"/>
                <a:satOff val="-1298"/>
                <a:lumOff val="305"/>
                <a:alphaOff val="0"/>
                <a:shade val="93000"/>
                <a:satMod val="130000"/>
              </a:schemeClr>
            </a:gs>
            <a:gs pos="100000">
              <a:schemeClr val="accent2">
                <a:hueOff val="1040338"/>
                <a:satOff val="-1298"/>
                <a:lumOff val="3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094812E-695B-4214-BA99-356752D5AB1E}">
      <dsp:nvSpPr>
        <dsp:cNvPr id="0" name=""/>
        <dsp:cNvSpPr/>
      </dsp:nvSpPr>
      <dsp:spPr>
        <a:xfrm>
          <a:off x="2381629" y="577243"/>
          <a:ext cx="6435921" cy="6435921"/>
        </a:xfrm>
        <a:prstGeom prst="blockArc">
          <a:avLst>
            <a:gd name="adj1" fmla="val 18360000"/>
            <a:gd name="adj2" fmla="val 20520000"/>
            <a:gd name="adj3" fmla="val 2762"/>
          </a:avLst>
        </a:prstGeom>
        <a:gradFill rotWithShape="0">
          <a:gsLst>
            <a:gs pos="0">
              <a:schemeClr val="accent2">
                <a:hueOff val="520169"/>
                <a:satOff val="-649"/>
                <a:lumOff val="153"/>
                <a:alphaOff val="0"/>
                <a:shade val="51000"/>
                <a:satMod val="130000"/>
              </a:schemeClr>
            </a:gs>
            <a:gs pos="80000">
              <a:schemeClr val="accent2">
                <a:hueOff val="520169"/>
                <a:satOff val="-649"/>
                <a:lumOff val="153"/>
                <a:alphaOff val="0"/>
                <a:shade val="93000"/>
                <a:satMod val="130000"/>
              </a:schemeClr>
            </a:gs>
            <a:gs pos="100000">
              <a:schemeClr val="accent2">
                <a:hueOff val="520169"/>
                <a:satOff val="-649"/>
                <a:lumOff val="1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F9BCE50-B3F0-4F73-9DB7-EB209E4874D4}">
      <dsp:nvSpPr>
        <dsp:cNvPr id="0" name=""/>
        <dsp:cNvSpPr/>
      </dsp:nvSpPr>
      <dsp:spPr>
        <a:xfrm>
          <a:off x="2381629" y="577243"/>
          <a:ext cx="6435921" cy="6435921"/>
        </a:xfrm>
        <a:prstGeom prst="blockArc">
          <a:avLst>
            <a:gd name="adj1" fmla="val 16200000"/>
            <a:gd name="adj2" fmla="val 18360000"/>
            <a:gd name="adj3" fmla="val 276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79E328-7533-4483-9655-4B4B96BE03DB}">
      <dsp:nvSpPr>
        <dsp:cNvPr id="0" name=""/>
        <dsp:cNvSpPr/>
      </dsp:nvSpPr>
      <dsp:spPr>
        <a:xfrm>
          <a:off x="3930670" y="2556535"/>
          <a:ext cx="3337839" cy="247733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marL="0" lvl="0" indent="0" algn="ctr" defTabSz="2622550">
            <a:lnSpc>
              <a:spcPct val="90000"/>
            </a:lnSpc>
            <a:spcBef>
              <a:spcPct val="0"/>
            </a:spcBef>
            <a:spcAft>
              <a:spcPct val="35000"/>
            </a:spcAft>
            <a:buNone/>
          </a:pPr>
          <a:r>
            <a:rPr lang="ar-SA" sz="5900" b="1" kern="1200"/>
            <a:t>مبادئ التنظيم </a:t>
          </a:r>
          <a:endParaRPr lang="en-SG" sz="5900" b="1" kern="1200"/>
        </a:p>
      </dsp:txBody>
      <dsp:txXfrm>
        <a:off x="4419485" y="2919332"/>
        <a:ext cx="2360209" cy="1751742"/>
      </dsp:txXfrm>
    </dsp:sp>
    <dsp:sp modelId="{F1AED7BB-8FFC-4764-B3C3-245D9C5F49DB}">
      <dsp:nvSpPr>
        <dsp:cNvPr id="0" name=""/>
        <dsp:cNvSpPr/>
      </dsp:nvSpPr>
      <dsp:spPr>
        <a:xfrm>
          <a:off x="4597297" y="-184289"/>
          <a:ext cx="2004585" cy="161194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الهدف</a:t>
          </a:r>
          <a:endParaRPr lang="en-SG" sz="2600" b="1" kern="1200"/>
        </a:p>
      </dsp:txBody>
      <dsp:txXfrm>
        <a:off x="4890862" y="51775"/>
        <a:ext cx="1417455" cy="1139818"/>
      </dsp:txXfrm>
    </dsp:sp>
    <dsp:sp modelId="{3A5B851B-1D44-418B-A753-E0552D39E0AC}">
      <dsp:nvSpPr>
        <dsp:cNvPr id="0" name=""/>
        <dsp:cNvSpPr/>
      </dsp:nvSpPr>
      <dsp:spPr>
        <a:xfrm>
          <a:off x="6462645" y="421799"/>
          <a:ext cx="2004585" cy="1611946"/>
        </a:xfrm>
        <a:prstGeom prst="ellipse">
          <a:avLst/>
        </a:prstGeom>
        <a:gradFill rotWithShape="0">
          <a:gsLst>
            <a:gs pos="0">
              <a:schemeClr val="accent2">
                <a:hueOff val="520169"/>
                <a:satOff val="-649"/>
                <a:lumOff val="153"/>
                <a:alphaOff val="0"/>
                <a:shade val="51000"/>
                <a:satMod val="130000"/>
              </a:schemeClr>
            </a:gs>
            <a:gs pos="80000">
              <a:schemeClr val="accent2">
                <a:hueOff val="520169"/>
                <a:satOff val="-649"/>
                <a:lumOff val="153"/>
                <a:alphaOff val="0"/>
                <a:shade val="93000"/>
                <a:satMod val="130000"/>
              </a:schemeClr>
            </a:gs>
            <a:gs pos="100000">
              <a:schemeClr val="accent2">
                <a:hueOff val="520169"/>
                <a:satOff val="-649"/>
                <a:lumOff val="1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الوظيفة</a:t>
          </a:r>
          <a:endParaRPr lang="en-SG" sz="2600" b="1" kern="1200"/>
        </a:p>
      </dsp:txBody>
      <dsp:txXfrm>
        <a:off x="6756210" y="657863"/>
        <a:ext cx="1417455" cy="1139818"/>
      </dsp:txXfrm>
    </dsp:sp>
    <dsp:sp modelId="{5F225B06-2BB2-4A3B-9208-33A6A416DDAB}">
      <dsp:nvSpPr>
        <dsp:cNvPr id="0" name=""/>
        <dsp:cNvSpPr/>
      </dsp:nvSpPr>
      <dsp:spPr>
        <a:xfrm>
          <a:off x="7615493" y="2008559"/>
          <a:ext cx="2004585" cy="1611946"/>
        </a:xfrm>
        <a:prstGeom prst="ellipse">
          <a:avLst/>
        </a:prstGeom>
        <a:gradFill rotWithShape="0">
          <a:gsLst>
            <a:gs pos="0">
              <a:schemeClr val="accent2">
                <a:hueOff val="1040338"/>
                <a:satOff val="-1298"/>
                <a:lumOff val="305"/>
                <a:alphaOff val="0"/>
                <a:shade val="51000"/>
                <a:satMod val="130000"/>
              </a:schemeClr>
            </a:gs>
            <a:gs pos="80000">
              <a:schemeClr val="accent2">
                <a:hueOff val="1040338"/>
                <a:satOff val="-1298"/>
                <a:lumOff val="305"/>
                <a:alphaOff val="0"/>
                <a:shade val="93000"/>
                <a:satMod val="130000"/>
              </a:schemeClr>
            </a:gs>
            <a:gs pos="100000">
              <a:schemeClr val="accent2">
                <a:hueOff val="1040338"/>
                <a:satOff val="-1298"/>
                <a:lumOff val="3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تقسيم العمل</a:t>
          </a:r>
          <a:endParaRPr lang="en-SG" sz="2600" b="1" kern="1200"/>
        </a:p>
      </dsp:txBody>
      <dsp:txXfrm>
        <a:off x="7909058" y="2244623"/>
        <a:ext cx="1417455" cy="1139818"/>
      </dsp:txXfrm>
    </dsp:sp>
    <dsp:sp modelId="{CEF132EB-BBF7-404F-8B8D-0FAD60B4D525}">
      <dsp:nvSpPr>
        <dsp:cNvPr id="0" name=""/>
        <dsp:cNvSpPr/>
      </dsp:nvSpPr>
      <dsp:spPr>
        <a:xfrm>
          <a:off x="7615493" y="3969902"/>
          <a:ext cx="2004585" cy="1611946"/>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وحدة الأمر</a:t>
          </a:r>
          <a:endParaRPr lang="en-SG" sz="2600" b="1" kern="1200"/>
        </a:p>
      </dsp:txBody>
      <dsp:txXfrm>
        <a:off x="7909058" y="4205966"/>
        <a:ext cx="1417455" cy="1139818"/>
      </dsp:txXfrm>
    </dsp:sp>
    <dsp:sp modelId="{2FA080AA-9CC0-46B6-BD24-EAF03140FE2B}">
      <dsp:nvSpPr>
        <dsp:cNvPr id="0" name=""/>
        <dsp:cNvSpPr/>
      </dsp:nvSpPr>
      <dsp:spPr>
        <a:xfrm>
          <a:off x="6462645" y="5556661"/>
          <a:ext cx="2004585" cy="1611946"/>
        </a:xfrm>
        <a:prstGeom prst="ellipse">
          <a:avLst/>
        </a:prstGeom>
        <a:gradFill rotWithShape="0">
          <a:gsLst>
            <a:gs pos="0">
              <a:schemeClr val="accent2">
                <a:hueOff val="2080675"/>
                <a:satOff val="-2595"/>
                <a:lumOff val="610"/>
                <a:alphaOff val="0"/>
                <a:shade val="51000"/>
                <a:satMod val="130000"/>
              </a:schemeClr>
            </a:gs>
            <a:gs pos="80000">
              <a:schemeClr val="accent2">
                <a:hueOff val="2080675"/>
                <a:satOff val="-2595"/>
                <a:lumOff val="610"/>
                <a:alphaOff val="0"/>
                <a:shade val="93000"/>
                <a:satMod val="130000"/>
              </a:schemeClr>
            </a:gs>
            <a:gs pos="100000">
              <a:schemeClr val="accent2">
                <a:hueOff val="2080675"/>
                <a:satOff val="-2595"/>
                <a:lumOff val="61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نطاق الإشراف</a:t>
          </a:r>
          <a:endParaRPr lang="en-SG" sz="2600" b="1" kern="1200"/>
        </a:p>
      </dsp:txBody>
      <dsp:txXfrm>
        <a:off x="6756210" y="5792725"/>
        <a:ext cx="1417455" cy="1139818"/>
      </dsp:txXfrm>
    </dsp:sp>
    <dsp:sp modelId="{23461B27-CF23-4C69-9B71-9933656F5E71}">
      <dsp:nvSpPr>
        <dsp:cNvPr id="0" name=""/>
        <dsp:cNvSpPr/>
      </dsp:nvSpPr>
      <dsp:spPr>
        <a:xfrm>
          <a:off x="4597297" y="6162750"/>
          <a:ext cx="2004585" cy="1611946"/>
        </a:xfrm>
        <a:prstGeom prst="ellipse">
          <a:avLst/>
        </a:prstGeom>
        <a:gradFill rotWithShape="0">
          <a:gsLst>
            <a:gs pos="0">
              <a:schemeClr val="accent2">
                <a:hueOff val="2600844"/>
                <a:satOff val="-3244"/>
                <a:lumOff val="763"/>
                <a:alphaOff val="0"/>
                <a:shade val="51000"/>
                <a:satMod val="130000"/>
              </a:schemeClr>
            </a:gs>
            <a:gs pos="80000">
              <a:schemeClr val="accent2">
                <a:hueOff val="2600844"/>
                <a:satOff val="-3244"/>
                <a:lumOff val="763"/>
                <a:alphaOff val="0"/>
                <a:shade val="93000"/>
                <a:satMod val="130000"/>
              </a:schemeClr>
            </a:gs>
            <a:gs pos="100000">
              <a:schemeClr val="accent2">
                <a:hueOff val="2600844"/>
                <a:satOff val="-3244"/>
                <a:lumOff val="7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تكافؤ السلطة والمسئولية </a:t>
          </a:r>
          <a:endParaRPr lang="en-SG" sz="2600" b="1" kern="1200"/>
        </a:p>
      </dsp:txBody>
      <dsp:txXfrm>
        <a:off x="4890862" y="6398814"/>
        <a:ext cx="1417455" cy="1139818"/>
      </dsp:txXfrm>
    </dsp:sp>
    <dsp:sp modelId="{2B694A2A-C455-4A95-AD98-FF22B7558DF2}">
      <dsp:nvSpPr>
        <dsp:cNvPr id="0" name=""/>
        <dsp:cNvSpPr/>
      </dsp:nvSpPr>
      <dsp:spPr>
        <a:xfrm>
          <a:off x="2731949" y="5556661"/>
          <a:ext cx="2004585" cy="1611946"/>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المركزية واللامركزية</a:t>
          </a:r>
          <a:endParaRPr lang="en-SG" sz="2600" b="1" kern="1200"/>
        </a:p>
      </dsp:txBody>
      <dsp:txXfrm>
        <a:off x="3025514" y="5792725"/>
        <a:ext cx="1417455" cy="1139818"/>
      </dsp:txXfrm>
    </dsp:sp>
    <dsp:sp modelId="{1203A410-E378-48F8-A2AB-B7D10271B561}">
      <dsp:nvSpPr>
        <dsp:cNvPr id="0" name=""/>
        <dsp:cNvSpPr/>
      </dsp:nvSpPr>
      <dsp:spPr>
        <a:xfrm>
          <a:off x="1579100" y="3969902"/>
          <a:ext cx="2004585" cy="1611946"/>
        </a:xfrm>
        <a:prstGeom prst="ellipse">
          <a:avLst/>
        </a:prstGeom>
        <a:gradFill rotWithShape="0">
          <a:gsLst>
            <a:gs pos="0">
              <a:schemeClr val="accent2">
                <a:hueOff val="3641181"/>
                <a:satOff val="-4541"/>
                <a:lumOff val="1068"/>
                <a:alphaOff val="0"/>
                <a:shade val="51000"/>
                <a:satMod val="130000"/>
              </a:schemeClr>
            </a:gs>
            <a:gs pos="80000">
              <a:schemeClr val="accent2">
                <a:hueOff val="3641181"/>
                <a:satOff val="-4541"/>
                <a:lumOff val="1068"/>
                <a:alphaOff val="0"/>
                <a:shade val="93000"/>
                <a:satMod val="130000"/>
              </a:schemeClr>
            </a:gs>
            <a:gs pos="100000">
              <a:schemeClr val="accent2">
                <a:hueOff val="3641181"/>
                <a:satOff val="-4541"/>
                <a:lumOff val="10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dirty="0"/>
            <a:t>التفويض</a:t>
          </a:r>
          <a:endParaRPr lang="en-SG" sz="2600" b="1" kern="1200" dirty="0"/>
        </a:p>
      </dsp:txBody>
      <dsp:txXfrm>
        <a:off x="1872665" y="4205966"/>
        <a:ext cx="1417455" cy="1139818"/>
      </dsp:txXfrm>
    </dsp:sp>
    <dsp:sp modelId="{BCE9F725-6B73-457D-883E-02A7D98ABC71}">
      <dsp:nvSpPr>
        <dsp:cNvPr id="0" name=""/>
        <dsp:cNvSpPr/>
      </dsp:nvSpPr>
      <dsp:spPr>
        <a:xfrm>
          <a:off x="1579100" y="2008559"/>
          <a:ext cx="2004585" cy="1611946"/>
        </a:xfrm>
        <a:prstGeom prst="ellipse">
          <a:avLst/>
        </a:prstGeom>
        <a:gradFill rotWithShape="0">
          <a:gsLst>
            <a:gs pos="0">
              <a:schemeClr val="accent2">
                <a:hueOff val="4161350"/>
                <a:satOff val="-5190"/>
                <a:lumOff val="1220"/>
                <a:alphaOff val="0"/>
                <a:shade val="51000"/>
                <a:satMod val="130000"/>
              </a:schemeClr>
            </a:gs>
            <a:gs pos="80000">
              <a:schemeClr val="accent2">
                <a:hueOff val="4161350"/>
                <a:satOff val="-5190"/>
                <a:lumOff val="1220"/>
                <a:alphaOff val="0"/>
                <a:shade val="93000"/>
                <a:satMod val="130000"/>
              </a:schemeClr>
            </a:gs>
            <a:gs pos="100000">
              <a:schemeClr val="accent2">
                <a:hueOff val="4161350"/>
                <a:satOff val="-5190"/>
                <a:lumOff val="12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التنسيق </a:t>
          </a:r>
          <a:endParaRPr lang="en-SG" sz="2600" b="1" kern="1200"/>
        </a:p>
      </dsp:txBody>
      <dsp:txXfrm>
        <a:off x="1872665" y="2244623"/>
        <a:ext cx="1417455" cy="1139818"/>
      </dsp:txXfrm>
    </dsp:sp>
    <dsp:sp modelId="{3907D1F7-8910-4F7B-9B13-FD4CDCEF2496}">
      <dsp:nvSpPr>
        <dsp:cNvPr id="0" name=""/>
        <dsp:cNvSpPr/>
      </dsp:nvSpPr>
      <dsp:spPr>
        <a:xfrm>
          <a:off x="2731949" y="421799"/>
          <a:ext cx="2004585" cy="1611946"/>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ar-SA" sz="2600" b="1" kern="1200"/>
            <a:t>التوازن والمرونة</a:t>
          </a:r>
          <a:endParaRPr lang="en-SG" sz="2600" b="1" kern="1200"/>
        </a:p>
      </dsp:txBody>
      <dsp:txXfrm>
        <a:off x="3025514" y="657863"/>
        <a:ext cx="1417455" cy="113981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24</a:t>
            </a:fld>
            <a:endParaRPr lang="en-US"/>
          </a:p>
        </p:txBody>
      </p:sp>
    </p:spTree>
    <p:extLst>
      <p:ext uri="{BB962C8B-B14F-4D97-AF65-F5344CB8AC3E}">
        <p14:creationId xmlns:p14="http://schemas.microsoft.com/office/powerpoint/2010/main" val="57296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213177" y="3471955"/>
            <a:ext cx="4275548" cy="4275548"/>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18868409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10287000"/>
          </a:xfrm>
        </p:spPr>
        <p:txBody>
          <a:bodyPr rtlCol="0">
            <a:normAutofit/>
          </a:bodyPr>
          <a:lstStyle/>
          <a:p>
            <a:pPr lvl="0"/>
            <a:endParaRPr lang="en-US" noProof="0"/>
          </a:p>
        </p:txBody>
      </p:sp>
      <p:sp>
        <p:nvSpPr>
          <p:cNvPr id="3" name="Picture Placeholder 2"/>
          <p:cNvSpPr>
            <a:spLocks noGrp="1"/>
          </p:cNvSpPr>
          <p:nvPr>
            <p:ph type="pic" sz="quarter" idx="11"/>
          </p:nvPr>
        </p:nvSpPr>
        <p:spPr>
          <a:xfrm>
            <a:off x="1528763" y="1107282"/>
            <a:ext cx="7808120" cy="9179718"/>
          </a:xfrm>
        </p:spPr>
        <p:txBody>
          <a:bodyPr rtlCol="0">
            <a:normAutofit/>
          </a:bodyPr>
          <a:lstStyle/>
          <a:p>
            <a:pPr lvl="0"/>
            <a:endParaRPr lang="en-US" noProof="0"/>
          </a:p>
        </p:txBody>
      </p:sp>
    </p:spTree>
    <p:extLst>
      <p:ext uri="{BB962C8B-B14F-4D97-AF65-F5344CB8AC3E}">
        <p14:creationId xmlns:p14="http://schemas.microsoft.com/office/powerpoint/2010/main" val="3033409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a:solidFill>
                  <a:srgbClr val="FFFFFF"/>
                </a:solidFill>
                <a:latin typeface="Cascadia Code" pitchFamily="49" charset="0"/>
                <a:cs typeface="Codec Pro" charset="0"/>
                <a:sym typeface="Codec Pro" charset="0"/>
              </a:rPr>
              <a:t>أساسياتها، ومفاهيمها، وتطبيقاتها </a:t>
            </a:r>
            <a:r>
              <a:rPr lang="ar-SA" altLang="en-US" sz="3600">
                <a:solidFill>
                  <a:srgbClr val="FFFFFF"/>
                </a:solidFill>
                <a:latin typeface="Cascadia Code" pitchFamily="49" charset="0"/>
                <a:cs typeface="Codec Pro" charset="0"/>
                <a:sym typeface="Codec Pro" charset="0"/>
              </a:rPr>
              <a:t> </a:t>
            </a:r>
            <a:r>
              <a:rPr lang="ar-EG" altLang="en-US" sz="360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a:solidFill>
                  <a:srgbClr val="FFFFFF"/>
                </a:solidFill>
                <a:latin typeface="Codec Pro" charset="0"/>
                <a:cs typeface="Codec Pro" charset="0"/>
                <a:sym typeface="Codec Pro" charset="0"/>
              </a:rPr>
              <a:t>  </a:t>
            </a:r>
            <a:endParaRPr lang="ar-EG" altLang="en-US" sz="540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512961"/>
          </a:xfrm>
          <a:prstGeom prst="rect">
            <a:avLst/>
          </a:prstGeom>
        </p:spPr>
        <p:txBody>
          <a:bodyPr lIns="0" tIns="0" rIns="0" bIns="0">
            <a:spAutoFit/>
          </a:bodyPr>
          <a:lstStyle/>
          <a:p>
            <a:pPr defTabSz="914445">
              <a:lnSpc>
                <a:spcPts val="3995"/>
              </a:lnSpc>
              <a:defRPr/>
            </a:pPr>
            <a:r>
              <a:rPr lang="en-US" sz="2000" dirty="0">
                <a:solidFill>
                  <a:srgbClr val="EAE2D9"/>
                </a:solidFill>
                <a:latin typeface="Codec Pro"/>
                <a:ea typeface="Codec Pro"/>
                <a:cs typeface="Codec Pro"/>
                <a:sym typeface="Codec Pro"/>
              </a:rPr>
              <a:t>www.edarah.net</a:t>
            </a: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28800"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420600" y="723900"/>
            <a:ext cx="58674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3030200" y="647700"/>
            <a:ext cx="5257800" cy="1415772"/>
          </a:xfrm>
          <a:prstGeom prst="rect">
            <a:avLst/>
          </a:prstGeom>
        </p:spPr>
        <p:txBody>
          <a:bodyPr wrap="square" lIns="0" tIns="0" rIns="0" bIns="0" rtlCol="0" anchor="t">
            <a:spAutoFit/>
          </a:bodyPr>
          <a:lstStyle/>
          <a:p>
            <a:pPr algn="ctr">
              <a:lnSpc>
                <a:spcPct val="150000"/>
              </a:lnSpc>
            </a:pPr>
            <a:r>
              <a:rPr lang="en-US" sz="3200" b="1" dirty="0">
                <a:solidFill>
                  <a:srgbClr val="000000"/>
                </a:solidFill>
                <a:latin typeface="Tajawal Bold"/>
                <a:ea typeface="Tajawal Bold"/>
                <a:cs typeface="Tajawal Bold"/>
                <a:sym typeface="League Spartan"/>
                <a:rtl/>
              </a:rPr>
              <a:t>Informal Organization  </a:t>
            </a:r>
            <a:r>
              <a:rPr lang="ar-EG" sz="3200" b="1" dirty="0">
                <a:solidFill>
                  <a:srgbClr val="000000"/>
                </a:solidFill>
                <a:latin typeface="Tajawal Bold"/>
                <a:ea typeface="Tajawal Bold"/>
                <a:cs typeface="Tajawal Bold"/>
                <a:sym typeface="League Spartan"/>
                <a:rtl/>
              </a:rPr>
              <a:t>التنظيم غير الرسمي</a:t>
            </a:r>
            <a:endParaRPr lang="en-US" sz="3200" b="1" dirty="0">
              <a:solidFill>
                <a:srgbClr val="000000"/>
              </a:solidFill>
              <a:latin typeface="Tajawal Bold"/>
              <a:ea typeface="Tajawal Bold"/>
              <a:cs typeface="Tajawal Bold"/>
              <a:sym typeface="League Spartan"/>
              <a:rtl/>
            </a:endParaRPr>
          </a:p>
        </p:txBody>
      </p:sp>
      <p:sp>
        <p:nvSpPr>
          <p:cNvPr id="17" name="TextBox 17"/>
          <p:cNvSpPr txBox="1"/>
          <p:nvPr/>
        </p:nvSpPr>
        <p:spPr>
          <a:xfrm>
            <a:off x="3429000" y="3009900"/>
            <a:ext cx="14279595" cy="4673074"/>
          </a:xfrm>
          <a:prstGeom prst="rect">
            <a:avLst/>
          </a:prstGeom>
        </p:spPr>
        <p:txBody>
          <a:bodyPr wrap="square" lIns="0" tIns="0" rIns="0" bIns="0" rtlCol="0" anchor="t">
            <a:spAutoFit/>
          </a:bodyPr>
          <a:lstStyle/>
          <a:p>
            <a:pPr marL="342900" indent="-342900" algn="r" rtl="1">
              <a:lnSpc>
                <a:spcPct val="30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وهو التنظيم الذي ينشأ بطريقة تلقائية غير مقصودة نتيجة للتفاعل اليومي والمتكرر بين الموظفين في المنظمة. وهو لا يظهر في الهياكل الرسمية للمنظمة، ولا يتبع التسلسل الرسمي أو مستوى المناصب الإدارية في العلاقات والاتصالات وتلقي الأوامر. </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9</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011270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4041331462"/>
              </p:ext>
            </p:extLst>
          </p:nvPr>
        </p:nvGraphicFramePr>
        <p:xfrm>
          <a:off x="1295399" y="2324100"/>
          <a:ext cx="15621001" cy="6858002"/>
        </p:xfrm>
        <a:graphic>
          <a:graphicData uri="http://schemas.openxmlformats.org/drawingml/2006/table">
            <a:tbl>
              <a:tblPr firstRow="1">
                <a:tableStyleId>{BC89EF96-8CEA-46FF-86C4-4CE0E7609802}</a:tableStyleId>
              </a:tblPr>
              <a:tblGrid>
                <a:gridCol w="7696201">
                  <a:extLst>
                    <a:ext uri="{9D8B030D-6E8A-4147-A177-3AD203B41FA5}">
                      <a16:colId xmlns:a16="http://schemas.microsoft.com/office/drawing/2014/main" val="20000"/>
                    </a:ext>
                  </a:extLst>
                </a:gridCol>
                <a:gridCol w="7014657">
                  <a:extLst>
                    <a:ext uri="{9D8B030D-6E8A-4147-A177-3AD203B41FA5}">
                      <a16:colId xmlns:a16="http://schemas.microsoft.com/office/drawing/2014/main" val="20001"/>
                    </a:ext>
                  </a:extLst>
                </a:gridCol>
                <a:gridCol w="910143">
                  <a:extLst>
                    <a:ext uri="{9D8B030D-6E8A-4147-A177-3AD203B41FA5}">
                      <a16:colId xmlns:a16="http://schemas.microsoft.com/office/drawing/2014/main" val="20002"/>
                    </a:ext>
                  </a:extLst>
                </a:gridCol>
              </a:tblGrid>
              <a:tr h="1121559">
                <a:tc>
                  <a:txBody>
                    <a:bodyPr/>
                    <a:lstStyle>
                      <a:lvl1pPr marL="4763" indent="-4763">
                        <a:lnSpc>
                          <a:spcPct val="90000"/>
                        </a:lnSpc>
                        <a:spcBef>
                          <a:spcPts val="1000"/>
                        </a:spcBef>
                        <a:buFont typeface="Arial" panose="020B0604020202020204" pitchFamily="34" charset="0"/>
                        <a:tabLst>
                          <a:tab pos="1114425" algn="ctr"/>
                          <a:tab pos="3451225" algn="ctr"/>
                        </a:tabLst>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tabLst>
                          <a:tab pos="1114425" algn="ctr"/>
                          <a:tab pos="3451225" algn="ctr"/>
                        </a:tabLst>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tabLst>
                          <a:tab pos="1114425" algn="ctr"/>
                          <a:tab pos="3451225" algn="ctr"/>
                        </a:tabLst>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tabLst>
                          <a:tab pos="1114425" algn="ctr"/>
                          <a:tab pos="3451225" algn="ctr"/>
                        </a:tabLst>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tabLst>
                          <a:tab pos="1114425" algn="ctr"/>
                          <a:tab pos="3451225" algn="ctr"/>
                        </a:tabLst>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25000"/>
                        </a:lnSpc>
                        <a:spcBef>
                          <a:spcPct val="0"/>
                        </a:spcBef>
                        <a:spcAft>
                          <a:spcPts val="475"/>
                        </a:spcAft>
                        <a:buClrTx/>
                        <a:buSzTx/>
                        <a:buFontTx/>
                        <a:buNone/>
                        <a:tabLst>
                          <a:tab pos="1114425" algn="ctr"/>
                          <a:tab pos="3451225" algn="ctr"/>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التنظيم غير الرسمي</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solidFill>
                      <a:schemeClr val="accent1">
                        <a:lumMod val="40000"/>
                        <a:lumOff val="60000"/>
                      </a:schemeClr>
                    </a:solidFill>
                  </a:tcPr>
                </a:tc>
                <a:tc>
                  <a:txBody>
                    <a:bodyPr/>
                    <a:lstStyle/>
                    <a:p>
                      <a:pPr algn="ctr" rtl="1"/>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التنظيم الرسمي </a:t>
                      </a:r>
                      <a:endParaRPr lang="en-US" sz="2600" b="0" dirty="0">
                        <a:solidFill>
                          <a:schemeClr val="tx1"/>
                        </a:solidFill>
                        <a:latin typeface="Tajawal Bold" panose="020B0604020202020204" charset="-78"/>
                        <a:cs typeface="Tajawal Bold" panose="020B0604020202020204" charset="-78"/>
                      </a:endParaRPr>
                    </a:p>
                  </a:txBody>
                  <a:tcPr marL="41912" marR="80013" marT="135794" marB="0"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tabLst>
                          <a:tab pos="1114425" algn="ctr"/>
                          <a:tab pos="3451225" algn="ctr"/>
                        </a:tabLst>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tabLst>
                          <a:tab pos="1114425" algn="ctr"/>
                          <a:tab pos="3451225" algn="ctr"/>
                        </a:tabLst>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tabLst>
                          <a:tab pos="1114425" algn="ctr"/>
                          <a:tab pos="3451225" algn="ctr"/>
                        </a:tabLst>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tabLst>
                          <a:tab pos="1114425" algn="ctr"/>
                          <a:tab pos="3451225" algn="ctr"/>
                        </a:tabLst>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tabLst>
                          <a:tab pos="1114425" algn="ctr"/>
                          <a:tab pos="3451225" algn="ctr"/>
                        </a:tabLst>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tabLst>
                          <a:tab pos="1114425" algn="ctr"/>
                          <a:tab pos="3451225" algn="ctr"/>
                        </a:tabLst>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25000"/>
                        </a:lnSpc>
                        <a:spcBef>
                          <a:spcPct val="0"/>
                        </a:spcBef>
                        <a:spcAft>
                          <a:spcPts val="475"/>
                        </a:spcAft>
                        <a:buClrTx/>
                        <a:buSzTx/>
                        <a:buFontTx/>
                        <a:buNone/>
                        <a:tabLst>
                          <a:tab pos="1114425" algn="ctr"/>
                          <a:tab pos="3451225" algn="ctr"/>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الرقم</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solidFill>
                      <a:schemeClr val="accent1">
                        <a:lumMod val="40000"/>
                        <a:lumOff val="60000"/>
                      </a:schemeClr>
                    </a:solidFill>
                  </a:tcPr>
                </a:tc>
                <a:extLst>
                  <a:ext uri="{0D108BD9-81ED-4DB2-BD59-A6C34878D82A}">
                    <a16:rowId xmlns:a16="http://schemas.microsoft.com/office/drawing/2014/main" val="10000"/>
                  </a:ext>
                </a:extLst>
              </a:tr>
              <a:tr h="1153721">
                <a:tc>
                  <a:txBody>
                    <a:bodyPr/>
                    <a:lstStyle>
                      <a:lvl1pPr marL="715963" indent="-7159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ينتج من تجمع الأفراد داخل المنظمة وعلاقاتهم بعضهم ببعض.</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ينتج من الأهداف والمهام الرسمية </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342900" indent="-3429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mj-lt"/>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 1</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extLst>
                  <a:ext uri="{0D108BD9-81ED-4DB2-BD59-A6C34878D82A}">
                    <a16:rowId xmlns:a16="http://schemas.microsoft.com/office/drawing/2014/main" val="10001"/>
                  </a:ext>
                </a:extLst>
              </a:tr>
              <a:tr h="1153721">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a:ln>
                            <a:noFill/>
                          </a:ln>
                          <a:solidFill>
                            <a:schemeClr val="tx1"/>
                          </a:solidFill>
                          <a:effectLst/>
                          <a:latin typeface="Tajawal Bold" panose="020B0604020202020204" charset="-78"/>
                          <a:cs typeface="Tajawal Bold" panose="020B0604020202020204" charset="-78"/>
                        </a:rPr>
                        <a:t>أهداف التنظيم غير الرسمي هي إشباع حاجة كل فرد أو مجموعة أفراد في التنظيم.</a:t>
                      </a:r>
                      <a:endParaRPr kumimoji="0" lang="en-US" altLang="en-US" sz="2400" b="0" i="0" u="none" strike="noStrike" cap="none" normalizeH="0" baseline="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871538" indent="-8715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أهداف التنظيم الرسمي تحقيق الأهداف بكفاءة وفعالية.</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342900" indent="-3429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mj-lt"/>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 2</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extLst>
                  <a:ext uri="{0D108BD9-81ED-4DB2-BD59-A6C34878D82A}">
                    <a16:rowId xmlns:a16="http://schemas.microsoft.com/office/drawing/2014/main" val="10002"/>
                  </a:ext>
                </a:extLst>
              </a:tr>
              <a:tr h="1153721">
                <a:tc>
                  <a:txBody>
                    <a:bodyPr/>
                    <a:lstStyle>
                      <a:lvl1pPr marL="731838" indent="-7318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a:ln>
                            <a:noFill/>
                          </a:ln>
                          <a:solidFill>
                            <a:schemeClr val="tx1"/>
                          </a:solidFill>
                          <a:effectLst/>
                          <a:latin typeface="Tajawal Bold" panose="020B0604020202020204" charset="-78"/>
                          <a:cs typeface="Tajawal Bold" panose="020B0604020202020204" charset="-78"/>
                        </a:rPr>
                        <a:t>أهداف الفرد هي إشباع حاجاته المادية والمعنوية من الالتحاق بالعمل.</a:t>
                      </a:r>
                      <a:endParaRPr kumimoji="0" lang="en-US" altLang="en-US" sz="2400" b="0" i="0" u="none" strike="noStrike" cap="none" normalizeH="0" baseline="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a:ln>
                            <a:noFill/>
                          </a:ln>
                          <a:solidFill>
                            <a:schemeClr val="tx1"/>
                          </a:solidFill>
                          <a:effectLst/>
                          <a:latin typeface="Tajawal Bold" panose="020B0604020202020204" charset="-78"/>
                          <a:cs typeface="Tajawal Bold" panose="020B0604020202020204" charset="-78"/>
                        </a:rPr>
                        <a:t>أهداف الفرد هي تأدية الوظيفة .</a:t>
                      </a:r>
                      <a:endParaRPr kumimoji="0" lang="en-US" altLang="en-US" sz="2400" b="0" i="0" u="none" strike="noStrike" cap="none" normalizeH="0" baseline="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anchor="ctr" horzOverflow="overflow"/>
                </a:tc>
                <a:tc>
                  <a:txBody>
                    <a:bodyPr/>
                    <a:lstStyle>
                      <a:lvl1pPr marL="342900" indent="-3429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mj-lt"/>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 3</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extLst>
                  <a:ext uri="{0D108BD9-81ED-4DB2-BD59-A6C34878D82A}">
                    <a16:rowId xmlns:a16="http://schemas.microsoft.com/office/drawing/2014/main" val="10003"/>
                  </a:ext>
                </a:extLst>
              </a:tr>
              <a:tr h="1121559">
                <a:tc>
                  <a:txBody>
                    <a:bodyPr/>
                    <a:lstStyle>
                      <a:lvl1pPr marL="838200" indent="-838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a:ln>
                            <a:noFill/>
                          </a:ln>
                          <a:solidFill>
                            <a:schemeClr val="tx1"/>
                          </a:solidFill>
                          <a:effectLst/>
                          <a:latin typeface="Tajawal Bold" panose="020B0604020202020204" charset="-78"/>
                          <a:cs typeface="Tajawal Bold" panose="020B0604020202020204" charset="-78"/>
                        </a:rPr>
                        <a:t>علاقات الفرد هي علاقات اجتماعية وارتباطات شخصية </a:t>
                      </a:r>
                      <a:endParaRPr kumimoji="0" lang="en-US" altLang="en-US" sz="2400" b="0" i="0" u="none" strike="noStrike" cap="none" normalizeH="0" baseline="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774700" indent="-7747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a:ln>
                            <a:noFill/>
                          </a:ln>
                          <a:solidFill>
                            <a:schemeClr val="tx1"/>
                          </a:solidFill>
                          <a:effectLst/>
                          <a:latin typeface="Tajawal Bold" panose="020B0604020202020204" charset="-78"/>
                          <a:cs typeface="Tajawal Bold" panose="020B0604020202020204" charset="-78"/>
                        </a:rPr>
                        <a:t>علاقات الفرد هي العلاقات الإدارية الرسمية للوظيفة.</a:t>
                      </a:r>
                      <a:endParaRPr kumimoji="0" lang="en-US" altLang="en-US" sz="2400" b="0" i="0" u="none" strike="noStrike" cap="none" normalizeH="0" baseline="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342900" indent="-3429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mj-lt"/>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 4</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extLst>
                  <a:ext uri="{0D108BD9-81ED-4DB2-BD59-A6C34878D82A}">
                    <a16:rowId xmlns:a16="http://schemas.microsoft.com/office/drawing/2014/main" val="10004"/>
                  </a:ext>
                </a:extLst>
              </a:tr>
              <a:tr h="1153721">
                <a:tc>
                  <a:txBody>
                    <a:bodyPr/>
                    <a:lstStyle>
                      <a:lvl1pPr marL="228600" indent="-2286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الاتصالات تتم من خلال التأثير والنفوذ تبعاً لميزان العلاقات الاجتماعية.</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Arial" panose="020B0604020202020204" pitchFamily="34" charset="0"/>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الاتصالات تتم وفقاً للتسلسل الهرمي.</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anchor="ctr" horzOverflow="overflow"/>
                </a:tc>
                <a:tc>
                  <a:txBody>
                    <a:bodyPr/>
                    <a:lstStyle>
                      <a:lvl1pPr marL="342900" indent="-3429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1" eaLnBrk="1" fontAlgn="base" latinLnBrk="0" hangingPunct="1">
                        <a:lnSpc>
                          <a:spcPct val="125000"/>
                        </a:lnSpc>
                        <a:spcBef>
                          <a:spcPct val="0"/>
                        </a:spcBef>
                        <a:spcAft>
                          <a:spcPts val="475"/>
                        </a:spcAft>
                        <a:buClrTx/>
                        <a:buSzTx/>
                        <a:buFont typeface="+mj-lt"/>
                        <a:buNone/>
                        <a:tabLst/>
                      </a:pPr>
                      <a:r>
                        <a:rPr kumimoji="0" lang="ar-SA" altLang="en-US" sz="2600" b="0" u="none" strike="noStrike" cap="none" normalizeH="0" baseline="0" dirty="0">
                          <a:ln>
                            <a:noFill/>
                          </a:ln>
                          <a:solidFill>
                            <a:schemeClr val="tx1"/>
                          </a:solidFill>
                          <a:effectLst/>
                          <a:latin typeface="Tajawal Bold" panose="020B0604020202020204" charset="-78"/>
                          <a:cs typeface="Tajawal Bold" panose="020B0604020202020204" charset="-78"/>
                        </a:rPr>
                        <a:t> 5</a:t>
                      </a:r>
                      <a:endParaRPr kumimoji="0" lang="en-US" altLang="en-US" sz="2400" b="0" i="0" u="none" strike="noStrike" cap="none" normalizeH="0" baseline="0" dirty="0">
                        <a:ln>
                          <a:noFill/>
                        </a:ln>
                        <a:solidFill>
                          <a:schemeClr val="tx1"/>
                        </a:solidFill>
                        <a:effectLst/>
                        <a:latin typeface="Tajawal Bold" panose="020B0604020202020204" charset="-78"/>
                        <a:ea typeface="Calibri" panose="020F0502020204030204" pitchFamily="34" charset="0"/>
                        <a:cs typeface="Tajawal Bold" panose="020B0604020202020204" charset="-78"/>
                      </a:endParaRPr>
                    </a:p>
                  </a:txBody>
                  <a:tcPr marL="41912" marR="80013" marT="135794" marB="0" horzOverflow="overflow"/>
                </a:tc>
                <a:extLst>
                  <a:ext uri="{0D108BD9-81ED-4DB2-BD59-A6C34878D82A}">
                    <a16:rowId xmlns:a16="http://schemas.microsoft.com/office/drawing/2014/main" val="10005"/>
                  </a:ext>
                </a:extLst>
              </a:tr>
            </a:tbl>
          </a:graphicData>
        </a:graphic>
      </p:graphicFrame>
      <p:sp>
        <p:nvSpPr>
          <p:cNvPr id="7" name="Rounded Rectangle 6"/>
          <p:cNvSpPr/>
          <p:nvPr/>
        </p:nvSpPr>
        <p:spPr>
          <a:xfrm>
            <a:off x="5791200" y="419100"/>
            <a:ext cx="6705600" cy="838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p:cNvSpPr txBox="1"/>
          <p:nvPr/>
        </p:nvSpPr>
        <p:spPr>
          <a:xfrm>
            <a:off x="5943600" y="647700"/>
            <a:ext cx="6248400" cy="430887"/>
          </a:xfrm>
          <a:prstGeom prst="rect">
            <a:avLst/>
          </a:prstGeom>
        </p:spPr>
        <p:txBody>
          <a:bodyPr wrap="square" lIns="0" tIns="0" rIns="0" bIns="0" rtlCol="0" anchor="t">
            <a:spAutoFit/>
          </a:bodyPr>
          <a:lstStyle/>
          <a:p>
            <a:pPr algn="ctr" rtl="1">
              <a:spcBef>
                <a:spcPct val="0"/>
              </a:spcBef>
            </a:pPr>
            <a:r>
              <a:rPr lang="ar-EG" sz="2800" b="1" dirty="0">
                <a:solidFill>
                  <a:schemeClr val="bg1"/>
                </a:solidFill>
                <a:latin typeface="Tajawal Bold"/>
                <a:ea typeface="Tajawal Bold"/>
                <a:cs typeface="Tajawal Bold"/>
                <a:sym typeface="Tajawal Bold"/>
                <a:rtl/>
              </a:rPr>
              <a:t>الفرق بين التنظيم الرسمي وغير الرسمي</a:t>
            </a:r>
          </a:p>
        </p:txBody>
      </p:sp>
      <p:grpSp>
        <p:nvGrpSpPr>
          <p:cNvPr id="9" name="Group 8"/>
          <p:cNvGrpSpPr/>
          <p:nvPr/>
        </p:nvGrpSpPr>
        <p:grpSpPr>
          <a:xfrm>
            <a:off x="0" y="6591300"/>
            <a:ext cx="1028700" cy="3177813"/>
            <a:chOff x="0" y="0"/>
            <a:chExt cx="812800" cy="2510865"/>
          </a:xfrm>
        </p:grpSpPr>
        <p:sp>
          <p:nvSpPr>
            <p:cNvPr id="10"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1"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12" name="Group 11"/>
          <p:cNvGrpSpPr/>
          <p:nvPr/>
        </p:nvGrpSpPr>
        <p:grpSpPr>
          <a:xfrm>
            <a:off x="0" y="0"/>
            <a:ext cx="1028700" cy="1028700"/>
            <a:chOff x="0" y="0"/>
            <a:chExt cx="812800" cy="812800"/>
          </a:xfrm>
        </p:grpSpPr>
        <p:sp>
          <p:nvSpPr>
            <p:cNvPr id="13"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4"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6" name="Group 5"/>
          <p:cNvGrpSpPr/>
          <p:nvPr/>
        </p:nvGrpSpPr>
        <p:grpSpPr>
          <a:xfrm>
            <a:off x="17259300" y="0"/>
            <a:ext cx="1694792" cy="10287000"/>
            <a:chOff x="0" y="0"/>
            <a:chExt cx="446365" cy="2709333"/>
          </a:xfrm>
        </p:grpSpPr>
        <p:sp>
          <p:nvSpPr>
            <p:cNvPr id="17" name="Freeform 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8" name="TextBox 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10</a:t>
            </a:r>
          </a:p>
        </p:txBody>
      </p:sp>
    </p:spTree>
    <p:extLst>
      <p:ext uri="{BB962C8B-B14F-4D97-AF65-F5344CB8AC3E}">
        <p14:creationId xmlns:p14="http://schemas.microsoft.com/office/powerpoint/2010/main" val="333034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2295810"/>
          <p:cNvGraphicFramePr/>
          <p:nvPr>
            <p:extLst>
              <p:ext uri="{D42A27DB-BD31-4B8C-83A1-F6EECF244321}">
                <p14:modId xmlns:p14="http://schemas.microsoft.com/office/powerpoint/2010/main" val="1262655691"/>
              </p:ext>
            </p:extLst>
          </p:nvPr>
        </p:nvGraphicFramePr>
        <p:xfrm>
          <a:off x="3741938" y="1866900"/>
          <a:ext cx="11199180" cy="7590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5791200" y="419100"/>
            <a:ext cx="67056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
          <p:cNvSpPr txBox="1"/>
          <p:nvPr/>
        </p:nvSpPr>
        <p:spPr>
          <a:xfrm>
            <a:off x="5943600" y="647700"/>
            <a:ext cx="6248400" cy="861774"/>
          </a:xfrm>
          <a:prstGeom prst="rect">
            <a:avLst/>
          </a:prstGeom>
        </p:spPr>
        <p:txBody>
          <a:bodyPr wrap="square" lIns="0" tIns="0" rIns="0" bIns="0" rtlCol="0" anchor="t">
            <a:spAutoFit/>
          </a:bodyPr>
          <a:lstStyle/>
          <a:p>
            <a:pPr algn="ctr" rtl="1">
              <a:spcBef>
                <a:spcPct val="0"/>
              </a:spcBef>
            </a:pPr>
            <a:r>
              <a:rPr lang="ar-EG" sz="2800" b="1" dirty="0">
                <a:solidFill>
                  <a:schemeClr val="bg1"/>
                </a:solidFill>
                <a:latin typeface="Tajawal Bold"/>
                <a:ea typeface="Tajawal Bold"/>
                <a:cs typeface="Tajawal Bold"/>
                <a:sym typeface="Tajawal Bold"/>
                <a:rtl/>
              </a:rPr>
              <a:t>مباديء التنظيم الإداري</a:t>
            </a:r>
          </a:p>
          <a:p>
            <a:pPr algn="ctr" rtl="1">
              <a:spcBef>
                <a:spcPct val="0"/>
              </a:spcBef>
            </a:pPr>
            <a:r>
              <a:rPr lang="en-US" sz="2800" b="1" dirty="0">
                <a:solidFill>
                  <a:schemeClr val="bg1"/>
                </a:solidFill>
                <a:latin typeface="Tajawal Bold"/>
                <a:ea typeface="Tajawal Bold"/>
                <a:cs typeface="Tajawal Bold"/>
                <a:sym typeface="Tajawal Bold"/>
                <a:rtl/>
              </a:rPr>
              <a:t>Principles Of Organization</a:t>
            </a:r>
          </a:p>
        </p:txBody>
      </p:sp>
      <p:grpSp>
        <p:nvGrpSpPr>
          <p:cNvPr id="8" name="Group 7"/>
          <p:cNvGrpSpPr/>
          <p:nvPr/>
        </p:nvGrpSpPr>
        <p:grpSpPr>
          <a:xfrm>
            <a:off x="0" y="0"/>
            <a:ext cx="1028700" cy="1028700"/>
            <a:chOff x="0" y="0"/>
            <a:chExt cx="812800" cy="812800"/>
          </a:xfrm>
        </p:grpSpPr>
        <p:sp>
          <p:nvSpPr>
            <p:cNvPr id="9"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0"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0"/>
          <p:cNvGrpSpPr/>
          <p:nvPr/>
        </p:nvGrpSpPr>
        <p:grpSpPr>
          <a:xfrm>
            <a:off x="0" y="0"/>
            <a:ext cx="1028700" cy="1028700"/>
            <a:chOff x="0" y="0"/>
            <a:chExt cx="812800" cy="812800"/>
          </a:xfrm>
        </p:grpSpPr>
        <p:sp>
          <p:nvSpPr>
            <p:cNvPr id="12"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3"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5"/>
          <p:cNvGrpSpPr/>
          <p:nvPr/>
        </p:nvGrpSpPr>
        <p:grpSpPr>
          <a:xfrm>
            <a:off x="17259300" y="0"/>
            <a:ext cx="1694792" cy="10287000"/>
            <a:chOff x="0" y="0"/>
            <a:chExt cx="446365" cy="2709333"/>
          </a:xfrm>
        </p:grpSpPr>
        <p:sp>
          <p:nvSpPr>
            <p:cNvPr id="15" name="Freeform 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6" name="TextBox 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7"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8" name="Group 17"/>
          <p:cNvGrpSpPr/>
          <p:nvPr/>
        </p:nvGrpSpPr>
        <p:grpSpPr>
          <a:xfrm>
            <a:off x="0" y="6591300"/>
            <a:ext cx="1028700" cy="3177813"/>
            <a:chOff x="0" y="0"/>
            <a:chExt cx="812800" cy="2510865"/>
          </a:xfrm>
        </p:grpSpPr>
        <p:sp>
          <p:nvSpPr>
            <p:cNvPr id="19" name="Freeform 18"/>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20" name="TextBox 19"/>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2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2" name="TextBox 2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10</a:t>
            </a:r>
          </a:p>
        </p:txBody>
      </p:sp>
    </p:spTree>
    <p:extLst>
      <p:ext uri="{BB962C8B-B14F-4D97-AF65-F5344CB8AC3E}">
        <p14:creationId xmlns:p14="http://schemas.microsoft.com/office/powerpoint/2010/main" val="3736171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97176"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solidFill>
            <a:schemeClr val="bg2">
              <a:lumMod val="75000"/>
            </a:schemeClr>
          </a:solid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1353800" y="723900"/>
            <a:ext cx="69342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11809933" y="842887"/>
            <a:ext cx="63246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1- مبدأ الهدف</a:t>
            </a:r>
            <a:endParaRPr lang="ar-SA" sz="3200" b="1" dirty="0">
              <a:solidFill>
                <a:srgbClr val="000000"/>
              </a:solidFill>
              <a:latin typeface="Tajawal Bold"/>
              <a:ea typeface="Tajawal Bold"/>
              <a:cs typeface="Tajawal Bold"/>
              <a:sym typeface="League Spartan"/>
              <a:rtl/>
            </a:endParaRPr>
          </a:p>
          <a:p>
            <a:pPr algn="ctr" rtl="1">
              <a:lnSpc>
                <a:spcPct val="150000"/>
              </a:lnSpc>
            </a:pPr>
            <a:r>
              <a:rPr lang="ar-EG" sz="3200" b="1" dirty="0">
                <a:solidFill>
                  <a:srgbClr val="000000"/>
                </a:solidFill>
                <a:latin typeface="Tajawal Bold"/>
                <a:ea typeface="Tajawal Bold"/>
                <a:cs typeface="Tajawal Bold"/>
                <a:sym typeface="League Spartan"/>
                <a:rtl/>
              </a:rPr>
              <a:t> </a:t>
            </a:r>
            <a:r>
              <a:rPr lang="en-US" sz="3200" b="1" dirty="0">
                <a:solidFill>
                  <a:srgbClr val="000000"/>
                </a:solidFill>
                <a:latin typeface="Tajawal Bold"/>
                <a:ea typeface="Tajawal Bold"/>
                <a:cs typeface="Tajawal Bold"/>
                <a:sym typeface="League Spartan"/>
                <a:rtl/>
              </a:rPr>
              <a:t>Objective – Principle</a:t>
            </a:r>
          </a:p>
        </p:txBody>
      </p:sp>
      <p:sp>
        <p:nvSpPr>
          <p:cNvPr id="17" name="TextBox 17"/>
          <p:cNvSpPr txBox="1"/>
          <p:nvPr/>
        </p:nvSpPr>
        <p:spPr>
          <a:xfrm>
            <a:off x="3505200" y="2171700"/>
            <a:ext cx="14279595" cy="2477601"/>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لا بد لكل إدارة وقسم هدف محدد يتوافق ويوصل إلى هدف المنظمة الرئيسي. ويأتي دور التنظيم الإداري في المساهمة في وضع هذه الأهداف على مستوى المنظمة ثم على مستوى الإدارات والأقسام.</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11</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27" name="Group 12"/>
          <p:cNvGrpSpPr/>
          <p:nvPr/>
        </p:nvGrpSpPr>
        <p:grpSpPr>
          <a:xfrm>
            <a:off x="11506200" y="5219701"/>
            <a:ext cx="6934200" cy="1665608"/>
            <a:chOff x="0" y="0"/>
            <a:chExt cx="12283556" cy="2220810"/>
          </a:xfrm>
        </p:grpSpPr>
        <p:sp>
          <p:nvSpPr>
            <p:cNvPr id="28"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29"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30"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31" name="TextBox 16"/>
          <p:cNvSpPr txBox="1"/>
          <p:nvPr/>
        </p:nvSpPr>
        <p:spPr>
          <a:xfrm>
            <a:off x="11605403" y="5344619"/>
            <a:ext cx="68580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2- مبدأ الوظيفة </a:t>
            </a:r>
            <a:endParaRPr lang="ar-SA" sz="3200" b="1" dirty="0">
              <a:solidFill>
                <a:srgbClr val="000000"/>
              </a:solidFill>
              <a:latin typeface="Tajawal Bold"/>
              <a:ea typeface="Tajawal Bold"/>
              <a:cs typeface="Tajawal Bold"/>
              <a:sym typeface="League Spartan"/>
              <a:rtl/>
            </a:endParaRPr>
          </a:p>
          <a:p>
            <a:pPr algn="ctr" rtl="1">
              <a:lnSpc>
                <a:spcPct val="150000"/>
              </a:lnSpc>
            </a:pPr>
            <a:r>
              <a:rPr lang="en-US" sz="3200" b="1" dirty="0">
                <a:solidFill>
                  <a:srgbClr val="000000"/>
                </a:solidFill>
                <a:latin typeface="Tajawal Bold"/>
                <a:ea typeface="Tajawal Bold"/>
                <a:cs typeface="Tajawal Bold"/>
                <a:sym typeface="League Spartan"/>
                <a:rtl/>
              </a:rPr>
              <a:t>Function - Principle</a:t>
            </a:r>
          </a:p>
        </p:txBody>
      </p:sp>
      <p:sp>
        <p:nvSpPr>
          <p:cNvPr id="32" name="TextBox 17"/>
          <p:cNvSpPr txBox="1"/>
          <p:nvPr/>
        </p:nvSpPr>
        <p:spPr>
          <a:xfrm>
            <a:off x="3657600" y="6667501"/>
            <a:ext cx="14279595" cy="3195747"/>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يتم التنظيم الإداري في المنظمات العامة والخاصة على أساس الوظيفة باعتبارها الوحدة الأساسية في أي تنظيم إداري، وتتضمن هذه الوظيفية واجبات ومسئوليات للقائم بهذه الوظيفة بغض النظر عن الشخص الذي يقوم بها</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Tree>
    <p:extLst>
      <p:ext uri="{BB962C8B-B14F-4D97-AF65-F5344CB8AC3E}">
        <p14:creationId xmlns:p14="http://schemas.microsoft.com/office/powerpoint/2010/main" val="1783952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97176"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1353800" y="723900"/>
            <a:ext cx="69342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1963400" y="876300"/>
            <a:ext cx="63246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3- مبدأ التخصص وتقسيم العمل </a:t>
            </a:r>
            <a:r>
              <a:rPr lang="en-US" sz="3200" b="1" dirty="0">
                <a:solidFill>
                  <a:srgbClr val="000000"/>
                </a:solidFill>
                <a:latin typeface="Tajawal Bold"/>
                <a:ea typeface="Tajawal Bold"/>
                <a:cs typeface="Tajawal Bold"/>
                <a:sym typeface="League Spartan"/>
                <a:rtl/>
              </a:rPr>
              <a:t>Division Of Work-Principle: </a:t>
            </a:r>
          </a:p>
        </p:txBody>
      </p:sp>
      <p:sp>
        <p:nvSpPr>
          <p:cNvPr id="17" name="TextBox 17"/>
          <p:cNvSpPr txBox="1"/>
          <p:nvPr/>
        </p:nvSpPr>
        <p:spPr>
          <a:xfrm>
            <a:off x="3473030" y="2365752"/>
            <a:ext cx="14279595" cy="2477601"/>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تكمن المهمة الرئيسية للتنظيم الإداري في تقسيم العمل. فالأعمال التي تناط بالمنظمة ككل يجب تقسيمها على الاقسام بحسب تخصصاتهم وتجانس أعمالهم حتى تستطيع هذه الأقسام تنفيذ المهام بفعالية. </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12</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27" name="Group 12"/>
          <p:cNvGrpSpPr/>
          <p:nvPr/>
        </p:nvGrpSpPr>
        <p:grpSpPr>
          <a:xfrm>
            <a:off x="11506200" y="5219701"/>
            <a:ext cx="6934200" cy="1665608"/>
            <a:chOff x="0" y="0"/>
            <a:chExt cx="12283556" cy="2220810"/>
          </a:xfrm>
        </p:grpSpPr>
        <p:sp>
          <p:nvSpPr>
            <p:cNvPr id="28"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29"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30"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31" name="TextBox 16"/>
          <p:cNvSpPr txBox="1"/>
          <p:nvPr/>
        </p:nvSpPr>
        <p:spPr>
          <a:xfrm>
            <a:off x="11658600" y="5372100"/>
            <a:ext cx="68580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4- مبدأ وحدة الأمر </a:t>
            </a:r>
          </a:p>
          <a:p>
            <a:pPr algn="ctr" rtl="1">
              <a:lnSpc>
                <a:spcPct val="150000"/>
              </a:lnSpc>
            </a:pPr>
            <a:r>
              <a:rPr lang="en-US" sz="3200" b="1" dirty="0">
                <a:solidFill>
                  <a:srgbClr val="000000"/>
                </a:solidFill>
                <a:latin typeface="Tajawal Bold"/>
                <a:ea typeface="Tajawal Bold"/>
                <a:cs typeface="Tajawal Bold"/>
                <a:sym typeface="League Spartan"/>
                <a:rtl/>
              </a:rPr>
              <a:t>Unity Of Command– Principle</a:t>
            </a:r>
          </a:p>
        </p:txBody>
      </p:sp>
      <p:sp>
        <p:nvSpPr>
          <p:cNvPr id="32" name="TextBox 17"/>
          <p:cNvSpPr txBox="1"/>
          <p:nvPr/>
        </p:nvSpPr>
        <p:spPr>
          <a:xfrm>
            <a:off x="3657600" y="6667501"/>
            <a:ext cx="14279595" cy="3195747"/>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ويقصد بمبدأ وحدة الأمر أي مصدر تلقي الأوامر بحيث يتلقى العامل أو الموظف الأوامر من مصدر واحد. فيكون له رئيساً واحداً يكون مسئولاً أمامه هو فقط في أداء الواجبات والمهام.</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Tree>
    <p:extLst>
      <p:ext uri="{BB962C8B-B14F-4D97-AF65-F5344CB8AC3E}">
        <p14:creationId xmlns:p14="http://schemas.microsoft.com/office/powerpoint/2010/main" val="162749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97176"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solidFill>
            <a:schemeClr val="bg2">
              <a:lumMod val="75000"/>
            </a:schemeClr>
          </a:solid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0896600" y="723900"/>
            <a:ext cx="73914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11963400" y="876300"/>
            <a:ext cx="63246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5- مبدأ نطاق الإشراف </a:t>
            </a:r>
            <a:endParaRPr lang="en-US" sz="3200" b="1" dirty="0">
              <a:solidFill>
                <a:srgbClr val="000000"/>
              </a:solidFill>
              <a:latin typeface="Tajawal Bold"/>
              <a:ea typeface="Tajawal Bold"/>
              <a:cs typeface="Tajawal Bold"/>
              <a:sym typeface="League Spartan"/>
              <a:rtl/>
            </a:endParaRPr>
          </a:p>
          <a:p>
            <a:pPr algn="ctr" rtl="1">
              <a:lnSpc>
                <a:spcPct val="150000"/>
              </a:lnSpc>
            </a:pPr>
            <a:r>
              <a:rPr lang="en-US" sz="3200" b="1" dirty="0">
                <a:solidFill>
                  <a:srgbClr val="000000"/>
                </a:solidFill>
                <a:latin typeface="Tajawal Bold"/>
                <a:ea typeface="Tajawal Bold"/>
                <a:cs typeface="Tajawal Bold"/>
                <a:sym typeface="League Spartan"/>
                <a:rtl/>
              </a:rPr>
              <a:t>Span of Control –principle </a:t>
            </a:r>
          </a:p>
        </p:txBody>
      </p:sp>
      <p:sp>
        <p:nvSpPr>
          <p:cNvPr id="17" name="TextBox 17"/>
          <p:cNvSpPr txBox="1"/>
          <p:nvPr/>
        </p:nvSpPr>
        <p:spPr>
          <a:xfrm>
            <a:off x="3498087" y="2430661"/>
            <a:ext cx="14279595" cy="2477601"/>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يرتكز مبدأ نطاق الإشراف على أن للشخص قدرة محدودة في الإشراف على عدد المرؤوسين، فلكل رئيس ينبغي أن يكون له عدد محدد من المرؤوسين يستطيع متابعتهم ومراقبتهم والإشراف على أعمالهم. </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13</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27" name="Group 12"/>
          <p:cNvGrpSpPr/>
          <p:nvPr/>
        </p:nvGrpSpPr>
        <p:grpSpPr>
          <a:xfrm>
            <a:off x="11049000" y="5219701"/>
            <a:ext cx="7391400" cy="1665608"/>
            <a:chOff x="0" y="0"/>
            <a:chExt cx="12283556" cy="2220810"/>
          </a:xfrm>
        </p:grpSpPr>
        <p:sp>
          <p:nvSpPr>
            <p:cNvPr id="28"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29"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30"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31" name="TextBox 16"/>
          <p:cNvSpPr txBox="1"/>
          <p:nvPr/>
        </p:nvSpPr>
        <p:spPr>
          <a:xfrm>
            <a:off x="11430000" y="5372100"/>
            <a:ext cx="68580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6- مبدأ تكافؤ المسئولية و السلطة </a:t>
            </a:r>
            <a:r>
              <a:rPr lang="en-US" sz="3200" b="1" dirty="0">
                <a:solidFill>
                  <a:srgbClr val="000000"/>
                </a:solidFill>
                <a:latin typeface="Tajawal Bold"/>
                <a:ea typeface="Tajawal Bold"/>
                <a:cs typeface="Tajawal Bold"/>
                <a:sym typeface="League Spartan"/>
                <a:rtl/>
              </a:rPr>
              <a:t>Authority and Responsibility- Principle</a:t>
            </a:r>
          </a:p>
        </p:txBody>
      </p:sp>
      <p:sp>
        <p:nvSpPr>
          <p:cNvPr id="32" name="TextBox 17"/>
          <p:cNvSpPr txBox="1"/>
          <p:nvPr/>
        </p:nvSpPr>
        <p:spPr>
          <a:xfrm>
            <a:off x="3657600" y="6667501"/>
            <a:ext cx="14279595" cy="3195747"/>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يؤكد هذا المبدأ على التناسب أو التساوي بين المسؤولية والسلطة إذ ليس من المنطق أن نحمل شخص مسؤولية عمل لم يمنح سلطة بشأنه.</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Tree>
    <p:extLst>
      <p:ext uri="{BB962C8B-B14F-4D97-AF65-F5344CB8AC3E}">
        <p14:creationId xmlns:p14="http://schemas.microsoft.com/office/powerpoint/2010/main" val="328895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97176"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1353800" y="723900"/>
            <a:ext cx="69342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1125200" y="876300"/>
            <a:ext cx="7162800" cy="1238801"/>
          </a:xfrm>
          <a:prstGeom prst="rect">
            <a:avLst/>
          </a:prstGeom>
        </p:spPr>
        <p:txBody>
          <a:bodyPr wrap="square" lIns="0" tIns="0" rIns="0" bIns="0" rtlCol="0" anchor="t">
            <a:spAutoFit/>
          </a:bodyPr>
          <a:lstStyle/>
          <a:p>
            <a:pPr algn="ctr" rtl="1">
              <a:lnSpc>
                <a:spcPct val="150000"/>
              </a:lnSpc>
            </a:pPr>
            <a:r>
              <a:rPr lang="ar-EG" sz="2800" b="1" dirty="0">
                <a:solidFill>
                  <a:srgbClr val="000000"/>
                </a:solidFill>
                <a:latin typeface="Tajawal Bold"/>
                <a:ea typeface="Tajawal Bold"/>
                <a:cs typeface="Tajawal Bold"/>
                <a:sym typeface="League Spartan"/>
                <a:rtl/>
              </a:rPr>
              <a:t>7- مبدأ المركزية و اللامركزية </a:t>
            </a:r>
            <a:r>
              <a:rPr lang="en-US" sz="2800" b="1" dirty="0">
                <a:solidFill>
                  <a:srgbClr val="000000"/>
                </a:solidFill>
                <a:latin typeface="Tajawal Bold"/>
                <a:ea typeface="Tajawal Bold"/>
                <a:cs typeface="Tajawal Bold"/>
                <a:sym typeface="League Spartan"/>
                <a:rtl/>
              </a:rPr>
              <a:t>Centralization/Non Centralization-Principle </a:t>
            </a:r>
          </a:p>
        </p:txBody>
      </p:sp>
      <p:sp>
        <p:nvSpPr>
          <p:cNvPr id="17" name="TextBox 17"/>
          <p:cNvSpPr txBox="1"/>
          <p:nvPr/>
        </p:nvSpPr>
        <p:spPr>
          <a:xfrm>
            <a:off x="3505200" y="2171700"/>
            <a:ext cx="14279595" cy="2631490"/>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solidFill>
                  <a:srgbClr val="7030A0"/>
                </a:solidFill>
                <a:latin typeface="Tajawal Bold" panose="020B0604020202020204" charset="-78"/>
                <a:ea typeface="Poppins"/>
                <a:cs typeface="Tajawal Bold" panose="020B0604020202020204" charset="-78"/>
                <a:sym typeface="Poppins"/>
                <a:rtl/>
              </a:rPr>
              <a:t>المركزية: </a:t>
            </a:r>
            <a:r>
              <a:rPr lang="ar-EG" sz="2400" dirty="0">
                <a:latin typeface="Tajawal" panose="00000500000000000000" pitchFamily="2" charset="-78"/>
                <a:ea typeface="Poppins"/>
                <a:cs typeface="Tajawal" panose="00000500000000000000" pitchFamily="2" charset="-78"/>
                <a:sym typeface="Poppins"/>
                <a:rtl/>
              </a:rPr>
              <a:t>اتجاه الإدارة إلى تركيز الحجم الأكبر والأهم من سلطة اتخاذ القرارات في المنظمة للعمل في المراكز القيادية.</a:t>
            </a:r>
          </a:p>
          <a:p>
            <a:pPr marL="342900" indent="-342900" algn="r" rtl="1">
              <a:lnSpc>
                <a:spcPct val="250000"/>
              </a:lnSpc>
              <a:buFont typeface="Wingdings" panose="05000000000000000000" pitchFamily="2" charset="2"/>
              <a:buChar char="ü"/>
            </a:pPr>
            <a:r>
              <a:rPr lang="ar-EG" sz="2400" dirty="0">
                <a:solidFill>
                  <a:srgbClr val="7030A0"/>
                </a:solidFill>
                <a:latin typeface="Tajawal Bold" panose="020B0604020202020204" charset="-78"/>
                <a:ea typeface="Poppins"/>
                <a:cs typeface="Tajawal Bold" panose="020B0604020202020204" charset="-78"/>
                <a:sym typeface="Poppins"/>
                <a:rtl/>
              </a:rPr>
              <a:t>اللامركزية</a:t>
            </a:r>
            <a:r>
              <a:rPr lang="ar-EG" sz="2400" dirty="0">
                <a:latin typeface="Tajawal" panose="00000500000000000000" pitchFamily="2" charset="-78"/>
                <a:ea typeface="Poppins"/>
                <a:cs typeface="Tajawal" panose="00000500000000000000" pitchFamily="2" charset="-78"/>
                <a:sym typeface="Poppins"/>
                <a:rtl/>
              </a:rPr>
              <a:t>: نقل سلطة القرار وممارستها من المستوى الإداري الأعلى إلى المستويات الإدارية الدنيا عن طريق تفويض السلطة</a:t>
            </a: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14</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27" name="Group 12"/>
          <p:cNvGrpSpPr/>
          <p:nvPr/>
        </p:nvGrpSpPr>
        <p:grpSpPr>
          <a:xfrm>
            <a:off x="11506200" y="5219701"/>
            <a:ext cx="6934200" cy="1665608"/>
            <a:chOff x="0" y="0"/>
            <a:chExt cx="12283556" cy="2220810"/>
          </a:xfrm>
        </p:grpSpPr>
        <p:sp>
          <p:nvSpPr>
            <p:cNvPr id="28"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29"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30"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31" name="TextBox 16"/>
          <p:cNvSpPr txBox="1"/>
          <p:nvPr/>
        </p:nvSpPr>
        <p:spPr>
          <a:xfrm>
            <a:off x="11506200" y="5344619"/>
            <a:ext cx="68580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8- مبدأ التفويض</a:t>
            </a:r>
            <a:endParaRPr lang="ar-SA" sz="3200" b="1" dirty="0">
              <a:solidFill>
                <a:srgbClr val="000000"/>
              </a:solidFill>
              <a:latin typeface="Tajawal Bold"/>
              <a:ea typeface="Tajawal Bold"/>
              <a:cs typeface="Tajawal Bold"/>
              <a:sym typeface="League Spartan"/>
              <a:rtl/>
            </a:endParaRPr>
          </a:p>
          <a:p>
            <a:pPr algn="ctr" rtl="1">
              <a:lnSpc>
                <a:spcPct val="150000"/>
              </a:lnSpc>
            </a:pPr>
            <a:r>
              <a:rPr lang="ar-EG" sz="3200" b="1" dirty="0">
                <a:solidFill>
                  <a:srgbClr val="000000"/>
                </a:solidFill>
                <a:latin typeface="Tajawal Bold"/>
                <a:ea typeface="Tajawal Bold"/>
                <a:cs typeface="Tajawal Bold"/>
                <a:sym typeface="League Spartan"/>
                <a:rtl/>
              </a:rPr>
              <a:t> </a:t>
            </a:r>
            <a:r>
              <a:rPr lang="en-US" sz="3200" b="1" dirty="0">
                <a:solidFill>
                  <a:srgbClr val="000000"/>
                </a:solidFill>
                <a:latin typeface="Tajawal Bold"/>
                <a:ea typeface="Tajawal Bold"/>
                <a:cs typeface="Tajawal Bold"/>
                <a:sym typeface="League Spartan"/>
                <a:rtl/>
              </a:rPr>
              <a:t>Delegation-Principle </a:t>
            </a:r>
          </a:p>
        </p:txBody>
      </p:sp>
      <p:sp>
        <p:nvSpPr>
          <p:cNvPr id="32" name="TextBox 17"/>
          <p:cNvSpPr txBox="1"/>
          <p:nvPr/>
        </p:nvSpPr>
        <p:spPr>
          <a:xfrm>
            <a:off x="3657600" y="6667501"/>
            <a:ext cx="14279595" cy="3195747"/>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التفويض هو "</a:t>
            </a:r>
            <a:r>
              <a:rPr lang="ar-EG" sz="2400" dirty="0">
                <a:solidFill>
                  <a:srgbClr val="7030A0"/>
                </a:solidFill>
                <a:latin typeface="Tajawal Bold" panose="020B0604020202020204" charset="-78"/>
                <a:ea typeface="Poppins"/>
                <a:cs typeface="Tajawal Bold" panose="020B0604020202020204" charset="-78"/>
                <a:sym typeface="Poppins"/>
                <a:rtl/>
              </a:rPr>
              <a:t>منح الصلاحيات لشخص أخر من أجل تنفيذ مهام ما"</a:t>
            </a:r>
            <a:r>
              <a:rPr lang="ar-EG" sz="2400" dirty="0">
                <a:latin typeface="Tajawal" panose="00000500000000000000" pitchFamily="2" charset="-78"/>
                <a:ea typeface="Poppins"/>
                <a:cs typeface="Tajawal" panose="00000500000000000000" pitchFamily="2" charset="-78"/>
                <a:sym typeface="Poppins"/>
                <a:rtl/>
              </a:rPr>
              <a:t>. فمن خلال التفويض يقوم المدير بتفويض بعض سلطاته وصلاحياته إلى أحد مرؤوسيه من أجل انجاز المهام الموكلة إليه.</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Tree>
    <p:extLst>
      <p:ext uri="{BB962C8B-B14F-4D97-AF65-F5344CB8AC3E}">
        <p14:creationId xmlns:p14="http://schemas.microsoft.com/office/powerpoint/2010/main" val="133494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97176"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solidFill>
            <a:schemeClr val="bg2">
              <a:lumMod val="75000"/>
            </a:schemeClr>
          </a:solid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4"/>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1353800" y="723900"/>
            <a:ext cx="69342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11963400" y="876300"/>
            <a:ext cx="63246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9- مبدأ التنسيق</a:t>
            </a:r>
            <a:endParaRPr lang="ar-SA" sz="3200" b="1" dirty="0">
              <a:solidFill>
                <a:srgbClr val="000000"/>
              </a:solidFill>
              <a:latin typeface="Tajawal Bold"/>
              <a:ea typeface="Tajawal Bold"/>
              <a:cs typeface="Tajawal Bold"/>
              <a:sym typeface="League Spartan"/>
              <a:rtl/>
            </a:endParaRPr>
          </a:p>
          <a:p>
            <a:pPr algn="ctr" rtl="1">
              <a:lnSpc>
                <a:spcPct val="150000"/>
              </a:lnSpc>
            </a:pPr>
            <a:r>
              <a:rPr lang="ar-EG" sz="3200" b="1" dirty="0">
                <a:solidFill>
                  <a:srgbClr val="000000"/>
                </a:solidFill>
                <a:latin typeface="Tajawal Bold"/>
                <a:ea typeface="Tajawal Bold"/>
                <a:cs typeface="Tajawal Bold"/>
                <a:sym typeface="League Spartan"/>
                <a:rtl/>
              </a:rPr>
              <a:t> </a:t>
            </a:r>
            <a:r>
              <a:rPr lang="en-US" sz="3200" b="1" dirty="0">
                <a:solidFill>
                  <a:srgbClr val="000000"/>
                </a:solidFill>
                <a:latin typeface="Tajawal Bold"/>
                <a:ea typeface="Tajawal Bold"/>
                <a:cs typeface="Tajawal Bold"/>
                <a:sym typeface="League Spartan"/>
                <a:rtl/>
              </a:rPr>
              <a:t>Coordination- Principle </a:t>
            </a:r>
          </a:p>
        </p:txBody>
      </p:sp>
      <p:sp>
        <p:nvSpPr>
          <p:cNvPr id="17" name="TextBox 17"/>
          <p:cNvSpPr txBox="1"/>
          <p:nvPr/>
        </p:nvSpPr>
        <p:spPr>
          <a:xfrm>
            <a:off x="3505200" y="2171700"/>
            <a:ext cx="14279595" cy="3400931"/>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يهدف التنظيم إلى تنسيق جهود كافة الأقسام بالمنظمة والعمل على تأمين الاتصال بين المستويات الوظيفية في الهيكل التنظيمي رأسياً، وتحقيق التكامل بين الوحدات الوظيفية أفقياً بما يحقق الأهداف المرسومة للمنظمة. </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15</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27" name="Group 12"/>
          <p:cNvGrpSpPr/>
          <p:nvPr/>
        </p:nvGrpSpPr>
        <p:grpSpPr>
          <a:xfrm>
            <a:off x="11506200" y="5219701"/>
            <a:ext cx="6934200" cy="1665608"/>
            <a:chOff x="0" y="0"/>
            <a:chExt cx="12283556" cy="2220810"/>
          </a:xfrm>
        </p:grpSpPr>
        <p:sp>
          <p:nvSpPr>
            <p:cNvPr id="28"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29"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sp>
          <p:nvSpPr>
            <p:cNvPr id="30"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6"/>
              <a:stretch>
                <a:fillRect/>
              </a:stretch>
            </a:blipFill>
          </p:spPr>
          <p:txBody>
            <a:bodyPr/>
            <a:lstStyle/>
            <a:p>
              <a:endParaRPr lang="en-US"/>
            </a:p>
          </p:txBody>
        </p:sp>
      </p:grpSp>
      <p:sp>
        <p:nvSpPr>
          <p:cNvPr id="31" name="TextBox 16"/>
          <p:cNvSpPr txBox="1"/>
          <p:nvPr/>
        </p:nvSpPr>
        <p:spPr>
          <a:xfrm>
            <a:off x="11658600" y="5372100"/>
            <a:ext cx="68580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10- مبدأ التوازن و المرونة</a:t>
            </a:r>
            <a:endParaRPr lang="ar-SA" sz="3200" b="1" dirty="0">
              <a:solidFill>
                <a:srgbClr val="000000"/>
              </a:solidFill>
              <a:latin typeface="Tajawal Bold"/>
              <a:ea typeface="Tajawal Bold"/>
              <a:cs typeface="Tajawal Bold"/>
              <a:sym typeface="League Spartan"/>
              <a:rtl/>
            </a:endParaRPr>
          </a:p>
          <a:p>
            <a:pPr algn="ctr" rtl="1">
              <a:lnSpc>
                <a:spcPct val="150000"/>
              </a:lnSpc>
            </a:pPr>
            <a:r>
              <a:rPr lang="ar-EG" sz="3200" b="1" dirty="0">
                <a:solidFill>
                  <a:srgbClr val="000000"/>
                </a:solidFill>
                <a:latin typeface="Tajawal Bold"/>
                <a:ea typeface="Tajawal Bold"/>
                <a:cs typeface="Tajawal Bold"/>
                <a:sym typeface="League Spartan"/>
                <a:rtl/>
              </a:rPr>
              <a:t> </a:t>
            </a:r>
            <a:r>
              <a:rPr lang="en-US" sz="3200" b="1" dirty="0">
                <a:solidFill>
                  <a:srgbClr val="000000"/>
                </a:solidFill>
                <a:latin typeface="Tajawal Bold"/>
                <a:ea typeface="Tajawal Bold"/>
                <a:cs typeface="Tajawal Bold"/>
                <a:sym typeface="League Spartan"/>
                <a:rtl/>
              </a:rPr>
              <a:t>Balance and Flexibility- Principle</a:t>
            </a:r>
          </a:p>
        </p:txBody>
      </p:sp>
      <p:sp>
        <p:nvSpPr>
          <p:cNvPr id="32" name="TextBox 17"/>
          <p:cNvSpPr txBox="1"/>
          <p:nvPr/>
        </p:nvSpPr>
        <p:spPr>
          <a:xfrm>
            <a:off x="3657600" y="6667501"/>
            <a:ext cx="14279595" cy="3195747"/>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يكمن جوهر التنظيم في إحداث التوازن في المنظمة فهناك حاجة ملحة أن يتم التوازن بين المركزية واللامركزية في المنظمة، وكذلك الحال في التوازن بين حجم المسئوليات ومقدار السلطات الممنوحة لها.</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Tree>
    <p:extLst>
      <p:ext uri="{BB962C8B-B14F-4D97-AF65-F5344CB8AC3E}">
        <p14:creationId xmlns:p14="http://schemas.microsoft.com/office/powerpoint/2010/main" val="2256278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8968" y="1485900"/>
            <a:ext cx="16154400" cy="811683"/>
            <a:chOff x="0" y="0"/>
            <a:chExt cx="7405056" cy="812800"/>
          </a:xfrm>
        </p:grpSpPr>
        <p:sp>
          <p:nvSpPr>
            <p:cNvPr id="3" name="Freeform 3"/>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D7ACD1"/>
            </a:solidFill>
          </p:spPr>
          <p:txBody>
            <a:bodyPr/>
            <a:lstStyle/>
            <a:p>
              <a:endParaRPr lang="en-US"/>
            </a:p>
          </p:txBody>
        </p:sp>
        <p:sp>
          <p:nvSpPr>
            <p:cNvPr id="4" name="TextBox 4"/>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5" name="Group 5"/>
          <p:cNvGrpSpPr/>
          <p:nvPr/>
        </p:nvGrpSpPr>
        <p:grpSpPr>
          <a:xfrm>
            <a:off x="1118968" y="2510232"/>
            <a:ext cx="16154400" cy="811683"/>
            <a:chOff x="0" y="0"/>
            <a:chExt cx="7405056" cy="812800"/>
          </a:xfrm>
        </p:grpSpPr>
        <p:sp>
          <p:nvSpPr>
            <p:cNvPr id="6" name="Freeform 6"/>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6C983"/>
            </a:solidFill>
          </p:spPr>
          <p:txBody>
            <a:bodyPr/>
            <a:lstStyle/>
            <a:p>
              <a:endParaRPr lang="en-US"/>
            </a:p>
          </p:txBody>
        </p:sp>
        <p:sp>
          <p:nvSpPr>
            <p:cNvPr id="7" name="TextBox 7"/>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8" name="Group 8"/>
          <p:cNvGrpSpPr/>
          <p:nvPr/>
        </p:nvGrpSpPr>
        <p:grpSpPr>
          <a:xfrm>
            <a:off x="1118968" y="3534565"/>
            <a:ext cx="16154400" cy="811683"/>
            <a:chOff x="0" y="0"/>
            <a:chExt cx="7405056" cy="812800"/>
          </a:xfrm>
        </p:grpSpPr>
        <p:sp>
          <p:nvSpPr>
            <p:cNvPr id="9" name="Freeform 9"/>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A9B82"/>
            </a:solidFill>
          </p:spPr>
          <p:txBody>
            <a:bodyPr/>
            <a:lstStyle/>
            <a:p>
              <a:endParaRPr lang="en-US"/>
            </a:p>
          </p:txBody>
        </p:sp>
        <p:sp>
          <p:nvSpPr>
            <p:cNvPr id="10" name="TextBox 10"/>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11" name="Group 11"/>
          <p:cNvGrpSpPr/>
          <p:nvPr/>
        </p:nvGrpSpPr>
        <p:grpSpPr>
          <a:xfrm>
            <a:off x="1143000" y="4497957"/>
            <a:ext cx="16154400" cy="811683"/>
            <a:chOff x="0" y="0"/>
            <a:chExt cx="7405056" cy="812800"/>
          </a:xfrm>
        </p:grpSpPr>
        <p:sp>
          <p:nvSpPr>
            <p:cNvPr id="12" name="Freeform 12"/>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B2C9A7"/>
            </a:solidFill>
          </p:spPr>
          <p:txBody>
            <a:bodyPr/>
            <a:lstStyle/>
            <a:p>
              <a:endParaRPr lang="en-US"/>
            </a:p>
          </p:txBody>
        </p:sp>
        <p:sp>
          <p:nvSpPr>
            <p:cNvPr id="13" name="TextBox 13"/>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14" name="Group 14"/>
          <p:cNvGrpSpPr/>
          <p:nvPr/>
        </p:nvGrpSpPr>
        <p:grpSpPr>
          <a:xfrm>
            <a:off x="1143000" y="5522290"/>
            <a:ext cx="16154400" cy="811683"/>
            <a:chOff x="0" y="0"/>
            <a:chExt cx="7405056" cy="812800"/>
          </a:xfrm>
        </p:grpSpPr>
        <p:sp>
          <p:nvSpPr>
            <p:cNvPr id="15" name="Freeform 15"/>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EFC3A6"/>
            </a:solidFill>
          </p:spPr>
          <p:txBody>
            <a:bodyPr/>
            <a:lstStyle/>
            <a:p>
              <a:endParaRPr lang="en-US"/>
            </a:p>
          </p:txBody>
        </p:sp>
        <p:sp>
          <p:nvSpPr>
            <p:cNvPr id="16" name="TextBox 16"/>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sp>
        <p:nvSpPr>
          <p:cNvPr id="17" name="Freeform 17"/>
          <p:cNvSpPr/>
          <p:nvPr/>
        </p:nvSpPr>
        <p:spPr>
          <a:xfrm>
            <a:off x="1423768" y="1602357"/>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423768" y="2626689"/>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1423768" y="3651022"/>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1447800" y="4614414"/>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1447800" y="5638747"/>
            <a:ext cx="571947" cy="571947"/>
          </a:xfrm>
          <a:custGeom>
            <a:avLst/>
            <a:gdLst/>
            <a:ahLst/>
            <a:cxnLst/>
            <a:rect l="l" t="t" r="r" b="b"/>
            <a:pathLst>
              <a:path w="571947" h="571947">
                <a:moveTo>
                  <a:pt x="0" y="0"/>
                </a:moveTo>
                <a:lnTo>
                  <a:pt x="571947" y="0"/>
                </a:lnTo>
                <a:lnTo>
                  <a:pt x="571947" y="571946"/>
                </a:lnTo>
                <a:lnTo>
                  <a:pt x="0" y="571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2338168" y="1562100"/>
            <a:ext cx="14782800" cy="720710"/>
          </a:xfrm>
          <a:prstGeom prst="rect">
            <a:avLst/>
          </a:prstGeom>
        </p:spPr>
        <p:txBody>
          <a:bodyPr wrap="square" lIns="0" tIns="0" rIns="0" bIns="0" rtlCol="0" anchor="t">
            <a:spAutoFit/>
          </a:bodyPr>
          <a:lstStyle/>
          <a:p>
            <a:pPr algn="r" rtl="1">
              <a:lnSpc>
                <a:spcPts val="2775"/>
              </a:lnSpc>
              <a:spcBef>
                <a:spcPct val="0"/>
              </a:spcBef>
            </a:pPr>
            <a:r>
              <a:rPr lang="ar-SA" sz="2000" b="1" dirty="0">
                <a:latin typeface="Tajawal Bold" panose="020B0604020202020204" charset="-78"/>
                <a:cs typeface="Tajawal Bold" panose="020B0604020202020204" charset="-78"/>
              </a:rPr>
              <a:t>تعزيز نظام الاتصال والتواصل بين مختلف إدارات المنظمة وذلك بربط الوظائف والمواقف المختلفة بعلاقة هيكلية ذات خطوط رسمية واضحة، وقنوات محددة لطريقة الاتصال بين مختلف مستويات المنظمة. </a:t>
            </a:r>
          </a:p>
        </p:txBody>
      </p:sp>
      <p:sp>
        <p:nvSpPr>
          <p:cNvPr id="23" name="TextBox 23"/>
          <p:cNvSpPr txBox="1"/>
          <p:nvPr/>
        </p:nvSpPr>
        <p:spPr>
          <a:xfrm>
            <a:off x="2338168" y="2552700"/>
            <a:ext cx="14782800" cy="705321"/>
          </a:xfrm>
          <a:prstGeom prst="rect">
            <a:avLst/>
          </a:prstGeom>
        </p:spPr>
        <p:txBody>
          <a:bodyPr wrap="square" lIns="0" tIns="0" rIns="0" bIns="0" rtlCol="0" anchor="t">
            <a:spAutoFit/>
          </a:bodyPr>
          <a:lstStyle/>
          <a:p>
            <a:pPr algn="r" rtl="1">
              <a:lnSpc>
                <a:spcPts val="2775"/>
              </a:lnSpc>
              <a:spcBef>
                <a:spcPct val="0"/>
              </a:spcBef>
              <a:defRPr/>
            </a:pPr>
            <a:r>
              <a:rPr lang="ar-SA" sz="2000" b="1" dirty="0">
                <a:latin typeface="Tajawal Bold" panose="020B0604020202020204" charset="-78"/>
                <a:cs typeface="Tajawal Bold" panose="020B0604020202020204" charset="-78"/>
              </a:rPr>
              <a:t>المساهمة في قدرة المنظمة على قياس الأداء لكل قسم أو إدارة، ذلك أن التنظيم ليس هدفاً في حد ذاته بل وسيلة لتحقيق أهداف المنظمة بكفاءة وفعالية.</a:t>
            </a:r>
          </a:p>
        </p:txBody>
      </p:sp>
      <p:sp>
        <p:nvSpPr>
          <p:cNvPr id="24" name="TextBox 24"/>
          <p:cNvSpPr txBox="1"/>
          <p:nvPr/>
        </p:nvSpPr>
        <p:spPr>
          <a:xfrm>
            <a:off x="2414368" y="3619500"/>
            <a:ext cx="14782800" cy="677108"/>
          </a:xfrm>
          <a:prstGeom prst="rect">
            <a:avLst/>
          </a:prstGeom>
        </p:spPr>
        <p:txBody>
          <a:bodyPr wrap="square" lIns="0" tIns="0" rIns="0" bIns="0" rtlCol="0" anchor="t">
            <a:spAutoFit/>
          </a:bodyPr>
          <a:lstStyle/>
          <a:p>
            <a:pPr algn="r" rtl="1">
              <a:defRPr/>
            </a:pPr>
            <a:r>
              <a:rPr lang="ar-SA" sz="2000" b="1" dirty="0">
                <a:latin typeface="Tajawal Bold" panose="020B0604020202020204" charset="-78"/>
                <a:cs typeface="Tajawal Bold" panose="020B0604020202020204" charset="-78"/>
              </a:rPr>
              <a:t>يساعد على الاستخدام الأمثل للموارد وذلك بتقسيم وتصنيف الأشخاص المناسبين في الوظائف والمناصب المناسبة، مما يقلل الهدر في الموارد ويخفض التكاليف ويعزز استخدام القدرات والإمكانات بشكل فعال</a:t>
            </a:r>
            <a:r>
              <a:rPr lang="ar-SA" sz="2400" b="1" dirty="0">
                <a:latin typeface="Tajawal Bold" panose="020B0604020202020204" charset="-78"/>
                <a:cs typeface="Tajawal Bold" panose="020B0604020202020204" charset="-78"/>
              </a:rPr>
              <a:t>.</a:t>
            </a:r>
          </a:p>
        </p:txBody>
      </p:sp>
      <p:sp>
        <p:nvSpPr>
          <p:cNvPr id="25" name="TextBox 25"/>
          <p:cNvSpPr txBox="1"/>
          <p:nvPr/>
        </p:nvSpPr>
        <p:spPr>
          <a:xfrm>
            <a:off x="2414368" y="4533900"/>
            <a:ext cx="14782800" cy="615553"/>
          </a:xfrm>
          <a:prstGeom prst="rect">
            <a:avLst/>
          </a:prstGeom>
        </p:spPr>
        <p:txBody>
          <a:bodyPr wrap="square" lIns="0" tIns="0" rIns="0" bIns="0" rtlCol="0" anchor="t">
            <a:spAutoFit/>
          </a:bodyPr>
          <a:lstStyle/>
          <a:p>
            <a:pPr algn="r" rtl="1">
              <a:defRPr/>
            </a:pPr>
            <a:r>
              <a:rPr lang="ar-SA" sz="2000" b="1" dirty="0">
                <a:latin typeface="Tajawal Bold" panose="020B0604020202020204" charset="-78"/>
                <a:cs typeface="Tajawal Bold" panose="020B0604020202020204" charset="-78"/>
              </a:rPr>
              <a:t>التمييز بين الأنشطة المهمة الأساسية وتلك الأنشطة الثانوية، فمن خلال التنظيم تنشأ الإدارات والأقسام المهمة والمؤثرة في مسيرة المنظمة. </a:t>
            </a:r>
            <a:endParaRPr lang="ar-SA" sz="2400" b="1" dirty="0">
              <a:latin typeface="Tajawal Bold" panose="020B0604020202020204" charset="-78"/>
              <a:cs typeface="Tajawal Bold" panose="020B0604020202020204" charset="-78"/>
            </a:endParaRPr>
          </a:p>
        </p:txBody>
      </p:sp>
      <p:sp>
        <p:nvSpPr>
          <p:cNvPr id="26" name="TextBox 26"/>
          <p:cNvSpPr txBox="1"/>
          <p:nvPr/>
        </p:nvSpPr>
        <p:spPr>
          <a:xfrm>
            <a:off x="2414368" y="5676900"/>
            <a:ext cx="14782800" cy="369332"/>
          </a:xfrm>
          <a:prstGeom prst="rect">
            <a:avLst/>
          </a:prstGeom>
        </p:spPr>
        <p:txBody>
          <a:bodyPr wrap="square" lIns="0" tIns="0" rIns="0" bIns="0" rtlCol="0" anchor="t">
            <a:spAutoFit/>
          </a:bodyPr>
          <a:lstStyle/>
          <a:p>
            <a:pPr algn="r" rtl="1">
              <a:defRPr/>
            </a:pPr>
            <a:r>
              <a:rPr lang="ar-SA" sz="2000" b="1" dirty="0">
                <a:latin typeface="Tajawal Bold" panose="020B0604020202020204" charset="-78"/>
                <a:cs typeface="Tajawal Bold" panose="020B0604020202020204" charset="-78"/>
              </a:rPr>
              <a:t>تعزيز الشفافية إذ أن تحديد الوظائف والأنشطة التي يؤديها الموظفون بوضوح في الوصف الوظيفي</a:t>
            </a:r>
            <a:r>
              <a:rPr lang="ar-SA" sz="2400" b="1" dirty="0">
                <a:latin typeface="Tajawal Bold" panose="020B0604020202020204" charset="-78"/>
                <a:cs typeface="Tajawal Bold" panose="020B0604020202020204" charset="-78"/>
              </a:rPr>
              <a:t>.</a:t>
            </a:r>
          </a:p>
        </p:txBody>
      </p:sp>
      <p:sp>
        <p:nvSpPr>
          <p:cNvPr id="32" name="Rounded Rectangle 31"/>
          <p:cNvSpPr/>
          <p:nvPr/>
        </p:nvSpPr>
        <p:spPr>
          <a:xfrm>
            <a:off x="4572001" y="219075"/>
            <a:ext cx="9982200" cy="9144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1"/>
          <p:cNvSpPr txBox="1"/>
          <p:nvPr/>
        </p:nvSpPr>
        <p:spPr>
          <a:xfrm>
            <a:off x="4572000" y="0"/>
            <a:ext cx="9982200" cy="925253"/>
          </a:xfrm>
          <a:prstGeom prst="rect">
            <a:avLst/>
          </a:prstGeom>
        </p:spPr>
        <p:txBody>
          <a:bodyPr wrap="square" lIns="0" tIns="0" rIns="0" bIns="0" rtlCol="0" anchor="t">
            <a:spAutoFit/>
          </a:bodyPr>
          <a:lstStyle/>
          <a:p>
            <a:pPr algn="ctr">
              <a:lnSpc>
                <a:spcPts val="8539"/>
              </a:lnSpc>
              <a:spcBef>
                <a:spcPct val="0"/>
              </a:spcBef>
            </a:pPr>
            <a:r>
              <a:rPr lang="en-US" sz="2800" b="1" dirty="0">
                <a:solidFill>
                  <a:schemeClr val="bg1"/>
                </a:solidFill>
                <a:latin typeface="Tajawal Bold"/>
                <a:ea typeface="Tajawal Bold"/>
                <a:cs typeface="Tajawal Bold"/>
                <a:sym typeface="Tajawal Bold"/>
                <a:rtl/>
              </a:rPr>
              <a:t>Effective Organization  </a:t>
            </a:r>
            <a:r>
              <a:rPr lang="ar-EG" sz="2800" b="1" dirty="0">
                <a:solidFill>
                  <a:schemeClr val="bg1"/>
                </a:solidFill>
                <a:latin typeface="Tajawal Bold"/>
                <a:ea typeface="Tajawal Bold"/>
                <a:cs typeface="Tajawal Bold"/>
                <a:sym typeface="Tajawal Bold"/>
                <a:rtl/>
              </a:rPr>
              <a:t>خصائص التنظيم الفعال</a:t>
            </a:r>
          </a:p>
        </p:txBody>
      </p:sp>
      <p:grpSp>
        <p:nvGrpSpPr>
          <p:cNvPr id="35" name="Group 42"/>
          <p:cNvGrpSpPr/>
          <p:nvPr/>
        </p:nvGrpSpPr>
        <p:grpSpPr>
          <a:xfrm>
            <a:off x="17602200" y="0"/>
            <a:ext cx="13518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5" name="Freeform 11"/>
          <p:cNvSpPr/>
          <p:nvPr/>
        </p:nvSpPr>
        <p:spPr>
          <a:xfrm rot="2651781">
            <a:off x="9239003" y="96421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46" name="TextBox 45"/>
          <p:cNvSpPr txBox="1"/>
          <p:nvPr/>
        </p:nvSpPr>
        <p:spPr>
          <a:xfrm>
            <a:off x="9180575" y="9664125"/>
            <a:ext cx="686132" cy="523220"/>
          </a:xfrm>
          <a:prstGeom prst="rect">
            <a:avLst/>
          </a:prstGeom>
          <a:noFill/>
        </p:spPr>
        <p:txBody>
          <a:bodyPr wrap="square" rtlCol="0">
            <a:spAutoFit/>
          </a:bodyPr>
          <a:lstStyle/>
          <a:p>
            <a:pPr algn="ctr"/>
            <a:r>
              <a:rPr lang="en-US" sz="2800" b="1" dirty="0">
                <a:solidFill>
                  <a:schemeClr val="bg1"/>
                </a:solidFill>
              </a:rPr>
              <a:t>16</a:t>
            </a:r>
          </a:p>
        </p:txBody>
      </p:sp>
      <p:grpSp>
        <p:nvGrpSpPr>
          <p:cNvPr id="47" name="Group 2"/>
          <p:cNvGrpSpPr/>
          <p:nvPr/>
        </p:nvGrpSpPr>
        <p:grpSpPr>
          <a:xfrm>
            <a:off x="1094936" y="5510760"/>
            <a:ext cx="16154400" cy="811683"/>
            <a:chOff x="0" y="0"/>
            <a:chExt cx="7405056" cy="812800"/>
          </a:xfrm>
        </p:grpSpPr>
        <p:sp>
          <p:nvSpPr>
            <p:cNvPr id="48" name="Freeform 3"/>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D7ACD1"/>
            </a:solidFill>
          </p:spPr>
          <p:txBody>
            <a:bodyPr/>
            <a:lstStyle/>
            <a:p>
              <a:endParaRPr lang="en-US"/>
            </a:p>
          </p:txBody>
        </p:sp>
        <p:sp>
          <p:nvSpPr>
            <p:cNvPr id="49" name="TextBox 4"/>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50" name="Group 5"/>
          <p:cNvGrpSpPr/>
          <p:nvPr/>
        </p:nvGrpSpPr>
        <p:grpSpPr>
          <a:xfrm>
            <a:off x="1094936" y="6535092"/>
            <a:ext cx="16154400" cy="811683"/>
            <a:chOff x="0" y="0"/>
            <a:chExt cx="7405056" cy="812800"/>
          </a:xfrm>
        </p:grpSpPr>
        <p:sp>
          <p:nvSpPr>
            <p:cNvPr id="51" name="Freeform 6"/>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6C983"/>
            </a:solidFill>
          </p:spPr>
          <p:txBody>
            <a:bodyPr/>
            <a:lstStyle/>
            <a:p>
              <a:endParaRPr lang="en-US"/>
            </a:p>
          </p:txBody>
        </p:sp>
        <p:sp>
          <p:nvSpPr>
            <p:cNvPr id="53" name="TextBox 7"/>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54" name="Group 8"/>
          <p:cNvGrpSpPr/>
          <p:nvPr/>
        </p:nvGrpSpPr>
        <p:grpSpPr>
          <a:xfrm>
            <a:off x="1094936" y="7559425"/>
            <a:ext cx="16154400" cy="811683"/>
            <a:chOff x="0" y="0"/>
            <a:chExt cx="7405056" cy="812800"/>
          </a:xfrm>
        </p:grpSpPr>
        <p:sp>
          <p:nvSpPr>
            <p:cNvPr id="55" name="Freeform 9"/>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A9B82"/>
            </a:solidFill>
          </p:spPr>
          <p:txBody>
            <a:bodyPr/>
            <a:lstStyle/>
            <a:p>
              <a:endParaRPr lang="en-US"/>
            </a:p>
          </p:txBody>
        </p:sp>
        <p:sp>
          <p:nvSpPr>
            <p:cNvPr id="56" name="TextBox 10"/>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57" name="Group 11"/>
          <p:cNvGrpSpPr/>
          <p:nvPr/>
        </p:nvGrpSpPr>
        <p:grpSpPr>
          <a:xfrm>
            <a:off x="1118968" y="8522817"/>
            <a:ext cx="16154400" cy="811683"/>
            <a:chOff x="0" y="0"/>
            <a:chExt cx="7405056" cy="812800"/>
          </a:xfrm>
        </p:grpSpPr>
        <p:sp>
          <p:nvSpPr>
            <p:cNvPr id="58" name="Freeform 12"/>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B2C9A7"/>
            </a:solidFill>
          </p:spPr>
          <p:txBody>
            <a:bodyPr/>
            <a:lstStyle/>
            <a:p>
              <a:endParaRPr lang="en-US"/>
            </a:p>
          </p:txBody>
        </p:sp>
        <p:sp>
          <p:nvSpPr>
            <p:cNvPr id="59" name="TextBox 13"/>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sp>
        <p:nvSpPr>
          <p:cNvPr id="60" name="Freeform 17"/>
          <p:cNvSpPr/>
          <p:nvPr/>
        </p:nvSpPr>
        <p:spPr>
          <a:xfrm>
            <a:off x="1399736" y="5627217"/>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Freeform 18"/>
          <p:cNvSpPr/>
          <p:nvPr/>
        </p:nvSpPr>
        <p:spPr>
          <a:xfrm>
            <a:off x="1399736" y="6651549"/>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2" name="Freeform 19"/>
          <p:cNvSpPr/>
          <p:nvPr/>
        </p:nvSpPr>
        <p:spPr>
          <a:xfrm>
            <a:off x="1399736" y="7675882"/>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3" name="Freeform 20"/>
          <p:cNvSpPr/>
          <p:nvPr/>
        </p:nvSpPr>
        <p:spPr>
          <a:xfrm>
            <a:off x="1423768" y="8639274"/>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TextBox 22"/>
          <p:cNvSpPr txBox="1"/>
          <p:nvPr/>
        </p:nvSpPr>
        <p:spPr>
          <a:xfrm>
            <a:off x="2314136" y="5586960"/>
            <a:ext cx="14782800" cy="346249"/>
          </a:xfrm>
          <a:prstGeom prst="rect">
            <a:avLst/>
          </a:prstGeom>
        </p:spPr>
        <p:txBody>
          <a:bodyPr wrap="square" lIns="0" tIns="0" rIns="0" bIns="0" rtlCol="0" anchor="t">
            <a:spAutoFit/>
          </a:bodyPr>
          <a:lstStyle/>
          <a:p>
            <a:pPr algn="r" rtl="1">
              <a:lnSpc>
                <a:spcPts val="2775"/>
              </a:lnSpc>
              <a:spcBef>
                <a:spcPct val="0"/>
              </a:spcBef>
            </a:pPr>
            <a:r>
              <a:rPr lang="ar-SA" sz="2000" b="1" dirty="0">
                <a:latin typeface="Tajawal Bold" panose="020B0604020202020204" charset="-78"/>
                <a:cs typeface="Tajawal Bold" panose="020B0604020202020204" charset="-78"/>
              </a:rPr>
              <a:t>تعزيز الشفافية إذ أن تحديد الوظائف والأنشطة التي يؤديها الموظفون بوضوح في الوصف الوظيفي.</a:t>
            </a:r>
          </a:p>
        </p:txBody>
      </p:sp>
      <p:sp>
        <p:nvSpPr>
          <p:cNvPr id="65" name="TextBox 23"/>
          <p:cNvSpPr txBox="1"/>
          <p:nvPr/>
        </p:nvSpPr>
        <p:spPr>
          <a:xfrm>
            <a:off x="2314136" y="6577560"/>
            <a:ext cx="14782800" cy="705321"/>
          </a:xfrm>
          <a:prstGeom prst="rect">
            <a:avLst/>
          </a:prstGeom>
        </p:spPr>
        <p:txBody>
          <a:bodyPr wrap="square" lIns="0" tIns="0" rIns="0" bIns="0" rtlCol="0" anchor="t">
            <a:spAutoFit/>
          </a:bodyPr>
          <a:lstStyle/>
          <a:p>
            <a:pPr algn="r" rtl="1">
              <a:lnSpc>
                <a:spcPts val="2775"/>
              </a:lnSpc>
              <a:spcBef>
                <a:spcPct val="0"/>
              </a:spcBef>
              <a:defRPr/>
            </a:pPr>
            <a:r>
              <a:rPr lang="ar-SA" sz="2000" b="1" dirty="0">
                <a:latin typeface="Tajawal Bold" panose="020B0604020202020204" charset="-78"/>
                <a:cs typeface="Tajawal Bold" panose="020B0604020202020204" charset="-78"/>
              </a:rPr>
              <a:t>المساهمة في قدرة المنظمة على قياس الأداء لكل قسم أو إدارة، ذلك أن التنظيم ليس هدفاً في حد ذاته بل وسيلة لتحقيق أهداف المنظمة بكفاءة وفعالية.</a:t>
            </a:r>
          </a:p>
        </p:txBody>
      </p:sp>
      <p:sp>
        <p:nvSpPr>
          <p:cNvPr id="66" name="TextBox 24"/>
          <p:cNvSpPr txBox="1"/>
          <p:nvPr/>
        </p:nvSpPr>
        <p:spPr>
          <a:xfrm>
            <a:off x="2286000" y="7734300"/>
            <a:ext cx="14782800" cy="307777"/>
          </a:xfrm>
          <a:prstGeom prst="rect">
            <a:avLst/>
          </a:prstGeom>
        </p:spPr>
        <p:txBody>
          <a:bodyPr wrap="square" lIns="0" tIns="0" rIns="0" bIns="0" rtlCol="0" anchor="t">
            <a:spAutoFit/>
          </a:bodyPr>
          <a:lstStyle/>
          <a:p>
            <a:pPr algn="r" rtl="1">
              <a:defRPr/>
            </a:pPr>
            <a:r>
              <a:rPr lang="ar-SA" sz="2000" b="1" dirty="0">
                <a:latin typeface="Tajawal Bold" panose="020B0604020202020204" charset="-78"/>
                <a:cs typeface="Tajawal Bold" panose="020B0604020202020204" charset="-78"/>
              </a:rPr>
              <a:t>يخلق آلية للإدارة للرقابة والسيطرة على الأنشطة المختلفة في المنظمة.</a:t>
            </a:r>
          </a:p>
        </p:txBody>
      </p:sp>
      <p:sp>
        <p:nvSpPr>
          <p:cNvPr id="67" name="TextBox 25"/>
          <p:cNvSpPr txBox="1"/>
          <p:nvPr/>
        </p:nvSpPr>
        <p:spPr>
          <a:xfrm>
            <a:off x="2362200" y="8724900"/>
            <a:ext cx="14782800" cy="307777"/>
          </a:xfrm>
          <a:prstGeom prst="rect">
            <a:avLst/>
          </a:prstGeom>
        </p:spPr>
        <p:txBody>
          <a:bodyPr wrap="square" lIns="0" tIns="0" rIns="0" bIns="0" rtlCol="0" anchor="t">
            <a:spAutoFit/>
          </a:bodyPr>
          <a:lstStyle/>
          <a:p>
            <a:pPr algn="r" rtl="1">
              <a:defRPr/>
            </a:pPr>
            <a:r>
              <a:rPr lang="ar-SA" sz="2000" b="1" dirty="0">
                <a:latin typeface="Tajawal Bold" panose="020B0604020202020204" charset="-78"/>
                <a:cs typeface="Tajawal Bold" panose="020B0604020202020204" charset="-78"/>
              </a:rPr>
              <a:t>إحداث التماسك والتناغم بين مكونات التنظيم مما يؤدي إلى زيادة قوة التنظيم ومرونته للتواكب مع التغيرات في البيئة المحيطة.</a:t>
            </a: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71"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52877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8041707" y="4253610"/>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stretch>
              <a:fillRect/>
            </a:stretch>
          </a:blipFill>
          <a:ln cap="sq">
            <a:noFill/>
            <a:prstDash val="solid"/>
            <a:miter/>
          </a:ln>
        </p:spPr>
        <p:txBody>
          <a:bodyPr/>
          <a:lstStyle/>
          <a:p>
            <a:endParaRPr lang="en-US"/>
          </a:p>
        </p:txBody>
      </p:sp>
      <p:sp>
        <p:nvSpPr>
          <p:cNvPr id="4" name="Freeform 4"/>
          <p:cNvSpPr/>
          <p:nvPr/>
        </p:nvSpPr>
        <p:spPr>
          <a:xfrm>
            <a:off x="10174004" y="4253610"/>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stretch>
              <a:fillRect/>
            </a:stretch>
          </a:blipFill>
          <a:ln cap="sq">
            <a:noFill/>
            <a:prstDash val="solid"/>
            <a:miter/>
          </a:ln>
        </p:spPr>
        <p:txBody>
          <a:bodyPr/>
          <a:lstStyle/>
          <a:p>
            <a:endParaRPr lang="en-US"/>
          </a:p>
        </p:txBody>
      </p:sp>
      <p:sp>
        <p:nvSpPr>
          <p:cNvPr id="5" name="Freeform 5"/>
          <p:cNvSpPr/>
          <p:nvPr/>
        </p:nvSpPr>
        <p:spPr>
          <a:xfrm flipH="1">
            <a:off x="8002303" y="6744500"/>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stretch>
              <a:fillRect/>
            </a:stretch>
          </a:blipFill>
          <a:ln cap="sq">
            <a:noFill/>
            <a:prstDash val="solid"/>
            <a:miter/>
          </a:ln>
        </p:spPr>
        <p:txBody>
          <a:bodyPr/>
          <a:lstStyle/>
          <a:p>
            <a:endParaRPr lang="en-US"/>
          </a:p>
        </p:txBody>
      </p:sp>
      <p:sp>
        <p:nvSpPr>
          <p:cNvPr id="7" name="Freeform 7"/>
          <p:cNvSpPr/>
          <p:nvPr/>
        </p:nvSpPr>
        <p:spPr>
          <a:xfrm>
            <a:off x="10287000" y="6615128"/>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stretch>
              <a:fillRect/>
            </a:stretch>
          </a:blipFill>
          <a:ln cap="sq">
            <a:noFill/>
            <a:prstDash val="solid"/>
            <a:miter/>
          </a:ln>
        </p:spPr>
        <p:txBody>
          <a:bodyPr/>
          <a:lstStyle/>
          <a:p>
            <a:endParaRPr lang="en-US"/>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4"/>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5"/>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6"/>
            <a:stretch>
              <a:fillRect/>
            </a:stretch>
          </a:blipFill>
        </p:spPr>
        <p:txBody>
          <a:bodyPr/>
          <a:lstStyle/>
          <a:p>
            <a:endParaRPr lang="en-US"/>
          </a:p>
        </p:txBody>
      </p:sp>
      <p:sp>
        <p:nvSpPr>
          <p:cNvPr id="26" name="TextBox 26"/>
          <p:cNvSpPr txBox="1"/>
          <p:nvPr/>
        </p:nvSpPr>
        <p:spPr>
          <a:xfrm>
            <a:off x="10773113" y="4879134"/>
            <a:ext cx="530759" cy="436017"/>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1295401" y="7048500"/>
            <a:ext cx="6553200" cy="1246495"/>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b="1" dirty="0">
                <a:solidFill>
                  <a:srgbClr val="000000"/>
                </a:solidFill>
                <a:latin typeface="Tajawal" panose="00000500000000000000" pitchFamily="2" charset="-78"/>
                <a:cs typeface="Tajawal" panose="00000500000000000000" pitchFamily="2" charset="-78"/>
              </a:rPr>
              <a:t>الآليات أو الطرق المختلفة المطلوبة لتسهيل عملية التنسيق الأفقي (أي بين الإدارات والأقسام في المنظمة) وذلك يتم عادة من خلال اللجان وفرق العمل.</a:t>
            </a:r>
          </a:p>
        </p:txBody>
      </p:sp>
      <p:sp>
        <p:nvSpPr>
          <p:cNvPr id="39" name="TextBox 39"/>
          <p:cNvSpPr txBox="1"/>
          <p:nvPr/>
        </p:nvSpPr>
        <p:spPr>
          <a:xfrm>
            <a:off x="12344400" y="4838700"/>
            <a:ext cx="5486400" cy="796372"/>
          </a:xfrm>
          <a:prstGeom prst="rect">
            <a:avLst/>
          </a:prstGeom>
        </p:spPr>
        <p:txBody>
          <a:bodyPr wrap="square" lIns="0" tIns="0" rIns="0" bIns="0" rtlCol="0" anchor="t">
            <a:spAutoFit/>
          </a:bodyPr>
          <a:lstStyle/>
          <a:p>
            <a:pPr algn="ctr" rtl="1">
              <a:lnSpc>
                <a:spcPct val="150000"/>
              </a:lnSpc>
              <a:spcBef>
                <a:spcPct val="0"/>
              </a:spcBef>
              <a:buFontTx/>
              <a:buNone/>
            </a:pPr>
            <a:r>
              <a:rPr lang="ar-EG" altLang="en-US" b="1" dirty="0">
                <a:latin typeface="Tajawal" panose="00000500000000000000" pitchFamily="2" charset="-78"/>
                <a:cs typeface="Tajawal" panose="00000500000000000000" pitchFamily="2" charset="-78"/>
              </a:rPr>
              <a:t>المهام والمسؤوليات التي تحدد وظائف الأشخاص والوحدات الإدارية.</a:t>
            </a:r>
          </a:p>
        </p:txBody>
      </p:sp>
      <p:sp>
        <p:nvSpPr>
          <p:cNvPr id="40" name="TextBox 40"/>
          <p:cNvSpPr txBox="1"/>
          <p:nvPr/>
        </p:nvSpPr>
        <p:spPr>
          <a:xfrm>
            <a:off x="12649200" y="6972300"/>
            <a:ext cx="5164972" cy="1211870"/>
          </a:xfrm>
          <a:prstGeom prst="rect">
            <a:avLst/>
          </a:prstGeom>
        </p:spPr>
        <p:txBody>
          <a:bodyPr wrap="square" lIns="0" tIns="0" rIns="0" bIns="0" rtlCol="0" anchor="t">
            <a:spAutoFit/>
          </a:bodyPr>
          <a:lstStyle/>
          <a:p>
            <a:pPr algn="ctr" rtl="1">
              <a:lnSpc>
                <a:spcPct val="150000"/>
              </a:lnSpc>
              <a:spcBef>
                <a:spcPct val="0"/>
              </a:spcBef>
              <a:buFontTx/>
              <a:buNone/>
            </a:pPr>
            <a:r>
              <a:rPr lang="ar-EG" altLang="en-US" b="1" dirty="0">
                <a:latin typeface="Tajawal" panose="00000500000000000000" pitchFamily="2" charset="-78"/>
                <a:cs typeface="Tajawal" panose="00000500000000000000" pitchFamily="2" charset="-78"/>
              </a:rPr>
              <a:t>المراكز الوظيفية للعاملين في المنظمات المصنفة في وحدات إدارية تتشكل منها الإدارات والأقسام الإدارية لتكون الهرم التنظيمي.</a:t>
            </a:r>
          </a:p>
        </p:txBody>
      </p:sp>
      <p:sp>
        <p:nvSpPr>
          <p:cNvPr id="43" name="TextBox 43"/>
          <p:cNvSpPr txBox="1"/>
          <p:nvPr/>
        </p:nvSpPr>
        <p:spPr>
          <a:xfrm>
            <a:off x="762000" y="4152900"/>
            <a:ext cx="7162800" cy="1627369"/>
          </a:xfrm>
          <a:prstGeom prst="rect">
            <a:avLst/>
          </a:prstGeom>
        </p:spPr>
        <p:txBody>
          <a:bodyPr wrap="square" lIns="0" tIns="0" rIns="0" bIns="0" rtlCol="0" anchor="t">
            <a:spAutoFit/>
          </a:bodyPr>
          <a:lstStyle/>
          <a:p>
            <a:pPr algn="ctr" rtl="1">
              <a:lnSpc>
                <a:spcPct val="150000"/>
              </a:lnSpc>
              <a:buFont typeface="Arial" panose="020B0604020202020204" pitchFamily="34" charset="0"/>
              <a:buNone/>
            </a:pPr>
            <a:r>
              <a:rPr lang="ar-EG" altLang="en-US" b="1" dirty="0">
                <a:latin typeface="Tajawal" panose="00000500000000000000" pitchFamily="2" charset="-78"/>
                <a:cs typeface="Tajawal" panose="00000500000000000000" pitchFamily="2" charset="-78"/>
              </a:rPr>
              <a:t>الآليات أو الطرق المختلفة المطلوبة لتسهيل عملية التنسيق الرأسي (أي من أعلى المنظمة إلى أسفلها). مثل تحديد عدد الأشخاص الذين يجب أن يكونوا مسؤولين تجاه أي مركز أو وظيفة إدارية محددة ودرجة التفويض التي يمكن أن تتم من قبل المسؤول في هذه الوظيفة الإدارية ومدى اتساع نطاق اشرافها. </a:t>
            </a:r>
          </a:p>
        </p:txBody>
      </p:sp>
      <p:sp>
        <p:nvSpPr>
          <p:cNvPr id="62" name="TextBox 26"/>
          <p:cNvSpPr txBox="1"/>
          <p:nvPr/>
        </p:nvSpPr>
        <p:spPr>
          <a:xfrm>
            <a:off x="10884111" y="7275794"/>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2</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4" name="TextBox 26"/>
          <p:cNvSpPr txBox="1"/>
          <p:nvPr/>
        </p:nvSpPr>
        <p:spPr>
          <a:xfrm>
            <a:off x="8929568" y="4863210"/>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3</a:t>
            </a:r>
          </a:p>
        </p:txBody>
      </p:sp>
      <p:sp>
        <p:nvSpPr>
          <p:cNvPr id="65" name="TextBox 26"/>
          <p:cNvSpPr txBox="1"/>
          <p:nvPr/>
        </p:nvSpPr>
        <p:spPr>
          <a:xfrm>
            <a:off x="8933491" y="7405166"/>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4</a:t>
            </a: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17</a:t>
            </a: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5" name="Rectangle 2"/>
          <p:cNvSpPr>
            <a:spLocks noChangeArrowheads="1"/>
          </p:cNvSpPr>
          <p:nvPr/>
        </p:nvSpPr>
        <p:spPr bwMode="auto">
          <a:xfrm>
            <a:off x="2209800" y="1485900"/>
            <a:ext cx="157427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2400" dirty="0">
                <a:solidFill>
                  <a:srgbClr val="002060"/>
                </a:solidFill>
                <a:latin typeface="Tajawal Bold" panose="020B0604020202020204" charset="-78"/>
                <a:cs typeface="Tajawal Bold" panose="020B0604020202020204" charset="-78"/>
              </a:rPr>
              <a:t>يقصد بالهيكل التنظيمي أو البناء التنظيمي "البناء الذي يوضح  المهام والواجبات لأقسام المنظمة وعلاقة كل وظيفة بالوظيفة الأخرى ونطاق اشرافها في المنظمة". </a:t>
            </a:r>
            <a:endParaRPr lang="en-US" altLang="en-US" sz="2400" dirty="0">
              <a:solidFill>
                <a:srgbClr val="002060"/>
              </a:solidFill>
              <a:latin typeface="Tajawal Bold" panose="020B0604020202020204" charset="-78"/>
              <a:cs typeface="Tajawal Bold" panose="020B0604020202020204" charset="-78"/>
            </a:endParaRPr>
          </a:p>
          <a:p>
            <a:pPr algn="ctr" rtl="1">
              <a:lnSpc>
                <a:spcPct val="150000"/>
              </a:lnSpc>
              <a:spcBef>
                <a:spcPct val="0"/>
              </a:spcBef>
              <a:buFontTx/>
              <a:buNone/>
            </a:pPr>
            <a:r>
              <a:rPr lang="ar-SA" altLang="en-US" sz="2400" dirty="0">
                <a:solidFill>
                  <a:srgbClr val="002060"/>
                </a:solidFill>
                <a:latin typeface="Tajawal Bold" panose="020B0604020202020204" charset="-78"/>
                <a:cs typeface="Tajawal Bold" panose="020B0604020202020204" charset="-78"/>
              </a:rPr>
              <a:t>يتكون الهيكل التنظيمي من أربعة عناصر أساسية هي : </a:t>
            </a:r>
          </a:p>
        </p:txBody>
      </p:sp>
      <p:sp>
        <p:nvSpPr>
          <p:cNvPr id="34" name="Rounded Rectangle 33"/>
          <p:cNvSpPr/>
          <p:nvPr/>
        </p:nvSpPr>
        <p:spPr>
          <a:xfrm>
            <a:off x="6400800" y="219075"/>
            <a:ext cx="6477000" cy="9144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51"/>
          <p:cNvSpPr txBox="1"/>
          <p:nvPr/>
        </p:nvSpPr>
        <p:spPr>
          <a:xfrm>
            <a:off x="4648200" y="266700"/>
            <a:ext cx="9982200" cy="861774"/>
          </a:xfrm>
          <a:prstGeom prst="rect">
            <a:avLst/>
          </a:prstGeom>
        </p:spPr>
        <p:txBody>
          <a:bodyPr wrap="square" lIns="0" tIns="0" rIns="0" bIns="0" rtlCol="0" anchor="t">
            <a:spAutoFit/>
          </a:bodyPr>
          <a:lstStyle/>
          <a:p>
            <a:pPr algn="ctr">
              <a:spcBef>
                <a:spcPct val="0"/>
              </a:spcBef>
            </a:pPr>
            <a:r>
              <a:rPr lang="ar-EG" sz="2800" b="1" dirty="0">
                <a:solidFill>
                  <a:schemeClr val="bg1"/>
                </a:solidFill>
                <a:latin typeface="Tajawal Bold"/>
                <a:ea typeface="Tajawal Bold"/>
                <a:cs typeface="Tajawal Bold"/>
                <a:sym typeface="Tajawal Bold"/>
                <a:rtl/>
              </a:rPr>
              <a:t>الهياكل التنظيمية</a:t>
            </a:r>
          </a:p>
          <a:p>
            <a:pPr algn="ctr">
              <a:spcBef>
                <a:spcPct val="0"/>
              </a:spcBef>
            </a:pPr>
            <a:r>
              <a:rPr lang="en-US" sz="2800" b="1" dirty="0">
                <a:solidFill>
                  <a:schemeClr val="bg1"/>
                </a:solidFill>
                <a:latin typeface="Tajawal Bold"/>
                <a:ea typeface="Tajawal Bold"/>
                <a:cs typeface="Tajawal Bold"/>
                <a:sym typeface="Tajawal Bold"/>
                <a:rtl/>
              </a:rPr>
              <a:t>Organization Structures</a:t>
            </a:r>
          </a:p>
        </p:txBody>
      </p:sp>
    </p:spTree>
    <p:extLst>
      <p:ext uri="{BB962C8B-B14F-4D97-AF65-F5344CB8AC3E}">
        <p14:creationId xmlns:p14="http://schemas.microsoft.com/office/powerpoint/2010/main" val="330016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5944512"/>
          </a:xfrm>
          <a:prstGeom prst="rect">
            <a:avLst/>
          </a:prstGeom>
        </p:spPr>
        <p:txBody>
          <a:bodyPr lIns="0" tIns="0" rIns="0" bIns="0" rtlCol="0" anchor="t">
            <a:spAutoFit/>
          </a:bodyPr>
          <a:lstStyle/>
          <a:p>
            <a:pPr algn="ctr" rtl="1">
              <a:lnSpc>
                <a:spcPts val="9487"/>
              </a:lnSpc>
            </a:pPr>
            <a:r>
              <a:rPr lang="ar-EG" sz="5400" b="1" dirty="0">
                <a:solidFill>
                  <a:srgbClr val="000000"/>
                </a:solidFill>
                <a:latin typeface="Tajawal Bold"/>
                <a:ea typeface="Tajawal Bold"/>
                <a:cs typeface="Tajawal Bold"/>
                <a:sym typeface="Tajawal Bold"/>
                <a:rtl/>
              </a:rPr>
              <a:t>الفصل الخامس</a:t>
            </a:r>
          </a:p>
          <a:p>
            <a:pPr algn="ctr" rtl="1">
              <a:lnSpc>
                <a:spcPts val="9487"/>
              </a:lnSpc>
            </a:pPr>
            <a:r>
              <a:rPr lang="ar-EG" sz="5400" b="1" dirty="0">
                <a:solidFill>
                  <a:srgbClr val="000000"/>
                </a:solidFill>
                <a:latin typeface="Tajawal Bold"/>
                <a:ea typeface="Tajawal Bold"/>
                <a:cs typeface="Tajawal Bold"/>
                <a:sym typeface="Tajawal Bold"/>
                <a:rtl/>
              </a:rPr>
              <a:t>التنظيم</a:t>
            </a:r>
            <a:br>
              <a:rPr lang="en-US" sz="5400" b="1" dirty="0">
                <a:solidFill>
                  <a:srgbClr val="000000"/>
                </a:solidFill>
                <a:latin typeface="Tajawal Bold"/>
                <a:ea typeface="Tajawal Bold"/>
                <a:cs typeface="Tajawal Bold"/>
                <a:sym typeface="Tajawal Bold"/>
                <a:rtl/>
              </a:rPr>
            </a:br>
            <a:r>
              <a:rPr lang="en-US" sz="5400" b="1" kern="0" dirty="0">
                <a:solidFill>
                  <a:schemeClr val="accent3">
                    <a:lumMod val="75000"/>
                  </a:schemeClr>
                </a:solidFill>
                <a:latin typeface="Bodoni MT"/>
                <a:ea typeface="Verdana"/>
                <a:cs typeface="Verdana"/>
              </a:rPr>
              <a:t>Organization</a:t>
            </a:r>
          </a:p>
          <a:p>
            <a:pPr algn="ctr" rtl="1">
              <a:lnSpc>
                <a:spcPts val="9487"/>
              </a:lnSpc>
            </a:pPr>
            <a:endParaRPr lang="en-US" sz="5400" b="1" kern="0" dirty="0">
              <a:solidFill>
                <a:schemeClr val="accent3">
                  <a:lumMod val="75000"/>
                </a:schemeClr>
              </a:solidFill>
              <a:latin typeface="Bodoni MT"/>
              <a:ea typeface="Verdana"/>
              <a:cs typeface="Verdana"/>
            </a:endParaRPr>
          </a:p>
          <a:p>
            <a:pPr algn="ctr" rtl="1">
              <a:lnSpc>
                <a:spcPts val="9487"/>
              </a:lnSpc>
            </a:pPr>
            <a:endParaRPr lang="en-US" sz="5400" b="1" kern="0" dirty="0">
              <a:solidFill>
                <a:schemeClr val="accent3">
                  <a:lumMod val="75000"/>
                </a:schemeClr>
              </a:solidFill>
              <a:latin typeface="Bodoni MT"/>
              <a:ea typeface="Verdana"/>
              <a:cs typeface="Verdana"/>
            </a:endParaRP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rot="-7586595">
            <a:off x="6888638" y="4564537"/>
            <a:ext cx="5125770" cy="5125770"/>
          </a:xfrm>
          <a:prstGeom prst="rect">
            <a:avLst/>
          </a:prstGeom>
        </p:spPr>
      </p:pic>
      <p:grpSp>
        <p:nvGrpSpPr>
          <p:cNvPr id="3" name="Group 3"/>
          <p:cNvGrpSpPr/>
          <p:nvPr/>
        </p:nvGrpSpPr>
        <p:grpSpPr>
          <a:xfrm>
            <a:off x="7914231" y="1438606"/>
            <a:ext cx="2952018" cy="2782362"/>
            <a:chOff x="0" y="0"/>
            <a:chExt cx="812800" cy="766087"/>
          </a:xfrm>
        </p:grpSpPr>
        <p:sp>
          <p:nvSpPr>
            <p:cNvPr id="4" name="Freeform 4"/>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B9BD76"/>
            </a:solidFill>
          </p:spPr>
          <p:txBody>
            <a:bodyPr/>
            <a:lstStyle/>
            <a:p>
              <a:endParaRPr lang="en-US"/>
            </a:p>
          </p:txBody>
        </p:sp>
        <p:sp>
          <p:nvSpPr>
            <p:cNvPr id="5" name="TextBox 5"/>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829782" y="3275538"/>
            <a:ext cx="2952018" cy="2782362"/>
            <a:chOff x="0" y="0"/>
            <a:chExt cx="812800" cy="766087"/>
          </a:xfrm>
        </p:grpSpPr>
        <p:sp>
          <p:nvSpPr>
            <p:cNvPr id="13" name="Freeform 13"/>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DDD4CC"/>
            </a:solidFill>
          </p:spPr>
          <p:txBody>
            <a:bodyPr/>
            <a:lstStyle/>
            <a:p>
              <a:endParaRPr lang="en-US"/>
            </a:p>
          </p:txBody>
        </p:sp>
        <p:sp>
          <p:nvSpPr>
            <p:cNvPr id="14" name="TextBox 14"/>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658600" y="3086100"/>
            <a:ext cx="2952018" cy="2782362"/>
            <a:chOff x="0" y="0"/>
            <a:chExt cx="812800" cy="766087"/>
          </a:xfrm>
        </p:grpSpPr>
        <p:sp>
          <p:nvSpPr>
            <p:cNvPr id="16" name="Freeform 16"/>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DDD4CC"/>
            </a:solidFill>
          </p:spPr>
          <p:txBody>
            <a:bodyPr/>
            <a:lstStyle/>
            <a:p>
              <a:endParaRPr lang="en-US"/>
            </a:p>
          </p:txBody>
        </p:sp>
        <p:sp>
          <p:nvSpPr>
            <p:cNvPr id="17" name="TextBox 17"/>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3859055" y="7148046"/>
            <a:ext cx="2952018" cy="2782362"/>
            <a:chOff x="0" y="0"/>
            <a:chExt cx="812800" cy="766087"/>
          </a:xfrm>
        </p:grpSpPr>
        <p:sp>
          <p:nvSpPr>
            <p:cNvPr id="19" name="Freeform 19"/>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0" name="TextBox 20"/>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981971" y="7148046"/>
            <a:ext cx="2952018" cy="2782362"/>
            <a:chOff x="0" y="0"/>
            <a:chExt cx="812800" cy="766087"/>
          </a:xfrm>
        </p:grpSpPr>
        <p:sp>
          <p:nvSpPr>
            <p:cNvPr id="22" name="Freeform 22"/>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3" name="TextBox 23"/>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797043" y="5542859"/>
            <a:ext cx="3186394" cy="31863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A7D"/>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6527547" y="7771507"/>
            <a:ext cx="853970" cy="228821"/>
          </a:xfrm>
          <a:prstGeom prst="line">
            <a:avLst/>
          </a:prstGeom>
          <a:ln w="28575" cap="rnd">
            <a:solidFill>
              <a:srgbClr val="404040"/>
            </a:solidFill>
            <a:prstDash val="sysDot"/>
            <a:headEnd type="none" w="sm" len="sm"/>
            <a:tailEnd type="none" w="sm" len="sm"/>
          </a:ln>
        </p:spPr>
        <p:txBody>
          <a:bodyPr/>
          <a:lstStyle/>
          <a:p>
            <a:endParaRPr lang="en-US"/>
          </a:p>
        </p:txBody>
      </p:sp>
      <p:sp>
        <p:nvSpPr>
          <p:cNvPr id="28" name="TextBox 28"/>
          <p:cNvSpPr txBox="1"/>
          <p:nvPr/>
        </p:nvSpPr>
        <p:spPr>
          <a:xfrm>
            <a:off x="7909907" y="6744636"/>
            <a:ext cx="2960665" cy="1355179"/>
          </a:xfrm>
          <a:prstGeom prst="rect">
            <a:avLst/>
          </a:prstGeom>
        </p:spPr>
        <p:txBody>
          <a:bodyPr lIns="0" tIns="0" rIns="0" bIns="0" rtlCol="0" anchor="t">
            <a:spAutoFit/>
          </a:bodyPr>
          <a:lstStyle/>
          <a:p>
            <a:pPr algn="ctr" rtl="1">
              <a:lnSpc>
                <a:spcPts val="3457"/>
              </a:lnSpc>
            </a:pPr>
            <a:r>
              <a:rPr lang="ar-EG" sz="3143" b="1" dirty="0">
                <a:solidFill>
                  <a:srgbClr val="404040"/>
                </a:solidFill>
                <a:latin typeface="Tajawal Bold"/>
                <a:ea typeface="Tajawal Bold"/>
                <a:cs typeface="Tajawal Bold"/>
                <a:sym typeface="Tajawal Bold"/>
                <a:rtl/>
              </a:rPr>
              <a:t>تصميم الهيكل التنظيمي</a:t>
            </a:r>
          </a:p>
          <a:p>
            <a:pPr algn="ctr">
              <a:lnSpc>
                <a:spcPts val="3457"/>
              </a:lnSpc>
            </a:pPr>
            <a:endParaRPr lang="ar-EG" sz="3143" b="1" dirty="0">
              <a:solidFill>
                <a:srgbClr val="404040"/>
              </a:solidFill>
              <a:latin typeface="Tajawal Bold"/>
              <a:ea typeface="Tajawal Bold"/>
              <a:cs typeface="Tajawal Bold"/>
              <a:sym typeface="Tajawal Bold"/>
              <a:rtl/>
            </a:endParaRPr>
          </a:p>
        </p:txBody>
      </p:sp>
      <p:sp>
        <p:nvSpPr>
          <p:cNvPr id="29" name="AutoShape 29"/>
          <p:cNvSpPr/>
          <p:nvPr/>
        </p:nvSpPr>
        <p:spPr>
          <a:xfrm>
            <a:off x="6477000" y="5676900"/>
            <a:ext cx="907620" cy="466380"/>
          </a:xfrm>
          <a:prstGeom prst="line">
            <a:avLst/>
          </a:prstGeom>
          <a:ln w="28575" cap="rnd">
            <a:solidFill>
              <a:srgbClr val="404040"/>
            </a:solidFill>
            <a:prstDash val="sysDot"/>
            <a:headEnd type="none" w="sm" len="sm"/>
            <a:tailEnd type="none" w="sm" len="sm"/>
          </a:ln>
        </p:spPr>
        <p:txBody>
          <a:bodyPr/>
          <a:lstStyle/>
          <a:p>
            <a:endParaRPr lang="en-US"/>
          </a:p>
        </p:txBody>
      </p:sp>
      <p:sp>
        <p:nvSpPr>
          <p:cNvPr id="31" name="AutoShape 31"/>
          <p:cNvSpPr/>
          <p:nvPr/>
        </p:nvSpPr>
        <p:spPr>
          <a:xfrm flipH="1">
            <a:off x="9390240" y="4220968"/>
            <a:ext cx="0" cy="776191"/>
          </a:xfrm>
          <a:prstGeom prst="line">
            <a:avLst/>
          </a:prstGeom>
          <a:ln w="28575" cap="rnd">
            <a:solidFill>
              <a:srgbClr val="404040"/>
            </a:solidFill>
            <a:prstDash val="sysDot"/>
            <a:headEnd type="none" w="sm" len="sm"/>
            <a:tailEnd type="none" w="sm" len="sm"/>
          </a:ln>
        </p:spPr>
        <p:txBody>
          <a:bodyPr/>
          <a:lstStyle/>
          <a:p>
            <a:endParaRPr lang="en-US"/>
          </a:p>
        </p:txBody>
      </p:sp>
      <p:sp>
        <p:nvSpPr>
          <p:cNvPr id="33" name="AutoShape 33"/>
          <p:cNvSpPr/>
          <p:nvPr/>
        </p:nvSpPr>
        <p:spPr>
          <a:xfrm flipV="1">
            <a:off x="11049001" y="5067299"/>
            <a:ext cx="838200" cy="572625"/>
          </a:xfrm>
          <a:prstGeom prst="line">
            <a:avLst/>
          </a:prstGeom>
          <a:ln w="28575" cap="rnd">
            <a:solidFill>
              <a:srgbClr val="404040"/>
            </a:solidFill>
            <a:prstDash val="sysDot"/>
            <a:headEnd type="none" w="sm" len="sm"/>
            <a:tailEnd type="none" w="sm" len="sm"/>
          </a:ln>
        </p:spPr>
        <p:txBody>
          <a:bodyPr/>
          <a:lstStyle/>
          <a:p>
            <a:endParaRPr lang="en-US"/>
          </a:p>
        </p:txBody>
      </p:sp>
      <p:sp>
        <p:nvSpPr>
          <p:cNvPr id="34" name="AutoShape 34"/>
          <p:cNvSpPr/>
          <p:nvPr/>
        </p:nvSpPr>
        <p:spPr>
          <a:xfrm>
            <a:off x="11410611" y="7759926"/>
            <a:ext cx="829710" cy="251984"/>
          </a:xfrm>
          <a:prstGeom prst="line">
            <a:avLst/>
          </a:prstGeom>
          <a:ln w="28575" cap="rnd">
            <a:solidFill>
              <a:srgbClr val="404040"/>
            </a:solidFill>
            <a:prstDash val="sysDot"/>
            <a:headEnd type="none" w="sm" len="sm"/>
            <a:tailEnd type="none" w="sm" len="sm"/>
          </a:ln>
        </p:spPr>
        <p:txBody>
          <a:bodyPr/>
          <a:lstStyle/>
          <a:p>
            <a:endParaRPr lang="en-US"/>
          </a:p>
        </p:txBody>
      </p:sp>
      <p:sp>
        <p:nvSpPr>
          <p:cNvPr id="35" name="TextBox 35"/>
          <p:cNvSpPr txBox="1"/>
          <p:nvPr/>
        </p:nvSpPr>
        <p:spPr>
          <a:xfrm>
            <a:off x="4419600" y="7886700"/>
            <a:ext cx="1624364" cy="1108254"/>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التنظيم المختلط</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6" name="TextBox 36"/>
          <p:cNvSpPr txBox="1"/>
          <p:nvPr/>
        </p:nvSpPr>
        <p:spPr>
          <a:xfrm>
            <a:off x="4111479" y="4225432"/>
            <a:ext cx="2438400" cy="1436291"/>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التنظيم على أساس نوع المستفيد</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8" name="TextBox 38"/>
          <p:cNvSpPr txBox="1"/>
          <p:nvPr/>
        </p:nvSpPr>
        <p:spPr>
          <a:xfrm>
            <a:off x="8382000" y="2400300"/>
            <a:ext cx="2104804" cy="1436291"/>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التنظيم على أساس الموقع الجغرافي</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40" name="TextBox 40"/>
          <p:cNvSpPr txBox="1"/>
          <p:nvPr/>
        </p:nvSpPr>
        <p:spPr>
          <a:xfrm>
            <a:off x="11768448" y="3883594"/>
            <a:ext cx="2590800" cy="1077218"/>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التنظيم على أساس نوع المنتج</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41" name="TextBox 41"/>
          <p:cNvSpPr txBox="1"/>
          <p:nvPr/>
        </p:nvSpPr>
        <p:spPr>
          <a:xfrm>
            <a:off x="12192000" y="7886700"/>
            <a:ext cx="2514600" cy="1077218"/>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التنظيم على أساس الوظيفة</a:t>
            </a:r>
          </a:p>
          <a:p>
            <a:pPr algn="ctr">
              <a:lnSpc>
                <a:spcPts val="2765"/>
              </a:lnSpc>
            </a:pPr>
            <a:endParaRPr lang="ar-EG" sz="2514" b="1" dirty="0">
              <a:solidFill>
                <a:srgbClr val="404040"/>
              </a:solidFill>
              <a:latin typeface="Tajawal Bold"/>
              <a:ea typeface="Tajawal Bold"/>
              <a:cs typeface="Tajawal Bold"/>
              <a:sym typeface="Tajawal Bold"/>
              <a:rtl/>
            </a:endParaRPr>
          </a:p>
        </p:txBody>
      </p:sp>
      <p:grpSp>
        <p:nvGrpSpPr>
          <p:cNvPr id="42" name="Group 42"/>
          <p:cNvGrpSpPr/>
          <p:nvPr/>
        </p:nvGrpSpPr>
        <p:grpSpPr>
          <a:xfrm>
            <a:off x="17259300" y="0"/>
            <a:ext cx="1694792" cy="10287000"/>
            <a:chOff x="0" y="0"/>
            <a:chExt cx="446365" cy="2709333"/>
          </a:xfrm>
        </p:grpSpPr>
        <p:sp>
          <p:nvSpPr>
            <p:cNvPr id="4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0" y="0"/>
            <a:ext cx="1028700" cy="1028700"/>
            <a:chOff x="0" y="0"/>
            <a:chExt cx="812800" cy="812800"/>
          </a:xfrm>
        </p:grpSpPr>
        <p:sp>
          <p:nvSpPr>
            <p:cNvPr id="4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6524443" y="276225"/>
            <a:ext cx="5159425" cy="956031"/>
          </a:xfrm>
          <a:prstGeom prst="rect">
            <a:avLst/>
          </a:prstGeom>
        </p:spPr>
        <p:txBody>
          <a:bodyPr lIns="0" tIns="0" rIns="0" bIns="0" rtlCol="0" anchor="t">
            <a:spAutoFit/>
          </a:bodyPr>
          <a:lstStyle/>
          <a:p>
            <a:pPr algn="ctr" rtl="1">
              <a:lnSpc>
                <a:spcPts val="8539"/>
              </a:lnSpc>
              <a:spcBef>
                <a:spcPct val="0"/>
              </a:spcBef>
            </a:pPr>
            <a:r>
              <a:rPr lang="ar-EG" sz="3600" b="1" dirty="0">
                <a:solidFill>
                  <a:schemeClr val="bg1"/>
                </a:solidFill>
                <a:latin typeface="Tajawal Bold"/>
                <a:ea typeface="Tajawal Bold"/>
                <a:cs typeface="Tajawal Bold"/>
                <a:sym typeface="Tajawal Bold"/>
                <a:rtl/>
              </a:rPr>
              <a:t>تصميم الهيكل التنظيمي</a:t>
            </a:r>
          </a:p>
        </p:txBody>
      </p:sp>
      <p:grpSp>
        <p:nvGrpSpPr>
          <p:cNvPr id="54" name="Group 8"/>
          <p:cNvGrpSpPr/>
          <p:nvPr/>
        </p:nvGrpSpPr>
        <p:grpSpPr>
          <a:xfrm>
            <a:off x="0" y="6690087"/>
            <a:ext cx="1028700" cy="3177813"/>
            <a:chOff x="0" y="0"/>
            <a:chExt cx="812800" cy="2510865"/>
          </a:xfrm>
        </p:grpSpPr>
        <p:sp>
          <p:nvSpPr>
            <p:cNvPr id="5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7"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8" name="TextBox 57"/>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18</a:t>
            </a:r>
          </a:p>
        </p:txBody>
      </p:sp>
      <p:sp>
        <p:nvSpPr>
          <p:cNvPr id="59"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262857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5537178" y="571500"/>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1328378" y="3096405"/>
            <a:ext cx="28194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7562346" y="22069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146778" y="1028700"/>
            <a:ext cx="3429000" cy="1051570"/>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4294922" y="2628900"/>
            <a:ext cx="8176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4143567" y="27923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2349444" y="27923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2793978" y="3086100"/>
            <a:ext cx="28194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6984978" y="3080290"/>
            <a:ext cx="28194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0" name="AutoShape 44"/>
          <p:cNvSpPr/>
          <p:nvPr/>
        </p:nvSpPr>
        <p:spPr>
          <a:xfrm rot="5400000">
            <a:off x="7945256" y="27762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1" name="Rectangle 2"/>
          <p:cNvSpPr>
            <a:spLocks noChangeArrowheads="1"/>
          </p:cNvSpPr>
          <p:nvPr/>
        </p:nvSpPr>
        <p:spPr bwMode="auto">
          <a:xfrm>
            <a:off x="2057400" y="495300"/>
            <a:ext cx="1574275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4000" dirty="0">
                <a:solidFill>
                  <a:srgbClr val="002060"/>
                </a:solidFill>
                <a:latin typeface="Tajawal Bold" panose="020B0604020202020204" charset="-78"/>
                <a:cs typeface="Tajawal Bold" panose="020B0604020202020204" charset="-78"/>
              </a:rPr>
              <a:t>التنظيم على أساس الوظيفة</a:t>
            </a:r>
          </a:p>
        </p:txBody>
      </p:sp>
      <p:sp>
        <p:nvSpPr>
          <p:cNvPr id="62" name="Rectangle 61"/>
          <p:cNvSpPr/>
          <p:nvPr/>
        </p:nvSpPr>
        <p:spPr>
          <a:xfrm>
            <a:off x="11894068" y="3695700"/>
            <a:ext cx="1696298"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مدير التسويق</a:t>
            </a:r>
            <a:endParaRPr lang="en-US" sz="2000" dirty="0">
              <a:latin typeface="Tajawal Bold" panose="020B0604020202020204" charset="-78"/>
              <a:cs typeface="Tajawal Bold" panose="020B0604020202020204" charset="-78"/>
            </a:endParaRPr>
          </a:p>
        </p:txBody>
      </p:sp>
      <p:sp>
        <p:nvSpPr>
          <p:cNvPr id="63" name="Rectangle 62"/>
          <p:cNvSpPr/>
          <p:nvPr/>
        </p:nvSpPr>
        <p:spPr>
          <a:xfrm>
            <a:off x="7613929" y="3771900"/>
            <a:ext cx="1417376"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مدير الإنتاج</a:t>
            </a:r>
          </a:p>
        </p:txBody>
      </p:sp>
      <p:sp>
        <p:nvSpPr>
          <p:cNvPr id="64" name="Rectangle 63"/>
          <p:cNvSpPr/>
          <p:nvPr/>
        </p:nvSpPr>
        <p:spPr>
          <a:xfrm>
            <a:off x="2743200" y="3771900"/>
            <a:ext cx="2624436"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مدير شؤون الموظفين</a:t>
            </a:r>
          </a:p>
        </p:txBody>
      </p:sp>
      <p:grpSp>
        <p:nvGrpSpPr>
          <p:cNvPr id="87" name="Group 3"/>
          <p:cNvGrpSpPr/>
          <p:nvPr/>
        </p:nvGrpSpPr>
        <p:grpSpPr>
          <a:xfrm>
            <a:off x="5867400" y="5524500"/>
            <a:ext cx="4419599" cy="1314257"/>
            <a:chOff x="0" y="0"/>
            <a:chExt cx="617685" cy="171231"/>
          </a:xfrm>
        </p:grpSpPr>
        <p:sp>
          <p:nvSpPr>
            <p:cNvPr id="88"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89"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90" name="Group 12"/>
          <p:cNvGrpSpPr/>
          <p:nvPr/>
        </p:nvGrpSpPr>
        <p:grpSpPr>
          <a:xfrm>
            <a:off x="11658600" y="8049405"/>
            <a:ext cx="2819400" cy="1377410"/>
            <a:chOff x="0" y="0"/>
            <a:chExt cx="1091506" cy="171231"/>
          </a:xfrm>
        </p:grpSpPr>
        <p:sp>
          <p:nvSpPr>
            <p:cNvPr id="91"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3" name="AutoShape 30"/>
          <p:cNvSpPr/>
          <p:nvPr/>
        </p:nvSpPr>
        <p:spPr>
          <a:xfrm rot="5400000">
            <a:off x="7892568" y="71599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94" name="TextBox 32"/>
          <p:cNvSpPr txBox="1"/>
          <p:nvPr/>
        </p:nvSpPr>
        <p:spPr>
          <a:xfrm>
            <a:off x="6477000" y="5981700"/>
            <a:ext cx="3429000" cy="1051570"/>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95" name="AutoShape 42"/>
          <p:cNvSpPr/>
          <p:nvPr/>
        </p:nvSpPr>
        <p:spPr>
          <a:xfrm flipV="1">
            <a:off x="4625144" y="7581900"/>
            <a:ext cx="8176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96" name="AutoShape 43"/>
          <p:cNvSpPr/>
          <p:nvPr/>
        </p:nvSpPr>
        <p:spPr>
          <a:xfrm rot="5400000">
            <a:off x="4473789" y="77453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97" name="AutoShape 44"/>
          <p:cNvSpPr/>
          <p:nvPr/>
        </p:nvSpPr>
        <p:spPr>
          <a:xfrm rot="5400000">
            <a:off x="12618878" y="77453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98" name="Group 12"/>
          <p:cNvGrpSpPr/>
          <p:nvPr/>
        </p:nvGrpSpPr>
        <p:grpSpPr>
          <a:xfrm>
            <a:off x="3124200" y="8039100"/>
            <a:ext cx="2819400" cy="1377410"/>
            <a:chOff x="0" y="0"/>
            <a:chExt cx="1091506" cy="171231"/>
          </a:xfrm>
        </p:grpSpPr>
        <p:sp>
          <p:nvSpPr>
            <p:cNvPr id="99"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00"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101" name="Group 12"/>
          <p:cNvGrpSpPr/>
          <p:nvPr/>
        </p:nvGrpSpPr>
        <p:grpSpPr>
          <a:xfrm>
            <a:off x="7315200" y="8033290"/>
            <a:ext cx="2819400" cy="1377410"/>
            <a:chOff x="0" y="0"/>
            <a:chExt cx="1091506" cy="171231"/>
          </a:xfrm>
        </p:grpSpPr>
        <p:sp>
          <p:nvSpPr>
            <p:cNvPr id="102"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03"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04" name="AutoShape 44"/>
          <p:cNvSpPr/>
          <p:nvPr/>
        </p:nvSpPr>
        <p:spPr>
          <a:xfrm rot="5400000">
            <a:off x="8275478" y="77292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5" name="Rectangle 2"/>
          <p:cNvSpPr>
            <a:spLocks noChangeArrowheads="1"/>
          </p:cNvSpPr>
          <p:nvPr/>
        </p:nvSpPr>
        <p:spPr bwMode="auto">
          <a:xfrm>
            <a:off x="2133600" y="4762500"/>
            <a:ext cx="1574275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4000" dirty="0">
                <a:solidFill>
                  <a:srgbClr val="002060"/>
                </a:solidFill>
                <a:latin typeface="Tajawal Bold" panose="020B0604020202020204" charset="-78"/>
                <a:cs typeface="Tajawal Bold" panose="020B0604020202020204" charset="-78"/>
              </a:rPr>
              <a:t>التنظيم على أساس المنتج (سلعة)</a:t>
            </a:r>
          </a:p>
        </p:txBody>
      </p:sp>
      <p:sp>
        <p:nvSpPr>
          <p:cNvPr id="106" name="Rectangle 105"/>
          <p:cNvSpPr/>
          <p:nvPr/>
        </p:nvSpPr>
        <p:spPr>
          <a:xfrm>
            <a:off x="12298028" y="8648700"/>
            <a:ext cx="1548821"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قسم الألبان</a:t>
            </a:r>
          </a:p>
        </p:txBody>
      </p:sp>
      <p:sp>
        <p:nvSpPr>
          <p:cNvPr id="107" name="Rectangle 106"/>
          <p:cNvSpPr/>
          <p:nvPr/>
        </p:nvSpPr>
        <p:spPr>
          <a:xfrm>
            <a:off x="7846368" y="8724900"/>
            <a:ext cx="1612942"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قسم الأجبان</a:t>
            </a:r>
          </a:p>
        </p:txBody>
      </p:sp>
      <p:sp>
        <p:nvSpPr>
          <p:cNvPr id="108" name="Rectangle 107"/>
          <p:cNvSpPr/>
          <p:nvPr/>
        </p:nvSpPr>
        <p:spPr>
          <a:xfrm>
            <a:off x="3517453" y="8724900"/>
            <a:ext cx="1736373"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قسم العصائر</a:t>
            </a:r>
          </a:p>
        </p:txBody>
      </p:sp>
      <p:grpSp>
        <p:nvGrpSpPr>
          <p:cNvPr id="109" name="Group 42"/>
          <p:cNvGrpSpPr/>
          <p:nvPr/>
        </p:nvGrpSpPr>
        <p:grpSpPr>
          <a:xfrm>
            <a:off x="17983200" y="0"/>
            <a:ext cx="970892" cy="10287000"/>
            <a:chOff x="0" y="0"/>
            <a:chExt cx="446365" cy="2709333"/>
          </a:xfrm>
        </p:grpSpPr>
        <p:sp>
          <p:nvSpPr>
            <p:cNvPr id="110"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11"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2" name="Group 48"/>
          <p:cNvGrpSpPr/>
          <p:nvPr/>
        </p:nvGrpSpPr>
        <p:grpSpPr>
          <a:xfrm>
            <a:off x="0" y="0"/>
            <a:ext cx="1028700" cy="1028700"/>
            <a:chOff x="0" y="0"/>
            <a:chExt cx="812800" cy="812800"/>
          </a:xfrm>
        </p:grpSpPr>
        <p:sp>
          <p:nvSpPr>
            <p:cNvPr id="11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1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5" name="Group 8"/>
          <p:cNvGrpSpPr/>
          <p:nvPr/>
        </p:nvGrpSpPr>
        <p:grpSpPr>
          <a:xfrm>
            <a:off x="0" y="6690087"/>
            <a:ext cx="1028700" cy="3177813"/>
            <a:chOff x="0" y="0"/>
            <a:chExt cx="812800" cy="2510865"/>
          </a:xfrm>
        </p:grpSpPr>
        <p:sp>
          <p:nvSpPr>
            <p:cNvPr id="11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1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1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2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22" name="TextBox 12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19</a:t>
            </a:r>
          </a:p>
        </p:txBody>
      </p:sp>
    </p:spTree>
    <p:extLst>
      <p:ext uri="{BB962C8B-B14F-4D97-AF65-F5344CB8AC3E}">
        <p14:creationId xmlns:p14="http://schemas.microsoft.com/office/powerpoint/2010/main" val="345017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3048000" y="495300"/>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8839200" y="3020205"/>
            <a:ext cx="28194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5073168" y="21307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2971800" y="876300"/>
            <a:ext cx="4495800" cy="1051570"/>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مدير عام المركز</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1805744" y="2552700"/>
            <a:ext cx="8176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1654389" y="27161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9834844" y="27161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304800" y="3009900"/>
            <a:ext cx="28194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4495800" y="3004090"/>
            <a:ext cx="28194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0" name="AutoShape 44"/>
          <p:cNvSpPr/>
          <p:nvPr/>
        </p:nvSpPr>
        <p:spPr>
          <a:xfrm rot="5400000">
            <a:off x="5456078" y="27000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1" name="Rectangle 2"/>
          <p:cNvSpPr>
            <a:spLocks noChangeArrowheads="1"/>
          </p:cNvSpPr>
          <p:nvPr/>
        </p:nvSpPr>
        <p:spPr bwMode="auto">
          <a:xfrm>
            <a:off x="2133600" y="190500"/>
            <a:ext cx="1574275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4000" dirty="0">
                <a:solidFill>
                  <a:srgbClr val="002060"/>
                </a:solidFill>
                <a:latin typeface="Tajawal Bold" panose="020B0604020202020204" charset="-78"/>
                <a:cs typeface="Tajawal Bold" panose="020B0604020202020204" charset="-78"/>
              </a:rPr>
              <a:t>التنظيم على أساس نوع المنتج (خدمة)</a:t>
            </a:r>
          </a:p>
        </p:txBody>
      </p:sp>
      <p:sp>
        <p:nvSpPr>
          <p:cNvPr id="62" name="Rectangle 61"/>
          <p:cNvSpPr/>
          <p:nvPr/>
        </p:nvSpPr>
        <p:spPr>
          <a:xfrm>
            <a:off x="9067800" y="3390900"/>
            <a:ext cx="2321207"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مرحلة تصميم البرامج التدريبية</a:t>
            </a:r>
          </a:p>
        </p:txBody>
      </p:sp>
      <p:sp>
        <p:nvSpPr>
          <p:cNvPr id="63" name="Rectangle 62"/>
          <p:cNvSpPr/>
          <p:nvPr/>
        </p:nvSpPr>
        <p:spPr>
          <a:xfrm>
            <a:off x="4724400" y="3390900"/>
            <a:ext cx="235819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مرحلة تنفيذ البرامج التدريبية</a:t>
            </a:r>
          </a:p>
        </p:txBody>
      </p:sp>
      <p:sp>
        <p:nvSpPr>
          <p:cNvPr id="64" name="Rectangle 63"/>
          <p:cNvSpPr/>
          <p:nvPr/>
        </p:nvSpPr>
        <p:spPr>
          <a:xfrm>
            <a:off x="533400" y="3467100"/>
            <a:ext cx="2375822"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مرحلة تقييم البرامج التدريبية</a:t>
            </a:r>
          </a:p>
        </p:txBody>
      </p:sp>
      <p:grpSp>
        <p:nvGrpSpPr>
          <p:cNvPr id="80" name="Group 3"/>
          <p:cNvGrpSpPr/>
          <p:nvPr/>
        </p:nvGrpSpPr>
        <p:grpSpPr>
          <a:xfrm>
            <a:off x="3299220" y="5448300"/>
            <a:ext cx="4419599" cy="1314257"/>
            <a:chOff x="0" y="0"/>
            <a:chExt cx="617685" cy="171231"/>
          </a:xfrm>
        </p:grpSpPr>
        <p:sp>
          <p:nvSpPr>
            <p:cNvPr id="81"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82"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83" name="Group 12"/>
          <p:cNvGrpSpPr/>
          <p:nvPr/>
        </p:nvGrpSpPr>
        <p:grpSpPr>
          <a:xfrm>
            <a:off x="9090420" y="7973205"/>
            <a:ext cx="2819400" cy="1377410"/>
            <a:chOff x="0" y="0"/>
            <a:chExt cx="1091506" cy="171231"/>
          </a:xfrm>
        </p:grpSpPr>
        <p:sp>
          <p:nvSpPr>
            <p:cNvPr id="84"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86" name="AutoShape 30"/>
          <p:cNvSpPr/>
          <p:nvPr/>
        </p:nvSpPr>
        <p:spPr>
          <a:xfrm rot="5400000">
            <a:off x="5324388" y="70837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9" name="TextBox 32"/>
          <p:cNvSpPr txBox="1"/>
          <p:nvPr/>
        </p:nvSpPr>
        <p:spPr>
          <a:xfrm>
            <a:off x="3223020" y="58293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شركة المجد</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110" name="AutoShape 42"/>
          <p:cNvSpPr/>
          <p:nvPr/>
        </p:nvSpPr>
        <p:spPr>
          <a:xfrm flipV="1">
            <a:off x="2056964" y="7505700"/>
            <a:ext cx="8176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111" name="AutoShape 43"/>
          <p:cNvSpPr/>
          <p:nvPr/>
        </p:nvSpPr>
        <p:spPr>
          <a:xfrm rot="5400000">
            <a:off x="1905609" y="76691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2" name="AutoShape 44"/>
          <p:cNvSpPr/>
          <p:nvPr/>
        </p:nvSpPr>
        <p:spPr>
          <a:xfrm rot="5400000">
            <a:off x="10050698" y="76691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13" name="Group 12"/>
          <p:cNvGrpSpPr/>
          <p:nvPr/>
        </p:nvGrpSpPr>
        <p:grpSpPr>
          <a:xfrm>
            <a:off x="556020" y="7962900"/>
            <a:ext cx="2819400" cy="1377410"/>
            <a:chOff x="0" y="0"/>
            <a:chExt cx="1091506" cy="171231"/>
          </a:xfrm>
        </p:grpSpPr>
        <p:sp>
          <p:nvSpPr>
            <p:cNvPr id="114"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116" name="Group 12"/>
          <p:cNvGrpSpPr/>
          <p:nvPr/>
        </p:nvGrpSpPr>
        <p:grpSpPr>
          <a:xfrm>
            <a:off x="4747020" y="7957090"/>
            <a:ext cx="2819400" cy="1377410"/>
            <a:chOff x="0" y="0"/>
            <a:chExt cx="1091506" cy="171231"/>
          </a:xfrm>
        </p:grpSpPr>
        <p:sp>
          <p:nvSpPr>
            <p:cNvPr id="11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8"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9" name="AutoShape 44"/>
          <p:cNvSpPr/>
          <p:nvPr/>
        </p:nvSpPr>
        <p:spPr>
          <a:xfrm rot="5400000">
            <a:off x="5707298" y="76530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0" name="Rectangle 2"/>
          <p:cNvSpPr>
            <a:spLocks noChangeArrowheads="1"/>
          </p:cNvSpPr>
          <p:nvPr/>
        </p:nvSpPr>
        <p:spPr bwMode="auto">
          <a:xfrm>
            <a:off x="2133600" y="5143500"/>
            <a:ext cx="15742759"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3600" dirty="0">
                <a:solidFill>
                  <a:srgbClr val="002060"/>
                </a:solidFill>
                <a:latin typeface="Tajawal Bold" panose="020B0604020202020204" charset="-78"/>
                <a:cs typeface="Tajawal Bold" panose="020B0604020202020204" charset="-78"/>
              </a:rPr>
              <a:t>التنظيم على أساس الموقع الجغرافي</a:t>
            </a:r>
          </a:p>
        </p:txBody>
      </p:sp>
      <p:sp>
        <p:nvSpPr>
          <p:cNvPr id="121" name="Rectangle 120"/>
          <p:cNvSpPr/>
          <p:nvPr/>
        </p:nvSpPr>
        <p:spPr>
          <a:xfrm>
            <a:off x="9319020" y="83439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دبى</a:t>
            </a:r>
          </a:p>
        </p:txBody>
      </p:sp>
      <p:sp>
        <p:nvSpPr>
          <p:cNvPr id="122" name="Rectangle 121"/>
          <p:cNvSpPr/>
          <p:nvPr/>
        </p:nvSpPr>
        <p:spPr>
          <a:xfrm>
            <a:off x="4975620" y="8343900"/>
            <a:ext cx="235819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القاهرة</a:t>
            </a:r>
          </a:p>
        </p:txBody>
      </p:sp>
      <p:sp>
        <p:nvSpPr>
          <p:cNvPr id="123" name="Rectangle 122"/>
          <p:cNvSpPr/>
          <p:nvPr/>
        </p:nvSpPr>
        <p:spPr>
          <a:xfrm>
            <a:off x="784620" y="84201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عمان</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20</a:t>
            </a:r>
          </a:p>
        </p:txBody>
      </p:sp>
    </p:spTree>
    <p:extLst>
      <p:ext uri="{BB962C8B-B14F-4D97-AF65-F5344CB8AC3E}">
        <p14:creationId xmlns:p14="http://schemas.microsoft.com/office/powerpoint/2010/main" val="346796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627380" y="3257473"/>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2268200" y="5839605"/>
            <a:ext cx="28194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697421" y="4950267"/>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400800" y="36957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مدير عام الشركة</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5234744" y="5372100"/>
            <a:ext cx="8176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5083389" y="55355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3228478" y="55355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3733800" y="5829300"/>
            <a:ext cx="28194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7924800" y="5823490"/>
            <a:ext cx="28194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0" name="AutoShape 44"/>
          <p:cNvSpPr/>
          <p:nvPr/>
        </p:nvSpPr>
        <p:spPr>
          <a:xfrm rot="5400000">
            <a:off x="8885078" y="55194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1" name="Rectangle 2"/>
          <p:cNvSpPr>
            <a:spLocks noChangeArrowheads="1"/>
          </p:cNvSpPr>
          <p:nvPr/>
        </p:nvSpPr>
        <p:spPr bwMode="auto">
          <a:xfrm>
            <a:off x="3429000" y="1485900"/>
            <a:ext cx="105611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4000" dirty="0">
                <a:solidFill>
                  <a:srgbClr val="002060"/>
                </a:solidFill>
                <a:latin typeface="Tajawal Bold" panose="020B0604020202020204" charset="-78"/>
                <a:cs typeface="Tajawal Bold" panose="020B0604020202020204" charset="-78"/>
              </a:rPr>
              <a:t>التنظيم على أساس نوع المستفيد (العملاء)</a:t>
            </a:r>
          </a:p>
        </p:txBody>
      </p:sp>
      <p:sp>
        <p:nvSpPr>
          <p:cNvPr id="62" name="Rectangle 61"/>
          <p:cNvSpPr/>
          <p:nvPr/>
        </p:nvSpPr>
        <p:spPr>
          <a:xfrm>
            <a:off x="12496800" y="6210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مشاريع الأفراد</a:t>
            </a:r>
          </a:p>
        </p:txBody>
      </p:sp>
      <p:sp>
        <p:nvSpPr>
          <p:cNvPr id="63" name="Rectangle 62"/>
          <p:cNvSpPr/>
          <p:nvPr/>
        </p:nvSpPr>
        <p:spPr>
          <a:xfrm>
            <a:off x="8153400" y="6210300"/>
            <a:ext cx="235819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مشاريع الحكومة</a:t>
            </a:r>
          </a:p>
        </p:txBody>
      </p:sp>
      <p:sp>
        <p:nvSpPr>
          <p:cNvPr id="64" name="Rectangle 63"/>
          <p:cNvSpPr/>
          <p:nvPr/>
        </p:nvSpPr>
        <p:spPr>
          <a:xfrm>
            <a:off x="3962400" y="6286500"/>
            <a:ext cx="2375822"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مشاريع المؤسسات الخاصة</a:t>
            </a:r>
          </a:p>
        </p:txBody>
      </p:sp>
      <p:grpSp>
        <p:nvGrpSpPr>
          <p:cNvPr id="47" name="Group 42"/>
          <p:cNvGrpSpPr/>
          <p:nvPr/>
        </p:nvGrpSpPr>
        <p:grpSpPr>
          <a:xfrm>
            <a:off x="17259300" y="0"/>
            <a:ext cx="1694792" cy="10287000"/>
            <a:chOff x="0" y="0"/>
            <a:chExt cx="446365" cy="2709333"/>
          </a:xfrm>
        </p:grpSpPr>
        <p:sp>
          <p:nvSpPr>
            <p:cNvPr id="48"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9"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50" name="Group 48"/>
          <p:cNvGrpSpPr/>
          <p:nvPr/>
        </p:nvGrpSpPr>
        <p:grpSpPr>
          <a:xfrm>
            <a:off x="0" y="0"/>
            <a:ext cx="1028700" cy="1028700"/>
            <a:chOff x="0" y="0"/>
            <a:chExt cx="812800" cy="812800"/>
          </a:xfrm>
        </p:grpSpPr>
        <p:sp>
          <p:nvSpPr>
            <p:cNvPr id="51"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2"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3" name="Group 8"/>
          <p:cNvGrpSpPr/>
          <p:nvPr/>
        </p:nvGrpSpPr>
        <p:grpSpPr>
          <a:xfrm>
            <a:off x="0" y="6690087"/>
            <a:ext cx="1028700" cy="3177813"/>
            <a:chOff x="0" y="0"/>
            <a:chExt cx="812800" cy="2510865"/>
          </a:xfrm>
        </p:grpSpPr>
        <p:sp>
          <p:nvSpPr>
            <p:cNvPr id="6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7"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850957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2004153" y="1079500"/>
            <a:ext cx="7362026" cy="1036822"/>
          </a:xfrm>
          <a:prstGeom prst="rect">
            <a:avLst/>
          </a:prstGeom>
        </p:spPr>
        <p:txBody>
          <a:bodyPr lIns="0" tIns="0" rIns="0" bIns="0" rtlCol="0" anchor="t">
            <a:spAutoFit/>
          </a:bodyPr>
          <a:lstStyle/>
          <a:p>
            <a:pPr algn="l">
              <a:lnSpc>
                <a:spcPts val="9487"/>
              </a:lnSpc>
            </a:pPr>
            <a:r>
              <a:rPr lang="en-US" sz="3200" b="1" dirty="0">
                <a:solidFill>
                  <a:srgbClr val="000000"/>
                </a:solidFill>
                <a:latin typeface="Tajawal Bold"/>
                <a:ea typeface="Tajawal Bold"/>
                <a:cs typeface="Tajawal Bold"/>
                <a:sym typeface="League Spartan"/>
                <a:rtl/>
              </a:rPr>
              <a:t>Organization Chart</a:t>
            </a:r>
            <a:r>
              <a:rPr lang="ar-EG" sz="3200" b="1" dirty="0">
                <a:solidFill>
                  <a:srgbClr val="000000"/>
                </a:solidFill>
                <a:latin typeface="Tajawal Bold"/>
                <a:ea typeface="Tajawal Bold"/>
                <a:cs typeface="Tajawal Bold"/>
                <a:sym typeface="League Spartan"/>
                <a:rtl/>
              </a:rPr>
              <a:t>الخارطة التنظيمية </a:t>
            </a:r>
          </a:p>
        </p:txBody>
      </p:sp>
      <p:sp>
        <p:nvSpPr>
          <p:cNvPr id="18" name="TextBox 17"/>
          <p:cNvSpPr txBox="1"/>
          <p:nvPr/>
        </p:nvSpPr>
        <p:spPr>
          <a:xfrm>
            <a:off x="381000" y="2552700"/>
            <a:ext cx="12683919" cy="4185761"/>
          </a:xfrm>
          <a:prstGeom prst="rect">
            <a:avLst/>
          </a:prstGeom>
        </p:spPr>
        <p:txBody>
          <a:bodyPr wrap="square" lIns="0" tIns="0" rIns="0" bIns="0" rtlCol="0" anchor="t">
            <a:spAutoFit/>
          </a:bodyPr>
          <a:lstStyle/>
          <a:p>
            <a:pPr marL="342900" indent="-342900" algn="r" rtl="1">
              <a:lnSpc>
                <a:spcPct val="300000"/>
              </a:lnSpc>
              <a:buFont typeface="Wingdings" panose="05000000000000000000" pitchFamily="2" charset="2"/>
              <a:buChar char="q"/>
            </a:pPr>
            <a:r>
              <a:rPr lang="ar-EG" sz="3200" dirty="0">
                <a:latin typeface="Tajawal" panose="00000500000000000000" pitchFamily="2" charset="-78"/>
                <a:ea typeface="Poppins"/>
                <a:cs typeface="Tajawal" panose="00000500000000000000" pitchFamily="2" charset="-78"/>
                <a:sym typeface="Poppins"/>
                <a:rtl/>
              </a:rPr>
              <a:t>"رسم بياني للهيكل التنظيمي يتم من خلاله تصوير العلاقات والارتباطات الرسمية داخل المنظمة، وهو يصف خطوط انسياب السلطة والمسؤولية التي توضع من أجل التنسيق". </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21</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28740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8936" y="1821759"/>
            <a:ext cx="4871734" cy="7307601"/>
          </a:xfrm>
          <a:custGeom>
            <a:avLst/>
            <a:gdLst/>
            <a:ahLst/>
            <a:cxnLst/>
            <a:rect l="l" t="t" r="r" b="b"/>
            <a:pathLst>
              <a:path w="4871734" h="7307601">
                <a:moveTo>
                  <a:pt x="0" y="0"/>
                </a:moveTo>
                <a:lnTo>
                  <a:pt x="4871734" y="0"/>
                </a:lnTo>
                <a:lnTo>
                  <a:pt x="4871734" y="7307600"/>
                </a:lnTo>
                <a:lnTo>
                  <a:pt x="0" y="7307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3446" y="4842013"/>
            <a:ext cx="5520237" cy="1846659"/>
          </a:xfrm>
          <a:prstGeom prst="rect">
            <a:avLst/>
          </a:prstGeom>
        </p:spPr>
        <p:txBody>
          <a:bodyPr wrap="square" lIns="0" tIns="0" rIns="0" bIns="0" rtlCol="0" anchor="t">
            <a:spAutoFit/>
          </a:bodyPr>
          <a:lstStyle/>
          <a:p>
            <a:pPr marL="0" lvl="1" algn="ctr">
              <a:lnSpc>
                <a:spcPct val="100000"/>
              </a:lnSpc>
              <a:spcBef>
                <a:spcPct val="0"/>
              </a:spcBef>
              <a:buNone/>
            </a:pPr>
            <a:r>
              <a:rPr lang="ar-SA" altLang="en-US" sz="6000" dirty="0">
                <a:solidFill>
                  <a:srgbClr val="002060"/>
                </a:solidFill>
                <a:latin typeface="Tajawal Bold" panose="020B0604020202020204" charset="-78"/>
                <a:cs typeface="Tajawal Bold" panose="020B0604020202020204" charset="-78"/>
              </a:rPr>
              <a:t>فوائد الخرائط التنظيمية</a:t>
            </a:r>
          </a:p>
        </p:txBody>
      </p:sp>
      <p:sp>
        <p:nvSpPr>
          <p:cNvPr id="6" name="Freeform 6"/>
          <p:cNvSpPr/>
          <p:nvPr/>
        </p:nvSpPr>
        <p:spPr>
          <a:xfrm>
            <a:off x="3136738" y="8577385"/>
            <a:ext cx="909235" cy="909235"/>
          </a:xfrm>
          <a:custGeom>
            <a:avLst/>
            <a:gdLst/>
            <a:ahLst/>
            <a:cxnLst/>
            <a:rect l="l" t="t" r="r" b="b"/>
            <a:pathLst>
              <a:path w="1212314" h="1212314">
                <a:moveTo>
                  <a:pt x="0" y="0"/>
                </a:moveTo>
                <a:lnTo>
                  <a:pt x="1212314" y="0"/>
                </a:lnTo>
                <a:lnTo>
                  <a:pt x="1212314" y="1212314"/>
                </a:lnTo>
                <a:lnTo>
                  <a:pt x="0" y="1212314"/>
                </a:lnTo>
                <a:lnTo>
                  <a:pt x="0" y="0"/>
                </a:lnTo>
                <a:close/>
              </a:path>
            </a:pathLst>
          </a:custGeom>
          <a:blipFill>
            <a:blip r:embed="rId3"/>
            <a:stretch>
              <a:fillRect/>
            </a:stretch>
          </a:blipFill>
        </p:spPr>
        <p:txBody>
          <a:bodyPr/>
          <a:lstStyle/>
          <a:p>
            <a:endParaRPr lang="en-US"/>
          </a:p>
        </p:txBody>
      </p:sp>
      <p:sp>
        <p:nvSpPr>
          <p:cNvPr id="9" name="Freeform 9"/>
          <p:cNvSpPr/>
          <p:nvPr/>
        </p:nvSpPr>
        <p:spPr>
          <a:xfrm>
            <a:off x="5888689" y="5031265"/>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4"/>
            <a:stretch>
              <a:fillRect/>
            </a:stretch>
          </a:blipFill>
        </p:spPr>
        <p:txBody>
          <a:bodyPr/>
          <a:lstStyle/>
          <a:p>
            <a:endParaRPr lang="en-US"/>
          </a:p>
        </p:txBody>
      </p:sp>
      <p:sp>
        <p:nvSpPr>
          <p:cNvPr id="12" name="Freeform 12"/>
          <p:cNvSpPr/>
          <p:nvPr/>
        </p:nvSpPr>
        <p:spPr>
          <a:xfrm>
            <a:off x="4963979" y="7004985"/>
            <a:ext cx="908032" cy="908032"/>
          </a:xfrm>
          <a:custGeom>
            <a:avLst/>
            <a:gdLst/>
            <a:ahLst/>
            <a:cxnLst/>
            <a:rect l="l" t="t" r="r" b="b"/>
            <a:pathLst>
              <a:path w="1210709" h="1210709">
                <a:moveTo>
                  <a:pt x="0" y="0"/>
                </a:moveTo>
                <a:lnTo>
                  <a:pt x="1210709" y="0"/>
                </a:lnTo>
                <a:lnTo>
                  <a:pt x="1210709" y="1210709"/>
                </a:lnTo>
                <a:lnTo>
                  <a:pt x="0" y="1210709"/>
                </a:lnTo>
                <a:lnTo>
                  <a:pt x="0" y="0"/>
                </a:lnTo>
                <a:close/>
              </a:path>
            </a:pathLst>
          </a:custGeom>
          <a:blipFill>
            <a:blip r:embed="rId5"/>
            <a:stretch>
              <a:fillRect/>
            </a:stretch>
          </a:blipFill>
        </p:spPr>
        <p:txBody>
          <a:bodyPr/>
          <a:lstStyle/>
          <a:p>
            <a:endParaRPr lang="en-US"/>
          </a:p>
        </p:txBody>
      </p:sp>
      <p:sp>
        <p:nvSpPr>
          <p:cNvPr id="15" name="Freeform 15"/>
          <p:cNvSpPr/>
          <p:nvPr/>
        </p:nvSpPr>
        <p:spPr>
          <a:xfrm rot="21584665">
            <a:off x="3141376" y="1491216"/>
            <a:ext cx="899958" cy="899958"/>
          </a:xfrm>
          <a:custGeom>
            <a:avLst/>
            <a:gdLst/>
            <a:ahLst/>
            <a:cxnLst/>
            <a:rect l="l" t="t" r="r" b="b"/>
            <a:pathLst>
              <a:path w="1199944" h="1199944">
                <a:moveTo>
                  <a:pt x="0" y="0"/>
                </a:moveTo>
                <a:lnTo>
                  <a:pt x="1199944" y="0"/>
                </a:lnTo>
                <a:lnTo>
                  <a:pt x="1199944" y="1199944"/>
                </a:lnTo>
                <a:lnTo>
                  <a:pt x="0" y="1199944"/>
                </a:lnTo>
                <a:lnTo>
                  <a:pt x="0" y="0"/>
                </a:lnTo>
                <a:close/>
              </a:path>
            </a:pathLst>
          </a:custGeom>
          <a:blipFill>
            <a:blip r:embed="rId6"/>
            <a:stretch>
              <a:fillRect/>
            </a:stretch>
          </a:blipFill>
        </p:spPr>
        <p:txBody>
          <a:bodyPr/>
          <a:lstStyle/>
          <a:p>
            <a:endParaRPr lang="en-US"/>
          </a:p>
        </p:txBody>
      </p:sp>
      <p:sp>
        <p:nvSpPr>
          <p:cNvPr id="18" name="Freeform 18"/>
          <p:cNvSpPr/>
          <p:nvPr/>
        </p:nvSpPr>
        <p:spPr>
          <a:xfrm>
            <a:off x="4963979" y="3036914"/>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7"/>
            <a:stretch>
              <a:fillRect/>
            </a:stretch>
          </a:blipFill>
        </p:spPr>
        <p:txBody>
          <a:bodyPr/>
          <a:lstStyle/>
          <a:p>
            <a:endParaRPr lang="en-US"/>
          </a:p>
        </p:txBody>
      </p:sp>
      <p:sp>
        <p:nvSpPr>
          <p:cNvPr id="20" name="TextBox 20"/>
          <p:cNvSpPr txBox="1"/>
          <p:nvPr/>
        </p:nvSpPr>
        <p:spPr>
          <a:xfrm>
            <a:off x="6477001" y="3262200"/>
            <a:ext cx="10668000" cy="1308050"/>
          </a:xfrm>
          <a:prstGeom prst="rect">
            <a:avLst/>
          </a:prstGeom>
        </p:spPr>
        <p:txBody>
          <a:bodyPr wrap="square" lIns="0" tIns="0" rIns="0" bIns="0" rtlCol="0" anchor="t">
            <a:spAutoFit/>
          </a:bodyPr>
          <a:lstStyle/>
          <a:p>
            <a:pPr algn="ctr">
              <a:lnSpc>
                <a:spcPts val="3359"/>
              </a:lnSpc>
            </a:pPr>
            <a:r>
              <a:rPr lang="ar-EG" sz="2800" b="1" spc="23" dirty="0">
                <a:latin typeface="Tajawal Bold" panose="020B0604020202020204" charset="-78"/>
                <a:ea typeface="Inter Bold"/>
                <a:cs typeface="Tajawal Bold" panose="020B0604020202020204" charset="-78"/>
                <a:sym typeface="Inter Bold"/>
              </a:rPr>
              <a:t>بيان الكيفية التي يقسم بها العمل بين الأفراد والوحدات في المنظمة.</a:t>
            </a:r>
          </a:p>
          <a:p>
            <a:pPr algn="ctr">
              <a:lnSpc>
                <a:spcPts val="3359"/>
              </a:lnSpc>
            </a:pPr>
            <a:endParaRPr lang="en-US" sz="2800" b="1" spc="23" dirty="0">
              <a:latin typeface="Tajawal Bold" panose="020B0604020202020204" charset="-78"/>
              <a:ea typeface="Inter Bold"/>
              <a:cs typeface="Tajawal Bold" panose="020B0604020202020204" charset="-78"/>
              <a:sym typeface="Inter Bold"/>
            </a:endParaRPr>
          </a:p>
        </p:txBody>
      </p:sp>
      <p:sp>
        <p:nvSpPr>
          <p:cNvPr id="21" name="TextBox 21"/>
          <p:cNvSpPr txBox="1"/>
          <p:nvPr/>
        </p:nvSpPr>
        <p:spPr>
          <a:xfrm>
            <a:off x="6188918" y="7232306"/>
            <a:ext cx="10879881" cy="436017"/>
          </a:xfrm>
          <a:prstGeom prst="rect">
            <a:avLst/>
          </a:prstGeom>
        </p:spPr>
        <p:txBody>
          <a:bodyPr wrap="square" lIns="0" tIns="0" rIns="0" bIns="0" rtlCol="0" anchor="t">
            <a:spAutoFit/>
          </a:bodyPr>
          <a:lstStyle/>
          <a:p>
            <a:pPr algn="ctr">
              <a:lnSpc>
                <a:spcPts val="3359"/>
              </a:lnSpc>
            </a:pPr>
            <a:r>
              <a:rPr lang="ar-EG" sz="2800" b="1" spc="23" dirty="0">
                <a:latin typeface="Tajawal Bold" panose="020B0604020202020204" charset="-78"/>
                <a:ea typeface="Inter Bold"/>
                <a:cs typeface="Tajawal Bold" panose="020B0604020202020204" charset="-78"/>
                <a:sym typeface="Inter Bold"/>
              </a:rPr>
              <a:t>إعطاء صورة واضحة لنطاق الإشراف للإدارات والأقسام.</a:t>
            </a:r>
          </a:p>
        </p:txBody>
      </p:sp>
      <p:sp>
        <p:nvSpPr>
          <p:cNvPr id="22" name="TextBox 22"/>
          <p:cNvSpPr txBox="1"/>
          <p:nvPr/>
        </p:nvSpPr>
        <p:spPr>
          <a:xfrm>
            <a:off x="7255718" y="5248864"/>
            <a:ext cx="9508281" cy="436017"/>
          </a:xfrm>
          <a:prstGeom prst="rect">
            <a:avLst/>
          </a:prstGeom>
        </p:spPr>
        <p:txBody>
          <a:bodyPr wrap="square" lIns="0" tIns="0" rIns="0" bIns="0" rtlCol="0" anchor="t">
            <a:spAutoFit/>
          </a:bodyPr>
          <a:lstStyle/>
          <a:p>
            <a:pPr algn="ctr">
              <a:lnSpc>
                <a:spcPts val="3359"/>
              </a:lnSpc>
            </a:pPr>
            <a:r>
              <a:rPr lang="ar-EG" sz="2800" b="1" spc="23" dirty="0">
                <a:latin typeface="Tajawal Bold" panose="020B0604020202020204" charset="-78"/>
                <a:ea typeface="Inter Bold"/>
                <a:cs typeface="Tajawal Bold" panose="020B0604020202020204" charset="-78"/>
                <a:sym typeface="Inter Bold"/>
              </a:rPr>
              <a:t>توضيح المستويات الإدارية.</a:t>
            </a:r>
          </a:p>
        </p:txBody>
      </p:sp>
      <p:sp>
        <p:nvSpPr>
          <p:cNvPr id="23" name="TextBox 23"/>
          <p:cNvSpPr txBox="1"/>
          <p:nvPr/>
        </p:nvSpPr>
        <p:spPr>
          <a:xfrm>
            <a:off x="5615354" y="8883614"/>
            <a:ext cx="10996246" cy="436017"/>
          </a:xfrm>
          <a:prstGeom prst="rect">
            <a:avLst/>
          </a:prstGeom>
        </p:spPr>
        <p:txBody>
          <a:bodyPr wrap="square" lIns="0" tIns="0" rIns="0" bIns="0" rtlCol="0" anchor="t">
            <a:spAutoFit/>
          </a:bodyPr>
          <a:lstStyle/>
          <a:p>
            <a:pPr algn="ctr">
              <a:lnSpc>
                <a:spcPts val="3359"/>
              </a:lnSpc>
            </a:pPr>
            <a:r>
              <a:rPr lang="ar-EG" sz="2800" b="1" spc="23" dirty="0">
                <a:latin typeface="Tajawal Bold" panose="020B0604020202020204" charset="-78"/>
                <a:ea typeface="Inter Bold"/>
                <a:cs typeface="Tajawal Bold" panose="020B0604020202020204" charset="-78"/>
                <a:sym typeface="Inter Bold"/>
              </a:rPr>
              <a:t>توضيح خطوط السلطة والمسئولية في المنظمة.</a:t>
            </a:r>
          </a:p>
        </p:txBody>
      </p:sp>
      <p:sp>
        <p:nvSpPr>
          <p:cNvPr id="31" name="TextBox 31"/>
          <p:cNvSpPr txBox="1"/>
          <p:nvPr/>
        </p:nvSpPr>
        <p:spPr>
          <a:xfrm>
            <a:off x="7239000" y="1714500"/>
            <a:ext cx="8879364" cy="436017"/>
          </a:xfrm>
          <a:prstGeom prst="rect">
            <a:avLst/>
          </a:prstGeom>
        </p:spPr>
        <p:txBody>
          <a:bodyPr wrap="square" lIns="0" tIns="0" rIns="0" bIns="0" rtlCol="0" anchor="t">
            <a:spAutoFit/>
          </a:bodyPr>
          <a:lstStyle/>
          <a:p>
            <a:pPr algn="ctr">
              <a:lnSpc>
                <a:spcPts val="3359"/>
              </a:lnSpc>
            </a:pPr>
            <a:r>
              <a:rPr lang="ar-EG" sz="2800" b="1" spc="23" dirty="0">
                <a:latin typeface="Tajawal Bold" panose="020B0604020202020204" charset="-78"/>
                <a:ea typeface="Inter Bold"/>
                <a:cs typeface="Tajawal Bold" panose="020B0604020202020204" charset="-78"/>
                <a:sym typeface="Inter Bold"/>
              </a:rPr>
              <a:t>إعطاء صورة كاملة عن الهيكل التنظيمي للمنظمة.</a:t>
            </a:r>
          </a:p>
        </p:txBody>
      </p:sp>
      <p:grpSp>
        <p:nvGrpSpPr>
          <p:cNvPr id="35" name="Group 42"/>
          <p:cNvGrpSpPr/>
          <p:nvPr/>
        </p:nvGrpSpPr>
        <p:grpSpPr>
          <a:xfrm>
            <a:off x="17259300" y="0"/>
            <a:ext cx="16947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8"/>
          <p:cNvGrpSpPr/>
          <p:nvPr/>
        </p:nvGrpSpPr>
        <p:grpSpPr>
          <a:xfrm>
            <a:off x="0" y="6690087"/>
            <a:ext cx="533400" cy="3177813"/>
            <a:chOff x="0" y="0"/>
            <a:chExt cx="812800" cy="2510865"/>
          </a:xfrm>
        </p:grpSpPr>
        <p:sp>
          <p:nvSpPr>
            <p:cNvPr id="4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5" name="Rounded Rectangle 44"/>
          <p:cNvSpPr/>
          <p:nvPr/>
        </p:nvSpPr>
        <p:spPr>
          <a:xfrm>
            <a:off x="6505756" y="219075"/>
            <a:ext cx="7286443" cy="9144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51"/>
          <p:cNvSpPr txBox="1"/>
          <p:nvPr/>
        </p:nvSpPr>
        <p:spPr>
          <a:xfrm>
            <a:off x="6324600" y="0"/>
            <a:ext cx="7848600" cy="1090042"/>
          </a:xfrm>
          <a:prstGeom prst="rect">
            <a:avLst/>
          </a:prstGeom>
        </p:spPr>
        <p:txBody>
          <a:bodyPr wrap="square" lIns="0" tIns="0" rIns="0" bIns="0" rtlCol="0" anchor="t">
            <a:spAutoFit/>
          </a:bodyPr>
          <a:lstStyle/>
          <a:p>
            <a:pPr algn="ctr">
              <a:lnSpc>
                <a:spcPts val="8539"/>
              </a:lnSpc>
              <a:spcBef>
                <a:spcPct val="0"/>
              </a:spcBef>
            </a:pPr>
            <a:r>
              <a:rPr lang="en-US" sz="2800" b="1" dirty="0">
                <a:solidFill>
                  <a:schemeClr val="bg1"/>
                </a:solidFill>
                <a:latin typeface="Tajawal Bold"/>
                <a:ea typeface="Tajawal Bold"/>
                <a:cs typeface="Tajawal Bold"/>
                <a:sym typeface="Tajawal Bold"/>
                <a:rtl/>
              </a:rPr>
              <a:t>Organization Chart</a:t>
            </a:r>
            <a:r>
              <a:rPr lang="ar-EG" sz="2800" b="1" dirty="0">
                <a:solidFill>
                  <a:schemeClr val="bg1"/>
                </a:solidFill>
                <a:latin typeface="Tajawal Bold"/>
                <a:ea typeface="Tajawal Bold"/>
                <a:cs typeface="Tajawal Bold"/>
                <a:sym typeface="Tajawal Bold"/>
                <a:rtl/>
              </a:rPr>
              <a:t>الخارطة التنظيمية </a:t>
            </a:r>
          </a:p>
        </p:txBody>
      </p:sp>
      <p:sp>
        <p:nvSpPr>
          <p:cNvPr id="47" name="TextBox 46"/>
          <p:cNvSpPr txBox="1"/>
          <p:nvPr/>
        </p:nvSpPr>
        <p:spPr>
          <a:xfrm>
            <a:off x="3445718" y="1665559"/>
            <a:ext cx="260008"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1</a:t>
            </a:r>
          </a:p>
        </p:txBody>
      </p:sp>
      <p:sp>
        <p:nvSpPr>
          <p:cNvPr id="48" name="TextBox 47"/>
          <p:cNvSpPr txBox="1"/>
          <p:nvPr/>
        </p:nvSpPr>
        <p:spPr>
          <a:xfrm>
            <a:off x="5274518" y="3265759"/>
            <a:ext cx="301686"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2</a:t>
            </a:r>
          </a:p>
        </p:txBody>
      </p:sp>
      <p:sp>
        <p:nvSpPr>
          <p:cNvPr id="49" name="TextBox 48"/>
          <p:cNvSpPr txBox="1"/>
          <p:nvPr/>
        </p:nvSpPr>
        <p:spPr>
          <a:xfrm>
            <a:off x="6188918" y="5246959"/>
            <a:ext cx="357790"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3</a:t>
            </a:r>
          </a:p>
        </p:txBody>
      </p:sp>
      <p:sp>
        <p:nvSpPr>
          <p:cNvPr id="50" name="TextBox 49"/>
          <p:cNvSpPr txBox="1"/>
          <p:nvPr/>
        </p:nvSpPr>
        <p:spPr>
          <a:xfrm>
            <a:off x="5274518" y="7228159"/>
            <a:ext cx="308098"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4</a:t>
            </a:r>
          </a:p>
        </p:txBody>
      </p:sp>
      <p:sp>
        <p:nvSpPr>
          <p:cNvPr id="51" name="TextBox 50"/>
          <p:cNvSpPr txBox="1"/>
          <p:nvPr/>
        </p:nvSpPr>
        <p:spPr>
          <a:xfrm>
            <a:off x="3445718" y="8752159"/>
            <a:ext cx="314510" cy="430887"/>
          </a:xfrm>
          <a:prstGeom prst="rect">
            <a:avLst/>
          </a:prstGeom>
          <a:noFill/>
        </p:spPr>
        <p:txBody>
          <a:bodyPr wrap="none" rtlCol="0">
            <a:spAutoFit/>
          </a:bodyPr>
          <a:lstStyle/>
          <a:p>
            <a:pPr algn="ctr"/>
            <a:r>
              <a:rPr lang="en-US" sz="2200" b="1" dirty="0">
                <a:solidFill>
                  <a:schemeClr val="bg1"/>
                </a:solidFill>
                <a:latin typeface="Tajawal Bold" panose="020B0604020202020204" charset="-78"/>
                <a:cs typeface="Tajawal Bold" panose="020B0604020202020204" charset="-78"/>
              </a:rPr>
              <a:t>5</a:t>
            </a:r>
          </a:p>
        </p:txBody>
      </p:sp>
      <p:sp>
        <p:nvSpPr>
          <p:cNvPr id="5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55" name="TextBox 54"/>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22</a:t>
            </a:r>
          </a:p>
        </p:txBody>
      </p:sp>
    </p:spTree>
    <p:extLst>
      <p:ext uri="{BB962C8B-B14F-4D97-AF65-F5344CB8AC3E}">
        <p14:creationId xmlns:p14="http://schemas.microsoft.com/office/powerpoint/2010/main" val="79778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953670" y="5713275"/>
            <a:ext cx="3535218" cy="1380896"/>
            <a:chOff x="0" y="0"/>
            <a:chExt cx="1174029" cy="458589"/>
          </a:xfrm>
        </p:grpSpPr>
        <p:sp>
          <p:nvSpPr>
            <p:cNvPr id="7" name="Freeform 7"/>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8" name="TextBox 8"/>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9" name="Group 9"/>
          <p:cNvGrpSpPr/>
          <p:nvPr/>
        </p:nvGrpSpPr>
        <p:grpSpPr>
          <a:xfrm>
            <a:off x="5953670" y="4049059"/>
            <a:ext cx="3535218" cy="1380896"/>
            <a:chOff x="0" y="0"/>
            <a:chExt cx="1174029" cy="458589"/>
          </a:xfrm>
        </p:grpSpPr>
        <p:sp>
          <p:nvSpPr>
            <p:cNvPr id="10" name="Freeform 10"/>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1" name="TextBox 11"/>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12" name="Group 12"/>
          <p:cNvGrpSpPr/>
          <p:nvPr/>
        </p:nvGrpSpPr>
        <p:grpSpPr>
          <a:xfrm>
            <a:off x="5953670" y="7418330"/>
            <a:ext cx="3535218" cy="1380896"/>
            <a:chOff x="0" y="0"/>
            <a:chExt cx="1174029" cy="458589"/>
          </a:xfrm>
        </p:grpSpPr>
        <p:sp>
          <p:nvSpPr>
            <p:cNvPr id="13" name="Freeform 13"/>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4" name="TextBox 14"/>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sp>
        <p:nvSpPr>
          <p:cNvPr id="15" name="Freeform 15"/>
          <p:cNvSpPr/>
          <p:nvPr/>
        </p:nvSpPr>
        <p:spPr>
          <a:xfrm flipH="1">
            <a:off x="1246547" y="4091932"/>
            <a:ext cx="2354664" cy="4709329"/>
          </a:xfrm>
          <a:custGeom>
            <a:avLst/>
            <a:gdLst/>
            <a:ahLst/>
            <a:cxnLst/>
            <a:rect l="l" t="t" r="r" b="b"/>
            <a:pathLst>
              <a:path w="2354664" h="4709329">
                <a:moveTo>
                  <a:pt x="2354665" y="0"/>
                </a:moveTo>
                <a:lnTo>
                  <a:pt x="0" y="0"/>
                </a:lnTo>
                <a:lnTo>
                  <a:pt x="0" y="4709328"/>
                </a:lnTo>
                <a:lnTo>
                  <a:pt x="2354665" y="4709328"/>
                </a:lnTo>
                <a:lnTo>
                  <a:pt x="23546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9" name="Group 19"/>
          <p:cNvGrpSpPr/>
          <p:nvPr/>
        </p:nvGrpSpPr>
        <p:grpSpPr>
          <a:xfrm>
            <a:off x="3814440" y="6137438"/>
            <a:ext cx="618316" cy="6183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84DB"/>
            </a:solidFill>
          </p:spPr>
          <p:txBody>
            <a:bodyPr/>
            <a:lstStyle/>
            <a:p>
              <a:endParaRPr lang="en-US"/>
            </a:p>
          </p:txBody>
        </p:sp>
        <p:sp>
          <p:nvSpPr>
            <p:cNvPr id="21" name="TextBox 21"/>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02</a:t>
              </a:r>
            </a:p>
          </p:txBody>
        </p:sp>
      </p:grpSp>
      <p:grpSp>
        <p:nvGrpSpPr>
          <p:cNvPr id="22" name="Group 22"/>
          <p:cNvGrpSpPr/>
          <p:nvPr/>
        </p:nvGrpSpPr>
        <p:grpSpPr>
          <a:xfrm>
            <a:off x="3814440" y="4473222"/>
            <a:ext cx="618316" cy="6183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89C"/>
            </a:solidFill>
          </p:spPr>
          <p:txBody>
            <a:bodyPr/>
            <a:lstStyle/>
            <a:p>
              <a:endParaRPr lang="en-US"/>
            </a:p>
          </p:txBody>
        </p:sp>
        <p:sp>
          <p:nvSpPr>
            <p:cNvPr id="24" name="TextBox 24"/>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01</a:t>
              </a:r>
            </a:p>
          </p:txBody>
        </p:sp>
      </p:grpSp>
      <p:grpSp>
        <p:nvGrpSpPr>
          <p:cNvPr id="25" name="Group 25"/>
          <p:cNvGrpSpPr/>
          <p:nvPr/>
        </p:nvGrpSpPr>
        <p:grpSpPr>
          <a:xfrm>
            <a:off x="3814440" y="7842493"/>
            <a:ext cx="618316" cy="6183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B01"/>
            </a:solidFill>
          </p:spPr>
          <p:txBody>
            <a:bodyPr/>
            <a:lstStyle/>
            <a:p>
              <a:endParaRPr lang="en-US"/>
            </a:p>
          </p:txBody>
        </p:sp>
        <p:sp>
          <p:nvSpPr>
            <p:cNvPr id="27" name="TextBox 27"/>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03</a:t>
              </a:r>
            </a:p>
          </p:txBody>
        </p:sp>
      </p:grpSp>
      <p:sp>
        <p:nvSpPr>
          <p:cNvPr id="29" name="TextBox 29"/>
          <p:cNvSpPr txBox="1"/>
          <p:nvPr/>
        </p:nvSpPr>
        <p:spPr>
          <a:xfrm>
            <a:off x="5105400" y="6134100"/>
            <a:ext cx="11963400" cy="492443"/>
          </a:xfrm>
          <a:prstGeom prst="rect">
            <a:avLst/>
          </a:prstGeom>
        </p:spPr>
        <p:txBody>
          <a:bodyPr wrap="square" lIns="0" tIns="0" rIns="0" bIns="0" rtlCol="0" anchor="t">
            <a:spAutoFit/>
          </a:bodyPr>
          <a:lstStyle/>
          <a:p>
            <a:pPr algn="r">
              <a:lnSpc>
                <a:spcPct val="100000"/>
              </a:lnSpc>
              <a:spcBef>
                <a:spcPct val="0"/>
              </a:spcBef>
              <a:buFontTx/>
              <a:buNone/>
            </a:pPr>
            <a:r>
              <a:rPr lang="ar-SA" altLang="en-US" sz="3200" b="1" dirty="0">
                <a:latin typeface="Tajawal" panose="00000500000000000000" pitchFamily="2" charset="-78"/>
                <a:cs typeface="Tajawal" panose="00000500000000000000" pitchFamily="2" charset="-78"/>
              </a:rPr>
              <a:t>الخرائط التنظيمية الأفقية</a:t>
            </a:r>
          </a:p>
        </p:txBody>
      </p:sp>
      <p:sp>
        <p:nvSpPr>
          <p:cNvPr id="31" name="TextBox 31"/>
          <p:cNvSpPr txBox="1"/>
          <p:nvPr/>
        </p:nvSpPr>
        <p:spPr>
          <a:xfrm>
            <a:off x="4724400" y="4498657"/>
            <a:ext cx="12344400" cy="492443"/>
          </a:xfrm>
          <a:prstGeom prst="rect">
            <a:avLst/>
          </a:prstGeom>
        </p:spPr>
        <p:txBody>
          <a:bodyPr wrap="square" lIns="0" tIns="0" rIns="0" bIns="0" rtlCol="0" anchor="t">
            <a:spAutoFit/>
          </a:bodyPr>
          <a:lstStyle/>
          <a:p>
            <a:pPr algn="r">
              <a:lnSpc>
                <a:spcPct val="100000"/>
              </a:lnSpc>
              <a:spcBef>
                <a:spcPct val="0"/>
              </a:spcBef>
              <a:buFontTx/>
              <a:buNone/>
            </a:pPr>
            <a:r>
              <a:rPr lang="ar-SA" altLang="en-US" sz="3200" b="1" dirty="0">
                <a:latin typeface="Tajawal" panose="00000500000000000000" pitchFamily="2" charset="-78"/>
                <a:cs typeface="Tajawal" panose="00000500000000000000" pitchFamily="2" charset="-78"/>
              </a:rPr>
              <a:t>الخرائط التنظيمية التقليدية</a:t>
            </a:r>
            <a:r>
              <a:rPr lang="ar-EG" altLang="en-US" sz="3200" b="1" dirty="0">
                <a:latin typeface="Tajawal" panose="00000500000000000000" pitchFamily="2" charset="-78"/>
                <a:cs typeface="Tajawal" panose="00000500000000000000" pitchFamily="2" charset="-78"/>
              </a:rPr>
              <a:t> </a:t>
            </a:r>
            <a:r>
              <a:rPr lang="ar-SA" altLang="en-US" sz="3200" b="1" dirty="0">
                <a:latin typeface="Tajawal" panose="00000500000000000000" pitchFamily="2" charset="-78"/>
                <a:cs typeface="Tajawal" panose="00000500000000000000" pitchFamily="2" charset="-78"/>
              </a:rPr>
              <a:t>«الرأسية أو العمودية»</a:t>
            </a:r>
          </a:p>
        </p:txBody>
      </p:sp>
      <p:sp>
        <p:nvSpPr>
          <p:cNvPr id="33" name="TextBox 33"/>
          <p:cNvSpPr txBox="1"/>
          <p:nvPr/>
        </p:nvSpPr>
        <p:spPr>
          <a:xfrm>
            <a:off x="4876800" y="7810500"/>
            <a:ext cx="12268200" cy="492443"/>
          </a:xfrm>
          <a:prstGeom prst="rect">
            <a:avLst/>
          </a:prstGeom>
        </p:spPr>
        <p:txBody>
          <a:bodyPr wrap="square" lIns="0" tIns="0" rIns="0" bIns="0" rtlCol="0" anchor="t">
            <a:spAutoFit/>
          </a:bodyPr>
          <a:lstStyle/>
          <a:p>
            <a:pPr algn="r">
              <a:lnSpc>
                <a:spcPct val="100000"/>
              </a:lnSpc>
              <a:spcBef>
                <a:spcPct val="0"/>
              </a:spcBef>
              <a:buFontTx/>
              <a:buNone/>
            </a:pPr>
            <a:r>
              <a:rPr lang="ar-SA" altLang="en-US" sz="3200" b="1" dirty="0">
                <a:latin typeface="Tajawal" panose="00000500000000000000" pitchFamily="2" charset="-78"/>
                <a:cs typeface="Tajawal" panose="00000500000000000000" pitchFamily="2" charset="-78"/>
              </a:rPr>
              <a:t>الخرائط التنظيمية الرأسية</a:t>
            </a:r>
          </a:p>
        </p:txBody>
      </p:sp>
      <p:sp>
        <p:nvSpPr>
          <p:cNvPr id="34" name="Freeform 34"/>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4">
              <a:alphaModFix amt="1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rot="1629324">
            <a:off x="546609" y="8268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4">
              <a:alphaModFix amt="1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6" name="Group 8"/>
          <p:cNvGrpSpPr/>
          <p:nvPr/>
        </p:nvGrpSpPr>
        <p:grpSpPr>
          <a:xfrm>
            <a:off x="0" y="6690087"/>
            <a:ext cx="1028700" cy="3177813"/>
            <a:chOff x="0" y="0"/>
            <a:chExt cx="812800" cy="2510865"/>
          </a:xfrm>
        </p:grpSpPr>
        <p:sp>
          <p:nvSpPr>
            <p:cNvPr id="3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p:cNvGrpSpPr/>
          <p:nvPr/>
        </p:nvGrpSpPr>
        <p:grpSpPr>
          <a:xfrm>
            <a:off x="0" y="0"/>
            <a:ext cx="1028700" cy="1028700"/>
            <a:chOff x="0" y="0"/>
            <a:chExt cx="812800" cy="812800"/>
          </a:xfrm>
        </p:grpSpPr>
        <p:sp>
          <p:nvSpPr>
            <p:cNvPr id="4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p:cNvGrpSpPr/>
          <p:nvPr/>
        </p:nvGrpSpPr>
        <p:grpSpPr>
          <a:xfrm>
            <a:off x="17259300" y="0"/>
            <a:ext cx="1694792" cy="10287000"/>
            <a:chOff x="0" y="0"/>
            <a:chExt cx="446365" cy="2709333"/>
          </a:xfrm>
        </p:grpSpPr>
        <p:sp>
          <p:nvSpPr>
            <p:cNvPr id="44"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p:cNvSpPr txBox="1"/>
          <p:nvPr/>
        </p:nvSpPr>
        <p:spPr>
          <a:xfrm>
            <a:off x="6324599" y="190500"/>
            <a:ext cx="6096001" cy="2015295"/>
          </a:xfrm>
          <a:prstGeom prst="rect">
            <a:avLst/>
          </a:prstGeom>
        </p:spPr>
        <p:txBody>
          <a:bodyPr wrap="square"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أشكال الخرائط التنظيمية</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sp>
        <p:nvSpPr>
          <p:cNvPr id="2"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5"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56" name="TextBox 55"/>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23</a:t>
            </a:r>
          </a:p>
        </p:txBody>
      </p:sp>
    </p:spTree>
    <p:extLst>
      <p:ext uri="{BB962C8B-B14F-4D97-AF65-F5344CB8AC3E}">
        <p14:creationId xmlns:p14="http://schemas.microsoft.com/office/powerpoint/2010/main" val="26205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D269-C277-E641-5C9C-AF6D0E1E803E}"/>
            </a:ext>
          </a:extLst>
        </p:cNvPr>
        <p:cNvGrpSpPr/>
        <p:nvPr/>
      </p:nvGrpSpPr>
      <p:grpSpPr>
        <a:xfrm>
          <a:off x="0" y="0"/>
          <a:ext cx="0" cy="0"/>
          <a:chOff x="0" y="0"/>
          <a:chExt cx="0" cy="0"/>
        </a:xfrm>
      </p:grpSpPr>
      <p:sp>
        <p:nvSpPr>
          <p:cNvPr id="34" name="Freeform 34">
            <a:extLst>
              <a:ext uri="{FF2B5EF4-FFF2-40B4-BE49-F238E27FC236}">
                <a16:creationId xmlns:a16="http://schemas.microsoft.com/office/drawing/2014/main" id="{3D4DFE9F-A274-7C4A-FF65-4D08A6833D3B}"/>
              </a:ext>
            </a:extLst>
          </p:cNvPr>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a:extLst>
              <a:ext uri="{FF2B5EF4-FFF2-40B4-BE49-F238E27FC236}">
                <a16:creationId xmlns:a16="http://schemas.microsoft.com/office/drawing/2014/main" id="{B460925B-E542-6BA8-E7E5-98BDA4DBD9A4}"/>
              </a:ext>
            </a:extLst>
          </p:cNvPr>
          <p:cNvSpPr/>
          <p:nvPr/>
        </p:nvSpPr>
        <p:spPr>
          <a:xfrm rot="1629324">
            <a:off x="546609" y="8268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6" name="Group 8">
            <a:extLst>
              <a:ext uri="{FF2B5EF4-FFF2-40B4-BE49-F238E27FC236}">
                <a16:creationId xmlns:a16="http://schemas.microsoft.com/office/drawing/2014/main" id="{D4CA7342-1492-4369-219C-C777491DE25C}"/>
              </a:ext>
            </a:extLst>
          </p:cNvPr>
          <p:cNvGrpSpPr/>
          <p:nvPr/>
        </p:nvGrpSpPr>
        <p:grpSpPr>
          <a:xfrm>
            <a:off x="0" y="6690087"/>
            <a:ext cx="1028700" cy="3177813"/>
            <a:chOff x="0" y="0"/>
            <a:chExt cx="812800" cy="2510865"/>
          </a:xfrm>
        </p:grpSpPr>
        <p:sp>
          <p:nvSpPr>
            <p:cNvPr id="37" name="Freeform 9">
              <a:extLst>
                <a:ext uri="{FF2B5EF4-FFF2-40B4-BE49-F238E27FC236}">
                  <a16:creationId xmlns:a16="http://schemas.microsoft.com/office/drawing/2014/main" id="{BDC75B92-01D3-26FD-6FA0-A09FBCC9835D}"/>
                </a:ext>
              </a:extLst>
            </p:cNvPr>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a:extLst>
                <a:ext uri="{FF2B5EF4-FFF2-40B4-BE49-F238E27FC236}">
                  <a16:creationId xmlns:a16="http://schemas.microsoft.com/office/drawing/2014/main" id="{5A4DE8D3-C17D-F781-E75B-24797D039E22}"/>
                </a:ext>
              </a:extLst>
            </p:cNvPr>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a:extLst>
              <a:ext uri="{FF2B5EF4-FFF2-40B4-BE49-F238E27FC236}">
                <a16:creationId xmlns:a16="http://schemas.microsoft.com/office/drawing/2014/main" id="{0EC0E4B0-77D5-78B0-82EC-34E6DA07AC84}"/>
              </a:ext>
            </a:extLst>
          </p:cNvPr>
          <p:cNvGrpSpPr/>
          <p:nvPr/>
        </p:nvGrpSpPr>
        <p:grpSpPr>
          <a:xfrm>
            <a:off x="0" y="0"/>
            <a:ext cx="1028700" cy="1028700"/>
            <a:chOff x="0" y="0"/>
            <a:chExt cx="812800" cy="812800"/>
          </a:xfrm>
        </p:grpSpPr>
        <p:sp>
          <p:nvSpPr>
            <p:cNvPr id="40" name="Freeform 49">
              <a:extLst>
                <a:ext uri="{FF2B5EF4-FFF2-40B4-BE49-F238E27FC236}">
                  <a16:creationId xmlns:a16="http://schemas.microsoft.com/office/drawing/2014/main" id="{E6861F5D-FA8D-CBE5-67B7-7B942674250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a:extLst>
                <a:ext uri="{FF2B5EF4-FFF2-40B4-BE49-F238E27FC236}">
                  <a16:creationId xmlns:a16="http://schemas.microsoft.com/office/drawing/2014/main" id="{091C779C-AABA-D57B-F078-784AFA28F10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a:extLst>
              <a:ext uri="{FF2B5EF4-FFF2-40B4-BE49-F238E27FC236}">
                <a16:creationId xmlns:a16="http://schemas.microsoft.com/office/drawing/2014/main" id="{73289497-5BEF-9261-7A98-379969335B5E}"/>
              </a:ext>
            </a:extLst>
          </p:cNvPr>
          <p:cNvGrpSpPr/>
          <p:nvPr/>
        </p:nvGrpSpPr>
        <p:grpSpPr>
          <a:xfrm>
            <a:off x="17259300" y="0"/>
            <a:ext cx="1694792" cy="10287000"/>
            <a:chOff x="0" y="0"/>
            <a:chExt cx="446365" cy="2709333"/>
          </a:xfrm>
        </p:grpSpPr>
        <p:sp>
          <p:nvSpPr>
            <p:cNvPr id="44" name="Freeform 43">
              <a:extLst>
                <a:ext uri="{FF2B5EF4-FFF2-40B4-BE49-F238E27FC236}">
                  <a16:creationId xmlns:a16="http://schemas.microsoft.com/office/drawing/2014/main" id="{8179EFED-C949-DF7D-58D7-5A27984DCF2F}"/>
                </a:ext>
              </a:extLst>
            </p:cNvPr>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a:extLst>
                <a:ext uri="{FF2B5EF4-FFF2-40B4-BE49-F238E27FC236}">
                  <a16:creationId xmlns:a16="http://schemas.microsoft.com/office/drawing/2014/main" id="{0A895929-E457-F3E2-96F9-1AFD6EECCAF2}"/>
                </a:ext>
              </a:extLst>
            </p:cNvPr>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a:extLst>
              <a:ext uri="{FF2B5EF4-FFF2-40B4-BE49-F238E27FC236}">
                <a16:creationId xmlns:a16="http://schemas.microsoft.com/office/drawing/2014/main" id="{05842AB5-CC91-0A2B-6C76-977479D7385F}"/>
              </a:ext>
            </a:extLst>
          </p:cNvPr>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a:extLst>
              <a:ext uri="{FF2B5EF4-FFF2-40B4-BE49-F238E27FC236}">
                <a16:creationId xmlns:a16="http://schemas.microsoft.com/office/drawing/2014/main" id="{2F7D6FD3-9989-0311-5A05-6523D7B07416}"/>
              </a:ext>
            </a:extLst>
          </p:cNvPr>
          <p:cNvSpPr txBox="1"/>
          <p:nvPr/>
        </p:nvSpPr>
        <p:spPr>
          <a:xfrm>
            <a:off x="6324599" y="190500"/>
            <a:ext cx="6096001" cy="2015295"/>
          </a:xfrm>
          <a:prstGeom prst="rect">
            <a:avLst/>
          </a:prstGeom>
        </p:spPr>
        <p:txBody>
          <a:bodyPr wrap="square"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أشكال الخرائط التنظيمية</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sp>
        <p:nvSpPr>
          <p:cNvPr id="2" name="Rectangle 7">
            <a:extLst>
              <a:ext uri="{FF2B5EF4-FFF2-40B4-BE49-F238E27FC236}">
                <a16:creationId xmlns:a16="http://schemas.microsoft.com/office/drawing/2014/main" id="{8BC8E5DC-891E-899D-DB96-DAF377B181C9}"/>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5" name="Freeform 11">
            <a:extLst>
              <a:ext uri="{FF2B5EF4-FFF2-40B4-BE49-F238E27FC236}">
                <a16:creationId xmlns:a16="http://schemas.microsoft.com/office/drawing/2014/main" id="{7428042F-2BDD-14C6-B589-DB0502F389C3}"/>
              </a:ext>
            </a:extLst>
          </p:cNvPr>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56" name="TextBox 55">
            <a:extLst>
              <a:ext uri="{FF2B5EF4-FFF2-40B4-BE49-F238E27FC236}">
                <a16:creationId xmlns:a16="http://schemas.microsoft.com/office/drawing/2014/main" id="{04C7BFDE-E22C-56B7-5D9B-BFD724AF86BC}"/>
              </a:ext>
            </a:extLst>
          </p:cNvPr>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23</a:t>
            </a:r>
          </a:p>
        </p:txBody>
      </p:sp>
      <p:sp>
        <p:nvSpPr>
          <p:cNvPr id="3" name="Freeform 39">
            <a:extLst>
              <a:ext uri="{FF2B5EF4-FFF2-40B4-BE49-F238E27FC236}">
                <a16:creationId xmlns:a16="http://schemas.microsoft.com/office/drawing/2014/main" id="{8254B7B7-0D54-86D0-E0DC-01BB0FF94EBD}"/>
              </a:ext>
            </a:extLst>
          </p:cNvPr>
          <p:cNvSpPr>
            <a:spLocks/>
          </p:cNvSpPr>
          <p:nvPr/>
        </p:nvSpPr>
        <p:spPr bwMode="auto">
          <a:xfrm>
            <a:off x="8070716" y="3027291"/>
            <a:ext cx="2825884" cy="2832146"/>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solidFill>
            <a:schemeClr val="accent3">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kern="0" dirty="0">
              <a:solidFill>
                <a:schemeClr val="bg1"/>
              </a:solidFill>
              <a:latin typeface="Tajawal" panose="00000500000000000000" pitchFamily="2" charset="-78"/>
              <a:cs typeface="Tajawal" panose="00000500000000000000" pitchFamily="2" charset="-78"/>
            </a:endParaRPr>
          </a:p>
        </p:txBody>
      </p:sp>
      <p:sp>
        <p:nvSpPr>
          <p:cNvPr id="4" name="Freeform 5">
            <a:extLst>
              <a:ext uri="{FF2B5EF4-FFF2-40B4-BE49-F238E27FC236}">
                <a16:creationId xmlns:a16="http://schemas.microsoft.com/office/drawing/2014/main" id="{4FA6ACF8-A0DB-8AEE-F406-96C46963D957}"/>
              </a:ext>
            </a:extLst>
          </p:cNvPr>
          <p:cNvSpPr>
            <a:spLocks/>
          </p:cNvSpPr>
          <p:nvPr/>
        </p:nvSpPr>
        <p:spPr bwMode="auto">
          <a:xfrm>
            <a:off x="8128660" y="6250622"/>
            <a:ext cx="2825884" cy="3100273"/>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rgbClr val="884106"/>
          </a:solidFill>
          <a:ln w="12700">
            <a:noFill/>
          </a:ln>
        </p:spPr>
        <p:txBody>
          <a:bodyPr/>
          <a:lstStyle/>
          <a:p>
            <a:pPr eaLnBrk="1" fontAlgn="auto" hangingPunct="1">
              <a:spcBef>
                <a:spcPts val="0"/>
              </a:spcBef>
              <a:spcAft>
                <a:spcPts val="0"/>
              </a:spcAft>
              <a:defRPr/>
            </a:pPr>
            <a:endParaRPr lang="en-US" dirty="0">
              <a:solidFill>
                <a:schemeClr val="bg1"/>
              </a:solidFill>
              <a:latin typeface="Tajawal" panose="00000500000000000000" pitchFamily="2" charset="-78"/>
              <a:cs typeface="Tajawal" panose="00000500000000000000" pitchFamily="2" charset="-78"/>
            </a:endParaRPr>
          </a:p>
        </p:txBody>
      </p:sp>
      <p:sp>
        <p:nvSpPr>
          <p:cNvPr id="5" name="Freeform 40">
            <a:extLst>
              <a:ext uri="{FF2B5EF4-FFF2-40B4-BE49-F238E27FC236}">
                <a16:creationId xmlns:a16="http://schemas.microsoft.com/office/drawing/2014/main" id="{1C1B7187-8B50-889D-D589-B70CF44D40C0}"/>
              </a:ext>
            </a:extLst>
          </p:cNvPr>
          <p:cNvSpPr>
            <a:spLocks/>
          </p:cNvSpPr>
          <p:nvPr/>
        </p:nvSpPr>
        <p:spPr bwMode="auto">
          <a:xfrm>
            <a:off x="11012487" y="4647615"/>
            <a:ext cx="2997334" cy="2489199"/>
          </a:xfrm>
          <a:custGeom>
            <a:avLst/>
            <a:gdLst>
              <a:gd name="connsiteX0" fmla="*/ 949105 w 2350520"/>
              <a:gd name="connsiteY0" fmla="*/ 335 h 2027827"/>
              <a:gd name="connsiteX1" fmla="*/ 1059262 w 2350520"/>
              <a:gd name="connsiteY1" fmla="*/ 1862 h 2027827"/>
              <a:gd name="connsiteX2" fmla="*/ 2292374 w 2350520"/>
              <a:gd name="connsiteY2" fmla="*/ 1306296 h 2027827"/>
              <a:gd name="connsiteX3" fmla="*/ 1569680 w 2350520"/>
              <a:gd name="connsiteY3" fmla="*/ 1912180 h 2027827"/>
              <a:gd name="connsiteX4" fmla="*/ 126677 w 2350520"/>
              <a:gd name="connsiteY4" fmla="*/ 1893172 h 2027827"/>
              <a:gd name="connsiteX5" fmla="*/ 405737 w 2350520"/>
              <a:gd name="connsiteY5" fmla="*/ 1672202 h 2027827"/>
              <a:gd name="connsiteX6" fmla="*/ 949105 w 2350520"/>
              <a:gd name="connsiteY6" fmla="*/ 335 h 20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520" h="2027827">
                <a:moveTo>
                  <a:pt x="949105" y="335"/>
                </a:moveTo>
                <a:cubicBezTo>
                  <a:pt x="984757" y="-408"/>
                  <a:pt x="1021473" y="80"/>
                  <a:pt x="1059262" y="1862"/>
                </a:cubicBezTo>
                <a:cubicBezTo>
                  <a:pt x="2266138" y="56510"/>
                  <a:pt x="2476029" y="833468"/>
                  <a:pt x="2292374" y="1306296"/>
                </a:cubicBezTo>
                <a:cubicBezTo>
                  <a:pt x="2108719" y="1781499"/>
                  <a:pt x="1569680" y="1912180"/>
                  <a:pt x="1569680" y="1912180"/>
                </a:cubicBezTo>
                <a:cubicBezTo>
                  <a:pt x="815979" y="2183046"/>
                  <a:pt x="126677" y="1893172"/>
                  <a:pt x="126677" y="1893172"/>
                </a:cubicBezTo>
                <a:cubicBezTo>
                  <a:pt x="296021" y="1871788"/>
                  <a:pt x="405737" y="1672202"/>
                  <a:pt x="405737" y="1672202"/>
                </a:cubicBezTo>
                <a:cubicBezTo>
                  <a:pt x="-238919" y="1227961"/>
                  <a:pt x="-156098" y="23346"/>
                  <a:pt x="949105" y="335"/>
                </a:cubicBezTo>
                <a:close/>
              </a:path>
            </a:pathLst>
          </a:custGeom>
          <a:solidFill>
            <a:schemeClr val="accent4">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kern="0" dirty="0">
              <a:solidFill>
                <a:schemeClr val="bg1"/>
              </a:solidFill>
              <a:latin typeface="Tajawal" panose="00000500000000000000" pitchFamily="2" charset="-78"/>
              <a:cs typeface="Tajawal" panose="00000500000000000000" pitchFamily="2" charset="-78"/>
            </a:endParaRPr>
          </a:p>
        </p:txBody>
      </p:sp>
      <p:sp>
        <p:nvSpPr>
          <p:cNvPr id="16" name="Freeform 38">
            <a:extLst>
              <a:ext uri="{FF2B5EF4-FFF2-40B4-BE49-F238E27FC236}">
                <a16:creationId xmlns:a16="http://schemas.microsoft.com/office/drawing/2014/main" id="{46DEE3BF-34C6-6BE2-3AD4-F8DD1CDB0C5D}"/>
              </a:ext>
            </a:extLst>
          </p:cNvPr>
          <p:cNvSpPr>
            <a:spLocks/>
          </p:cNvSpPr>
          <p:nvPr/>
        </p:nvSpPr>
        <p:spPr bwMode="auto">
          <a:xfrm>
            <a:off x="4966113" y="4647615"/>
            <a:ext cx="2825884" cy="2832146"/>
          </a:xfrm>
          <a:custGeom>
            <a:avLst/>
            <a:gdLst>
              <a:gd name="connsiteX0" fmla="*/ 1817850 w 2879348"/>
              <a:gd name="connsiteY0" fmla="*/ 408 h 3065675"/>
              <a:gd name="connsiteX1" fmla="*/ 2794423 w 2879348"/>
              <a:gd name="connsiteY1" fmla="*/ 708777 h 3065675"/>
              <a:gd name="connsiteX2" fmla="*/ 2195910 w 2879348"/>
              <a:gd name="connsiteY2" fmla="*/ 2284002 h 3065675"/>
              <a:gd name="connsiteX3" fmla="*/ 1888308 w 2879348"/>
              <a:gd name="connsiteY3" fmla="*/ 3065675 h 3065675"/>
              <a:gd name="connsiteX4" fmla="*/ 1552091 w 2879348"/>
              <a:gd name="connsiteY4" fmla="*/ 2619005 h 3065675"/>
              <a:gd name="connsiteX5" fmla="*/ 233455 w 2879348"/>
              <a:gd name="connsiteY5" fmla="*/ 2231732 h 3065675"/>
              <a:gd name="connsiteX6" fmla="*/ 1003653 w 2879348"/>
              <a:gd name="connsiteY6" fmla="*/ 216964 h 3065675"/>
              <a:gd name="connsiteX7" fmla="*/ 1817850 w 2879348"/>
              <a:gd name="connsiteY7" fmla="*/ 408 h 306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348" h="3065675">
                <a:moveTo>
                  <a:pt x="1817850" y="408"/>
                </a:moveTo>
                <a:cubicBezTo>
                  <a:pt x="2201657" y="10066"/>
                  <a:pt x="2585182" y="192908"/>
                  <a:pt x="2794423" y="708777"/>
                </a:cubicBezTo>
                <a:cubicBezTo>
                  <a:pt x="3166407" y="1625876"/>
                  <a:pt x="2195910" y="2284002"/>
                  <a:pt x="2195910" y="2284002"/>
                </a:cubicBezTo>
                <a:cubicBezTo>
                  <a:pt x="2293675" y="2552479"/>
                  <a:pt x="1888308" y="3065675"/>
                  <a:pt x="1888308" y="3065675"/>
                </a:cubicBezTo>
                <a:cubicBezTo>
                  <a:pt x="1826310" y="2483578"/>
                  <a:pt x="1552091" y="2619005"/>
                  <a:pt x="1552091" y="2619005"/>
                </a:cubicBezTo>
                <a:cubicBezTo>
                  <a:pt x="1552091" y="2619005"/>
                  <a:pt x="908273" y="3155959"/>
                  <a:pt x="233455" y="2231732"/>
                </a:cubicBezTo>
                <a:cubicBezTo>
                  <a:pt x="-438978" y="1307505"/>
                  <a:pt x="505290" y="506825"/>
                  <a:pt x="1003653" y="216964"/>
                </a:cubicBezTo>
                <a:cubicBezTo>
                  <a:pt x="1220644" y="90150"/>
                  <a:pt x="1519333" y="-7104"/>
                  <a:pt x="1817850" y="408"/>
                </a:cubicBezTo>
                <a:close/>
              </a:path>
            </a:pathLst>
          </a:custGeom>
          <a:solidFill>
            <a:schemeClr val="accent2">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kern="0">
              <a:solidFill>
                <a:schemeClr val="bg1"/>
              </a:solidFill>
              <a:latin typeface="Tajawal" panose="00000500000000000000" pitchFamily="2" charset="-78"/>
              <a:cs typeface="Tajawal" panose="00000500000000000000" pitchFamily="2" charset="-78"/>
            </a:endParaRPr>
          </a:p>
        </p:txBody>
      </p:sp>
      <p:sp>
        <p:nvSpPr>
          <p:cNvPr id="17" name="مربع نص 11">
            <a:extLst>
              <a:ext uri="{FF2B5EF4-FFF2-40B4-BE49-F238E27FC236}">
                <a16:creationId xmlns:a16="http://schemas.microsoft.com/office/drawing/2014/main" id="{BBEEB778-9F85-BDB9-B115-7B7F621CD6DF}"/>
              </a:ext>
            </a:extLst>
          </p:cNvPr>
          <p:cNvSpPr txBox="1">
            <a:spLocks noChangeArrowheads="1"/>
          </p:cNvSpPr>
          <p:nvPr/>
        </p:nvSpPr>
        <p:spPr bwMode="auto">
          <a:xfrm>
            <a:off x="10896600" y="5114462"/>
            <a:ext cx="27088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2400" dirty="0">
                <a:latin typeface="Tajawal" panose="00000500000000000000" pitchFamily="2" charset="-78"/>
                <a:cs typeface="Tajawal" panose="00000500000000000000" pitchFamily="2" charset="-78"/>
              </a:rPr>
              <a:t>الخرائط التنظيمية التقليدية</a:t>
            </a:r>
          </a:p>
          <a:p>
            <a:pPr algn="r">
              <a:lnSpc>
                <a:spcPct val="100000"/>
              </a:lnSpc>
              <a:spcBef>
                <a:spcPct val="0"/>
              </a:spcBef>
              <a:buFontTx/>
              <a:buNone/>
            </a:pPr>
            <a:r>
              <a:rPr lang="ar-SA" altLang="en-US" sz="2400" dirty="0">
                <a:latin typeface="Tajawal" panose="00000500000000000000" pitchFamily="2" charset="-78"/>
                <a:cs typeface="Tajawal" panose="00000500000000000000" pitchFamily="2" charset="-78"/>
              </a:rPr>
              <a:t>«الرأسية أو العمودية»</a:t>
            </a:r>
          </a:p>
        </p:txBody>
      </p:sp>
      <p:sp>
        <p:nvSpPr>
          <p:cNvPr id="18" name="مربع نص 12">
            <a:extLst>
              <a:ext uri="{FF2B5EF4-FFF2-40B4-BE49-F238E27FC236}">
                <a16:creationId xmlns:a16="http://schemas.microsoft.com/office/drawing/2014/main" id="{55C37622-F946-362B-F4D4-09153C6044C9}"/>
              </a:ext>
            </a:extLst>
          </p:cNvPr>
          <p:cNvSpPr txBox="1">
            <a:spLocks noChangeArrowheads="1"/>
          </p:cNvSpPr>
          <p:nvPr/>
        </p:nvSpPr>
        <p:spPr bwMode="auto">
          <a:xfrm>
            <a:off x="8424002" y="3695700"/>
            <a:ext cx="223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2400" dirty="0">
                <a:latin typeface="Tajawal" panose="00000500000000000000" pitchFamily="2" charset="-78"/>
                <a:cs typeface="Tajawal" panose="00000500000000000000" pitchFamily="2" charset="-78"/>
              </a:rPr>
              <a:t>الخرائط التنظيمية الأفقية</a:t>
            </a:r>
          </a:p>
        </p:txBody>
      </p:sp>
      <p:sp>
        <p:nvSpPr>
          <p:cNvPr id="28" name="مربع نص 13">
            <a:extLst>
              <a:ext uri="{FF2B5EF4-FFF2-40B4-BE49-F238E27FC236}">
                <a16:creationId xmlns:a16="http://schemas.microsoft.com/office/drawing/2014/main" id="{2C72D78B-6BD6-4964-B369-15419A432E3C}"/>
              </a:ext>
            </a:extLst>
          </p:cNvPr>
          <p:cNvSpPr txBox="1">
            <a:spLocks noChangeArrowheads="1"/>
          </p:cNvSpPr>
          <p:nvPr/>
        </p:nvSpPr>
        <p:spPr bwMode="auto">
          <a:xfrm>
            <a:off x="5337968" y="5299127"/>
            <a:ext cx="1973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2400" dirty="0">
                <a:latin typeface="Tajawal" panose="00000500000000000000" pitchFamily="2" charset="-78"/>
                <a:cs typeface="Tajawal" panose="00000500000000000000" pitchFamily="2" charset="-78"/>
              </a:rPr>
              <a:t>الخرائط التنظيمية الرأسية</a:t>
            </a:r>
          </a:p>
        </p:txBody>
      </p:sp>
    </p:spTree>
    <p:extLst>
      <p:ext uri="{BB962C8B-B14F-4D97-AF65-F5344CB8AC3E}">
        <p14:creationId xmlns:p14="http://schemas.microsoft.com/office/powerpoint/2010/main" val="2817666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5181600" y="3009900"/>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2344400" y="5534805"/>
            <a:ext cx="1524000" cy="827895"/>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7206768" y="4645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5791200" y="3467100"/>
            <a:ext cx="3429000" cy="1051570"/>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939344" y="5067300"/>
            <a:ext cx="92432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3787989" y="5230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3035244" y="5230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2" name="Rectangle 61"/>
          <p:cNvSpPr/>
          <p:nvPr/>
        </p:nvSpPr>
        <p:spPr>
          <a:xfrm>
            <a:off x="12649200" y="5905500"/>
            <a:ext cx="987771"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مساعد</a:t>
            </a:r>
          </a:p>
        </p:txBody>
      </p:sp>
      <p:grpSp>
        <p:nvGrpSpPr>
          <p:cNvPr id="109" name="Group 42"/>
          <p:cNvGrpSpPr/>
          <p:nvPr/>
        </p:nvGrpSpPr>
        <p:grpSpPr>
          <a:xfrm>
            <a:off x="18135600" y="0"/>
            <a:ext cx="818492" cy="10287000"/>
            <a:chOff x="0" y="0"/>
            <a:chExt cx="446365" cy="2709333"/>
          </a:xfrm>
        </p:grpSpPr>
        <p:sp>
          <p:nvSpPr>
            <p:cNvPr id="110"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11"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2" name="Group 48"/>
          <p:cNvGrpSpPr/>
          <p:nvPr/>
        </p:nvGrpSpPr>
        <p:grpSpPr>
          <a:xfrm>
            <a:off x="0" y="0"/>
            <a:ext cx="762000" cy="1028700"/>
            <a:chOff x="0" y="0"/>
            <a:chExt cx="812800" cy="812800"/>
          </a:xfrm>
        </p:grpSpPr>
        <p:sp>
          <p:nvSpPr>
            <p:cNvPr id="11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1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5" name="Group 8"/>
          <p:cNvGrpSpPr/>
          <p:nvPr/>
        </p:nvGrpSpPr>
        <p:grpSpPr>
          <a:xfrm>
            <a:off x="0" y="6690087"/>
            <a:ext cx="762000" cy="3177813"/>
            <a:chOff x="0" y="0"/>
            <a:chExt cx="812800" cy="2510865"/>
          </a:xfrm>
        </p:grpSpPr>
        <p:sp>
          <p:nvSpPr>
            <p:cNvPr id="11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1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1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65" name="Group 12"/>
          <p:cNvGrpSpPr/>
          <p:nvPr/>
        </p:nvGrpSpPr>
        <p:grpSpPr>
          <a:xfrm>
            <a:off x="16687800" y="7668405"/>
            <a:ext cx="1295400" cy="827895"/>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30"/>
          <p:cNvSpPr/>
          <p:nvPr/>
        </p:nvSpPr>
        <p:spPr>
          <a:xfrm rot="5400000">
            <a:off x="12771388" y="67789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AutoShape 42"/>
          <p:cNvSpPr/>
          <p:nvPr/>
        </p:nvSpPr>
        <p:spPr>
          <a:xfrm flipV="1">
            <a:off x="9525000" y="7200900"/>
            <a:ext cx="7848600" cy="0"/>
          </a:xfrm>
          <a:prstGeom prst="line">
            <a:avLst/>
          </a:prstGeom>
          <a:ln w="28575" cap="flat">
            <a:solidFill>
              <a:srgbClr val="272626"/>
            </a:solidFill>
            <a:prstDash val="solid"/>
            <a:headEnd type="none" w="sm" len="sm"/>
            <a:tailEnd type="none" w="sm" len="sm"/>
          </a:ln>
        </p:spPr>
        <p:txBody>
          <a:bodyPr/>
          <a:lstStyle/>
          <a:p>
            <a:endParaRPr lang="en-US"/>
          </a:p>
        </p:txBody>
      </p:sp>
      <p:sp>
        <p:nvSpPr>
          <p:cNvPr id="70" name="AutoShape 43"/>
          <p:cNvSpPr/>
          <p:nvPr/>
        </p:nvSpPr>
        <p:spPr>
          <a:xfrm rot="5400000">
            <a:off x="9373645" y="73643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71" name="AutoShape 44"/>
          <p:cNvSpPr/>
          <p:nvPr/>
        </p:nvSpPr>
        <p:spPr>
          <a:xfrm rot="5400000">
            <a:off x="17226244" y="7348256"/>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72" name="Group 12"/>
          <p:cNvGrpSpPr/>
          <p:nvPr/>
        </p:nvGrpSpPr>
        <p:grpSpPr>
          <a:xfrm>
            <a:off x="8610600" y="7658100"/>
            <a:ext cx="1295400" cy="827895"/>
            <a:chOff x="0" y="0"/>
            <a:chExt cx="1091506" cy="171231"/>
          </a:xfrm>
        </p:grpSpPr>
        <p:sp>
          <p:nvSpPr>
            <p:cNvPr id="7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7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75" name="Group 12"/>
          <p:cNvGrpSpPr/>
          <p:nvPr/>
        </p:nvGrpSpPr>
        <p:grpSpPr>
          <a:xfrm>
            <a:off x="12801600" y="7652290"/>
            <a:ext cx="1295400" cy="827895"/>
            <a:chOff x="0" y="0"/>
            <a:chExt cx="1091506" cy="171231"/>
          </a:xfrm>
        </p:grpSpPr>
        <p:sp>
          <p:nvSpPr>
            <p:cNvPr id="7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7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78" name="AutoShape 44"/>
          <p:cNvSpPr/>
          <p:nvPr/>
        </p:nvSpPr>
        <p:spPr>
          <a:xfrm rot="5400000">
            <a:off x="13175334" y="73482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79" name="Rectangle 78"/>
          <p:cNvSpPr/>
          <p:nvPr/>
        </p:nvSpPr>
        <p:spPr>
          <a:xfrm>
            <a:off x="16154400" y="78105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مدير</a:t>
            </a:r>
          </a:p>
        </p:txBody>
      </p:sp>
      <p:sp>
        <p:nvSpPr>
          <p:cNvPr id="80" name="Rectangle 79"/>
          <p:cNvSpPr/>
          <p:nvPr/>
        </p:nvSpPr>
        <p:spPr>
          <a:xfrm>
            <a:off x="12268200" y="7810500"/>
            <a:ext cx="235819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مدير</a:t>
            </a:r>
          </a:p>
        </p:txBody>
      </p:sp>
      <p:sp>
        <p:nvSpPr>
          <p:cNvPr id="81" name="Rectangle 80"/>
          <p:cNvSpPr/>
          <p:nvPr/>
        </p:nvSpPr>
        <p:spPr>
          <a:xfrm>
            <a:off x="8077200" y="78867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مدير</a:t>
            </a:r>
          </a:p>
        </p:txBody>
      </p:sp>
      <p:grpSp>
        <p:nvGrpSpPr>
          <p:cNvPr id="82" name="Group 12"/>
          <p:cNvGrpSpPr/>
          <p:nvPr/>
        </p:nvGrpSpPr>
        <p:grpSpPr>
          <a:xfrm>
            <a:off x="3200400" y="5534805"/>
            <a:ext cx="1524000" cy="827895"/>
            <a:chOff x="0" y="0"/>
            <a:chExt cx="1091506" cy="171231"/>
          </a:xfrm>
        </p:grpSpPr>
        <p:sp>
          <p:nvSpPr>
            <p:cNvPr id="8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85" name="Rectangle 84"/>
          <p:cNvSpPr/>
          <p:nvPr/>
        </p:nvSpPr>
        <p:spPr>
          <a:xfrm>
            <a:off x="3505200" y="5905500"/>
            <a:ext cx="987771"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مساعد</a:t>
            </a:r>
          </a:p>
        </p:txBody>
      </p:sp>
      <p:grpSp>
        <p:nvGrpSpPr>
          <p:cNvPr id="86" name="Group 12"/>
          <p:cNvGrpSpPr/>
          <p:nvPr/>
        </p:nvGrpSpPr>
        <p:grpSpPr>
          <a:xfrm>
            <a:off x="6096000" y="7592205"/>
            <a:ext cx="1295400" cy="827895"/>
            <a:chOff x="0" y="0"/>
            <a:chExt cx="1091506" cy="171231"/>
          </a:xfrm>
        </p:grpSpPr>
        <p:sp>
          <p:nvSpPr>
            <p:cNvPr id="119"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20"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21" name="AutoShape 30"/>
          <p:cNvSpPr/>
          <p:nvPr/>
        </p:nvSpPr>
        <p:spPr>
          <a:xfrm rot="5400000">
            <a:off x="3551187" y="6697713"/>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2" name="AutoShape 42"/>
          <p:cNvSpPr/>
          <p:nvPr/>
        </p:nvSpPr>
        <p:spPr>
          <a:xfrm flipV="1">
            <a:off x="1905000" y="7124700"/>
            <a:ext cx="47474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123" name="AutoShape 43"/>
          <p:cNvSpPr/>
          <p:nvPr/>
        </p:nvSpPr>
        <p:spPr>
          <a:xfrm rot="5400000">
            <a:off x="1740023" y="72881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4" name="AutoShape 44"/>
          <p:cNvSpPr/>
          <p:nvPr/>
        </p:nvSpPr>
        <p:spPr>
          <a:xfrm rot="5400000">
            <a:off x="6469734" y="72881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25" name="Group 12"/>
          <p:cNvGrpSpPr/>
          <p:nvPr/>
        </p:nvGrpSpPr>
        <p:grpSpPr>
          <a:xfrm>
            <a:off x="976978" y="7581900"/>
            <a:ext cx="1295400" cy="827895"/>
            <a:chOff x="0" y="0"/>
            <a:chExt cx="1091506" cy="171231"/>
          </a:xfrm>
        </p:grpSpPr>
        <p:sp>
          <p:nvSpPr>
            <p:cNvPr id="12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2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28" name="Rectangle 127"/>
          <p:cNvSpPr/>
          <p:nvPr/>
        </p:nvSpPr>
        <p:spPr>
          <a:xfrm>
            <a:off x="5562600" y="7734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مدير</a:t>
            </a:r>
          </a:p>
        </p:txBody>
      </p:sp>
      <p:sp>
        <p:nvSpPr>
          <p:cNvPr id="129" name="Rectangle 128"/>
          <p:cNvSpPr/>
          <p:nvPr/>
        </p:nvSpPr>
        <p:spPr>
          <a:xfrm>
            <a:off x="443578" y="78105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مدير</a:t>
            </a:r>
          </a:p>
        </p:txBody>
      </p:sp>
      <p:sp>
        <p:nvSpPr>
          <p:cNvPr id="131" name="Rounded Rectangle 130"/>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51"/>
          <p:cNvSpPr txBox="1"/>
          <p:nvPr/>
        </p:nvSpPr>
        <p:spPr>
          <a:xfrm>
            <a:off x="6324599" y="190500"/>
            <a:ext cx="6096001" cy="2015295"/>
          </a:xfrm>
          <a:prstGeom prst="rect">
            <a:avLst/>
          </a:prstGeom>
        </p:spPr>
        <p:txBody>
          <a:bodyPr wrap="square"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الخرائط التقليدية (الرأسية)</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sp>
        <p:nvSpPr>
          <p:cNvPr id="13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4" name="TextBox 13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24</a:t>
            </a:r>
          </a:p>
        </p:txBody>
      </p:sp>
    </p:spTree>
    <p:extLst>
      <p:ext uri="{BB962C8B-B14F-4D97-AF65-F5344CB8AC3E}">
        <p14:creationId xmlns:p14="http://schemas.microsoft.com/office/powerpoint/2010/main" val="2893126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rot="16200000">
            <a:off x="3009898" y="3886202"/>
            <a:ext cx="1219202" cy="3276598"/>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sp>
        <p:nvSpPr>
          <p:cNvPr id="30" name="AutoShape 30"/>
          <p:cNvSpPr/>
          <p:nvPr/>
        </p:nvSpPr>
        <p:spPr>
          <a:xfrm rot="5400000" flipH="1" flipV="1">
            <a:off x="5980692" y="4725410"/>
            <a:ext cx="0" cy="1598179"/>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1952527" y="5172171"/>
            <a:ext cx="3429000" cy="1051570"/>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6858000" y="3848100"/>
            <a:ext cx="0" cy="411480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flipH="1" flipV="1">
            <a:off x="7353300" y="3352800"/>
            <a:ext cx="0" cy="9906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09" name="Group 42"/>
          <p:cNvGrpSpPr/>
          <p:nvPr/>
        </p:nvGrpSpPr>
        <p:grpSpPr>
          <a:xfrm>
            <a:off x="18135600" y="0"/>
            <a:ext cx="818492" cy="10287000"/>
            <a:chOff x="0" y="0"/>
            <a:chExt cx="446365" cy="2709333"/>
          </a:xfrm>
        </p:grpSpPr>
        <p:sp>
          <p:nvSpPr>
            <p:cNvPr id="110"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11"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2" name="Group 48"/>
          <p:cNvGrpSpPr/>
          <p:nvPr/>
        </p:nvGrpSpPr>
        <p:grpSpPr>
          <a:xfrm>
            <a:off x="0" y="0"/>
            <a:ext cx="762000" cy="1028700"/>
            <a:chOff x="0" y="0"/>
            <a:chExt cx="812800" cy="812800"/>
          </a:xfrm>
        </p:grpSpPr>
        <p:sp>
          <p:nvSpPr>
            <p:cNvPr id="11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1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5" name="Group 8"/>
          <p:cNvGrpSpPr/>
          <p:nvPr/>
        </p:nvGrpSpPr>
        <p:grpSpPr>
          <a:xfrm>
            <a:off x="0" y="6690087"/>
            <a:ext cx="762000" cy="3177813"/>
            <a:chOff x="0" y="0"/>
            <a:chExt cx="812800" cy="2510865"/>
          </a:xfrm>
        </p:grpSpPr>
        <p:sp>
          <p:nvSpPr>
            <p:cNvPr id="11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1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1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69" name="AutoShape 42"/>
          <p:cNvSpPr/>
          <p:nvPr/>
        </p:nvSpPr>
        <p:spPr>
          <a:xfrm flipV="1">
            <a:off x="10744200" y="2476500"/>
            <a:ext cx="0" cy="2895600"/>
          </a:xfrm>
          <a:prstGeom prst="line">
            <a:avLst/>
          </a:prstGeom>
          <a:ln w="28575" cap="flat">
            <a:solidFill>
              <a:srgbClr val="272626"/>
            </a:solidFill>
            <a:prstDash val="solid"/>
            <a:headEnd type="none" w="sm" len="sm"/>
            <a:tailEnd type="none" w="sm" len="sm"/>
          </a:ln>
        </p:spPr>
        <p:txBody>
          <a:bodyPr/>
          <a:lstStyle/>
          <a:p>
            <a:endParaRPr lang="en-US"/>
          </a:p>
        </p:txBody>
      </p:sp>
      <p:sp>
        <p:nvSpPr>
          <p:cNvPr id="59" name="AutoShape 43"/>
          <p:cNvSpPr/>
          <p:nvPr/>
        </p:nvSpPr>
        <p:spPr>
          <a:xfrm rot="5400000" flipH="1" flipV="1">
            <a:off x="7353300" y="7467600"/>
            <a:ext cx="0" cy="9906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60" name="Group 12"/>
          <p:cNvGrpSpPr/>
          <p:nvPr/>
        </p:nvGrpSpPr>
        <p:grpSpPr>
          <a:xfrm>
            <a:off x="7652948" y="7548952"/>
            <a:ext cx="1948252" cy="827895"/>
            <a:chOff x="0" y="0"/>
            <a:chExt cx="1395359" cy="171231"/>
          </a:xfrm>
        </p:grpSpPr>
        <p:sp>
          <p:nvSpPr>
            <p:cNvPr id="61"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3"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4" name="Rectangle 63"/>
          <p:cNvSpPr/>
          <p:nvPr/>
        </p:nvSpPr>
        <p:spPr>
          <a:xfrm>
            <a:off x="8382000" y="7810500"/>
            <a:ext cx="987771"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مساعد</a:t>
            </a:r>
          </a:p>
        </p:txBody>
      </p:sp>
      <p:sp>
        <p:nvSpPr>
          <p:cNvPr id="87" name="AutoShape 43"/>
          <p:cNvSpPr/>
          <p:nvPr/>
        </p:nvSpPr>
        <p:spPr>
          <a:xfrm rot="5400000" flipH="1" flipV="1">
            <a:off x="10172700" y="33528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88" name="AutoShape 43"/>
          <p:cNvSpPr/>
          <p:nvPr/>
        </p:nvSpPr>
        <p:spPr>
          <a:xfrm rot="5400000" flipH="1" flipV="1">
            <a:off x="10325100" y="74676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89" name="AutoShape 43"/>
          <p:cNvSpPr/>
          <p:nvPr/>
        </p:nvSpPr>
        <p:spPr>
          <a:xfrm rot="5400000" flipH="1" flipV="1">
            <a:off x="11239500" y="19812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90" name="AutoShape 43"/>
          <p:cNvSpPr/>
          <p:nvPr/>
        </p:nvSpPr>
        <p:spPr>
          <a:xfrm rot="5400000" flipH="1" flipV="1">
            <a:off x="11239500" y="33528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91" name="AutoShape 43"/>
          <p:cNvSpPr/>
          <p:nvPr/>
        </p:nvSpPr>
        <p:spPr>
          <a:xfrm rot="5400000" flipH="1" flipV="1">
            <a:off x="11239500" y="48768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92" name="AutoShape 42"/>
          <p:cNvSpPr/>
          <p:nvPr/>
        </p:nvSpPr>
        <p:spPr>
          <a:xfrm flipV="1">
            <a:off x="10820400" y="6286500"/>
            <a:ext cx="0" cy="2895600"/>
          </a:xfrm>
          <a:prstGeom prst="line">
            <a:avLst/>
          </a:prstGeom>
          <a:ln w="28575" cap="flat">
            <a:solidFill>
              <a:srgbClr val="272626"/>
            </a:solidFill>
            <a:prstDash val="solid"/>
            <a:headEnd type="none" w="sm" len="sm"/>
            <a:tailEnd type="none" w="sm" len="sm"/>
          </a:ln>
        </p:spPr>
        <p:txBody>
          <a:bodyPr/>
          <a:lstStyle/>
          <a:p>
            <a:endParaRPr lang="en-US"/>
          </a:p>
        </p:txBody>
      </p:sp>
      <p:sp>
        <p:nvSpPr>
          <p:cNvPr id="93" name="AutoShape 43"/>
          <p:cNvSpPr/>
          <p:nvPr/>
        </p:nvSpPr>
        <p:spPr>
          <a:xfrm rot="5400000" flipH="1" flipV="1">
            <a:off x="11315700" y="5791200"/>
            <a:ext cx="0" cy="990600"/>
          </a:xfrm>
          <a:prstGeom prst="line">
            <a:avLst/>
          </a:prstGeom>
          <a:ln w="28575" cap="flat">
            <a:solidFill>
              <a:srgbClr val="272626"/>
            </a:solidFill>
            <a:prstDash val="solid"/>
            <a:headEnd type="none" w="sm" len="sm"/>
            <a:tailEnd type="oval" w="lg" len="lg"/>
          </a:ln>
        </p:spPr>
        <p:txBody>
          <a:bodyPr/>
          <a:lstStyle/>
          <a:p>
            <a:endParaRPr lang="en-US"/>
          </a:p>
        </p:txBody>
      </p:sp>
      <p:sp>
        <p:nvSpPr>
          <p:cNvPr id="94" name="AutoShape 43"/>
          <p:cNvSpPr/>
          <p:nvPr/>
        </p:nvSpPr>
        <p:spPr>
          <a:xfrm rot="5400000" flipH="1" flipV="1">
            <a:off x="11315700" y="8686800"/>
            <a:ext cx="0" cy="9906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95" name="Group 12"/>
          <p:cNvGrpSpPr/>
          <p:nvPr/>
        </p:nvGrpSpPr>
        <p:grpSpPr>
          <a:xfrm>
            <a:off x="8077200" y="3401205"/>
            <a:ext cx="1524000" cy="827895"/>
            <a:chOff x="0" y="0"/>
            <a:chExt cx="1091506" cy="171231"/>
          </a:xfrm>
        </p:grpSpPr>
        <p:sp>
          <p:nvSpPr>
            <p:cNvPr id="9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8" name="Rectangle 97"/>
          <p:cNvSpPr/>
          <p:nvPr/>
        </p:nvSpPr>
        <p:spPr>
          <a:xfrm>
            <a:off x="8382000" y="3771900"/>
            <a:ext cx="987771" cy="400110"/>
          </a:xfrm>
          <a:prstGeom prst="rect">
            <a:avLst/>
          </a:prstGeom>
        </p:spPr>
        <p:txBody>
          <a:bodyPr wrap="none">
            <a:spAutoFit/>
          </a:bodyPr>
          <a:lstStyle/>
          <a:p>
            <a:pPr algn="ctr">
              <a:defRPr/>
            </a:pPr>
            <a:r>
              <a:rPr lang="ar-SA" sz="2000" dirty="0">
                <a:latin typeface="Tajawal Bold" panose="020B0604020202020204" charset="-78"/>
                <a:cs typeface="Tajawal Bold" panose="020B0604020202020204" charset="-78"/>
              </a:rPr>
              <a:t>مساعد</a:t>
            </a:r>
          </a:p>
        </p:txBody>
      </p:sp>
      <p:grpSp>
        <p:nvGrpSpPr>
          <p:cNvPr id="99" name="Group 12"/>
          <p:cNvGrpSpPr/>
          <p:nvPr/>
        </p:nvGrpSpPr>
        <p:grpSpPr>
          <a:xfrm>
            <a:off x="11430000" y="2095500"/>
            <a:ext cx="1948252" cy="827895"/>
            <a:chOff x="0" y="0"/>
            <a:chExt cx="1395359" cy="171231"/>
          </a:xfrm>
        </p:grpSpPr>
        <p:sp>
          <p:nvSpPr>
            <p:cNvPr id="100"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0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02" name="Rectangle 101"/>
          <p:cNvSpPr/>
          <p:nvPr/>
        </p:nvSpPr>
        <p:spPr>
          <a:xfrm>
            <a:off x="12319353" y="2357048"/>
            <a:ext cx="667170" cy="400110"/>
          </a:xfrm>
          <a:prstGeom prst="rect">
            <a:avLst/>
          </a:prstGeom>
        </p:spPr>
        <p:txBody>
          <a:bodyPr wrap="none">
            <a:spAutoFit/>
          </a:bodyPr>
          <a:lstStyle/>
          <a:p>
            <a:pPr algn="ctr">
              <a:defRPr/>
            </a:pPr>
            <a:r>
              <a:rPr lang="ar-EG" sz="2000" dirty="0">
                <a:latin typeface="Tajawal Bold" panose="020B0604020202020204" charset="-78"/>
                <a:cs typeface="Tajawal Bold" panose="020B0604020202020204" charset="-78"/>
              </a:rPr>
              <a:t>مدير</a:t>
            </a:r>
            <a:endParaRPr lang="ar-SA" sz="2000" dirty="0">
              <a:latin typeface="Tajawal Bold" panose="020B0604020202020204" charset="-78"/>
              <a:cs typeface="Tajawal Bold" panose="020B0604020202020204" charset="-78"/>
            </a:endParaRPr>
          </a:p>
        </p:txBody>
      </p:sp>
      <p:grpSp>
        <p:nvGrpSpPr>
          <p:cNvPr id="103" name="Group 12"/>
          <p:cNvGrpSpPr/>
          <p:nvPr/>
        </p:nvGrpSpPr>
        <p:grpSpPr>
          <a:xfrm>
            <a:off x="11386748" y="3357952"/>
            <a:ext cx="1948252" cy="827895"/>
            <a:chOff x="0" y="0"/>
            <a:chExt cx="1395359" cy="171231"/>
          </a:xfrm>
        </p:grpSpPr>
        <p:sp>
          <p:nvSpPr>
            <p:cNvPr id="104"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0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06" name="Rectangle 105"/>
          <p:cNvSpPr/>
          <p:nvPr/>
        </p:nvSpPr>
        <p:spPr>
          <a:xfrm>
            <a:off x="12276101" y="3619500"/>
            <a:ext cx="667170" cy="400110"/>
          </a:xfrm>
          <a:prstGeom prst="rect">
            <a:avLst/>
          </a:prstGeom>
        </p:spPr>
        <p:txBody>
          <a:bodyPr wrap="none">
            <a:spAutoFit/>
          </a:bodyPr>
          <a:lstStyle/>
          <a:p>
            <a:pPr algn="ctr">
              <a:defRPr/>
            </a:pPr>
            <a:r>
              <a:rPr lang="ar-EG" sz="2000" dirty="0">
                <a:latin typeface="Tajawal Bold" panose="020B0604020202020204" charset="-78"/>
                <a:cs typeface="Tajawal Bold" panose="020B0604020202020204" charset="-78"/>
              </a:rPr>
              <a:t>مدير</a:t>
            </a:r>
            <a:endParaRPr lang="ar-SA" sz="2000" dirty="0">
              <a:latin typeface="Tajawal Bold" panose="020B0604020202020204" charset="-78"/>
              <a:cs typeface="Tajawal Bold" panose="020B0604020202020204" charset="-78"/>
            </a:endParaRPr>
          </a:p>
        </p:txBody>
      </p:sp>
      <p:grpSp>
        <p:nvGrpSpPr>
          <p:cNvPr id="107" name="Group 12"/>
          <p:cNvGrpSpPr/>
          <p:nvPr/>
        </p:nvGrpSpPr>
        <p:grpSpPr>
          <a:xfrm>
            <a:off x="11462948" y="4881952"/>
            <a:ext cx="1948252" cy="827895"/>
            <a:chOff x="0" y="0"/>
            <a:chExt cx="1395359" cy="171231"/>
          </a:xfrm>
        </p:grpSpPr>
        <p:sp>
          <p:nvSpPr>
            <p:cNvPr id="108"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3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32" name="Rectangle 131"/>
          <p:cNvSpPr/>
          <p:nvPr/>
        </p:nvSpPr>
        <p:spPr>
          <a:xfrm>
            <a:off x="12352301" y="5143500"/>
            <a:ext cx="667170" cy="400110"/>
          </a:xfrm>
          <a:prstGeom prst="rect">
            <a:avLst/>
          </a:prstGeom>
        </p:spPr>
        <p:txBody>
          <a:bodyPr wrap="none">
            <a:spAutoFit/>
          </a:bodyPr>
          <a:lstStyle/>
          <a:p>
            <a:pPr algn="ctr">
              <a:defRPr/>
            </a:pPr>
            <a:r>
              <a:rPr lang="ar-EG" sz="2000" dirty="0">
                <a:latin typeface="Tajawal Bold" panose="020B0604020202020204" charset="-78"/>
                <a:cs typeface="Tajawal Bold" panose="020B0604020202020204" charset="-78"/>
              </a:rPr>
              <a:t>مدير</a:t>
            </a:r>
            <a:endParaRPr lang="ar-SA" sz="2000" dirty="0">
              <a:latin typeface="Tajawal Bold" panose="020B0604020202020204" charset="-78"/>
              <a:cs typeface="Tajawal Bold" panose="020B0604020202020204" charset="-78"/>
            </a:endParaRPr>
          </a:p>
        </p:txBody>
      </p:sp>
      <p:grpSp>
        <p:nvGrpSpPr>
          <p:cNvPr id="133" name="Group 12"/>
          <p:cNvGrpSpPr/>
          <p:nvPr/>
        </p:nvGrpSpPr>
        <p:grpSpPr>
          <a:xfrm>
            <a:off x="11506200" y="5905500"/>
            <a:ext cx="1948252" cy="827895"/>
            <a:chOff x="0" y="0"/>
            <a:chExt cx="1395359" cy="171231"/>
          </a:xfrm>
        </p:grpSpPr>
        <p:sp>
          <p:nvSpPr>
            <p:cNvPr id="134"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3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36" name="Rectangle 135"/>
          <p:cNvSpPr/>
          <p:nvPr/>
        </p:nvSpPr>
        <p:spPr>
          <a:xfrm>
            <a:off x="12395553" y="6167048"/>
            <a:ext cx="667170" cy="400110"/>
          </a:xfrm>
          <a:prstGeom prst="rect">
            <a:avLst/>
          </a:prstGeom>
        </p:spPr>
        <p:txBody>
          <a:bodyPr wrap="none">
            <a:spAutoFit/>
          </a:bodyPr>
          <a:lstStyle/>
          <a:p>
            <a:pPr algn="ctr">
              <a:defRPr/>
            </a:pPr>
            <a:r>
              <a:rPr lang="ar-EG" sz="2000" dirty="0">
                <a:latin typeface="Tajawal Bold" panose="020B0604020202020204" charset="-78"/>
                <a:cs typeface="Tajawal Bold" panose="020B0604020202020204" charset="-78"/>
              </a:rPr>
              <a:t>مدير</a:t>
            </a:r>
            <a:endParaRPr lang="ar-SA" sz="2000" dirty="0">
              <a:latin typeface="Tajawal Bold" panose="020B0604020202020204" charset="-78"/>
              <a:cs typeface="Tajawal Bold" panose="020B0604020202020204" charset="-78"/>
            </a:endParaRPr>
          </a:p>
        </p:txBody>
      </p:sp>
      <p:grpSp>
        <p:nvGrpSpPr>
          <p:cNvPr id="137" name="Group 12"/>
          <p:cNvGrpSpPr/>
          <p:nvPr/>
        </p:nvGrpSpPr>
        <p:grpSpPr>
          <a:xfrm>
            <a:off x="11539148" y="8691952"/>
            <a:ext cx="1948252" cy="827895"/>
            <a:chOff x="0" y="0"/>
            <a:chExt cx="1395359" cy="171231"/>
          </a:xfrm>
        </p:grpSpPr>
        <p:sp>
          <p:nvSpPr>
            <p:cNvPr id="138" name="Freeform 13"/>
            <p:cNvSpPr/>
            <p:nvPr/>
          </p:nvSpPr>
          <p:spPr>
            <a:xfrm>
              <a:off x="303853"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3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40" name="Rectangle 139"/>
          <p:cNvSpPr/>
          <p:nvPr/>
        </p:nvSpPr>
        <p:spPr>
          <a:xfrm>
            <a:off x="12428501" y="8953500"/>
            <a:ext cx="667170" cy="400110"/>
          </a:xfrm>
          <a:prstGeom prst="rect">
            <a:avLst/>
          </a:prstGeom>
        </p:spPr>
        <p:txBody>
          <a:bodyPr wrap="none">
            <a:spAutoFit/>
          </a:bodyPr>
          <a:lstStyle/>
          <a:p>
            <a:pPr algn="ctr">
              <a:defRPr/>
            </a:pPr>
            <a:r>
              <a:rPr lang="ar-EG" sz="2000" dirty="0">
                <a:latin typeface="Tajawal Bold" panose="020B0604020202020204" charset="-78"/>
                <a:cs typeface="Tajawal Bold" panose="020B0604020202020204" charset="-78"/>
              </a:rPr>
              <a:t>مدير</a:t>
            </a:r>
            <a:endParaRPr lang="ar-SA" sz="2000" dirty="0">
              <a:latin typeface="Tajawal Bold" panose="020B0604020202020204" charset="-78"/>
              <a:cs typeface="Tajawal Bold" panose="020B0604020202020204" charset="-78"/>
            </a:endParaRPr>
          </a:p>
        </p:txBody>
      </p:sp>
      <p:sp>
        <p:nvSpPr>
          <p:cNvPr id="141" name="Rounded Rectangle 140"/>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51"/>
          <p:cNvSpPr txBox="1"/>
          <p:nvPr/>
        </p:nvSpPr>
        <p:spPr>
          <a:xfrm>
            <a:off x="6324599" y="190500"/>
            <a:ext cx="6096001" cy="2015295"/>
          </a:xfrm>
          <a:prstGeom prst="rect">
            <a:avLst/>
          </a:prstGeom>
        </p:spPr>
        <p:txBody>
          <a:bodyPr wrap="square"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الخرائط الأفقية</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sp>
        <p:nvSpPr>
          <p:cNvPr id="14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44" name="TextBox 14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25</a:t>
            </a:r>
          </a:p>
        </p:txBody>
      </p:sp>
    </p:spTree>
    <p:extLst>
      <p:ext uri="{BB962C8B-B14F-4D97-AF65-F5344CB8AC3E}">
        <p14:creationId xmlns:p14="http://schemas.microsoft.com/office/powerpoint/2010/main" val="72362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7109187"/>
            <a:ext cx="11830234" cy="3177813"/>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3000" y="0"/>
            <a:ext cx="5334000" cy="10287000"/>
            <a:chOff x="0" y="0"/>
            <a:chExt cx="7238755" cy="13716000"/>
          </a:xfrm>
        </p:grpSpPr>
        <p:pic>
          <p:nvPicPr>
            <p:cNvPr id="6" name="Picture 6"/>
            <p:cNvPicPr>
              <a:picLocks noChangeAspect="1"/>
            </p:cNvPicPr>
            <p:nvPr/>
          </p:nvPicPr>
          <p:blipFill>
            <a:blip r:embed="rId2"/>
            <a:srcRect l="17004" r="49284"/>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97118" y="559176"/>
            <a:ext cx="7494647" cy="128520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Tajawal Bold"/>
                <a:rtl/>
              </a:rPr>
              <a:t>محتويات الفصل</a:t>
            </a:r>
          </a:p>
        </p:txBody>
      </p:sp>
      <p:grpSp>
        <p:nvGrpSpPr>
          <p:cNvPr id="17" name="Group 17"/>
          <p:cNvGrpSpPr/>
          <p:nvPr/>
        </p:nvGrpSpPr>
        <p:grpSpPr>
          <a:xfrm>
            <a:off x="15837652" y="3038801"/>
            <a:ext cx="969409" cy="956220"/>
            <a:chOff x="0" y="0"/>
            <a:chExt cx="812800" cy="801742"/>
          </a:xfrm>
        </p:grpSpPr>
        <p:sp>
          <p:nvSpPr>
            <p:cNvPr id="18" name="Freeform 18"/>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19" name="TextBox 19"/>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01</a:t>
              </a:r>
            </a:p>
          </p:txBody>
        </p:sp>
      </p:grpSp>
      <p:grpSp>
        <p:nvGrpSpPr>
          <p:cNvPr id="20" name="Group 20"/>
          <p:cNvGrpSpPr/>
          <p:nvPr/>
        </p:nvGrpSpPr>
        <p:grpSpPr>
          <a:xfrm>
            <a:off x="15837652" y="4203680"/>
            <a:ext cx="969409" cy="956220"/>
            <a:chOff x="0" y="0"/>
            <a:chExt cx="812800" cy="801742"/>
          </a:xfrm>
        </p:grpSpPr>
        <p:sp>
          <p:nvSpPr>
            <p:cNvPr id="21" name="Freeform 21"/>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2" name="TextBox 22"/>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02</a:t>
              </a:r>
            </a:p>
          </p:txBody>
        </p:sp>
      </p:grpSp>
      <p:grpSp>
        <p:nvGrpSpPr>
          <p:cNvPr id="23" name="Group 23"/>
          <p:cNvGrpSpPr/>
          <p:nvPr/>
        </p:nvGrpSpPr>
        <p:grpSpPr>
          <a:xfrm>
            <a:off x="15837652" y="5368560"/>
            <a:ext cx="969409" cy="956220"/>
            <a:chOff x="0" y="0"/>
            <a:chExt cx="812800" cy="801742"/>
          </a:xfrm>
        </p:grpSpPr>
        <p:sp>
          <p:nvSpPr>
            <p:cNvPr id="24" name="Freeform 24"/>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5" name="TextBox 25"/>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03</a:t>
              </a:r>
            </a:p>
          </p:txBody>
        </p:sp>
      </p:grpSp>
      <p:grpSp>
        <p:nvGrpSpPr>
          <p:cNvPr id="26" name="Group 26"/>
          <p:cNvGrpSpPr/>
          <p:nvPr/>
        </p:nvGrpSpPr>
        <p:grpSpPr>
          <a:xfrm>
            <a:off x="15837652" y="6533440"/>
            <a:ext cx="969409" cy="956220"/>
            <a:chOff x="0" y="0"/>
            <a:chExt cx="812800" cy="801742"/>
          </a:xfrm>
        </p:grpSpPr>
        <p:sp>
          <p:nvSpPr>
            <p:cNvPr id="27" name="Freeform 27"/>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8" name="TextBox 28"/>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04</a:t>
              </a:r>
            </a:p>
          </p:txBody>
        </p:sp>
      </p:grpSp>
      <p:grpSp>
        <p:nvGrpSpPr>
          <p:cNvPr id="29" name="Group 29"/>
          <p:cNvGrpSpPr/>
          <p:nvPr/>
        </p:nvGrpSpPr>
        <p:grpSpPr>
          <a:xfrm>
            <a:off x="15011231" y="1028700"/>
            <a:ext cx="1652841" cy="1652841"/>
            <a:chOff x="0" y="0"/>
            <a:chExt cx="812800" cy="812800"/>
          </a:xfrm>
        </p:grpSpPr>
        <p:sp>
          <p:nvSpPr>
            <p:cNvPr id="30" name="Freeform 30"/>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795B12">
                <a:alpha val="29804"/>
              </a:srgbClr>
            </a:solidFill>
          </p:spPr>
          <p:txBody>
            <a:bodyPr/>
            <a:lstStyle/>
            <a:p>
              <a:endParaRPr lang="en-US"/>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814124" y="816351"/>
            <a:ext cx="771724" cy="7717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2919457" y="8414693"/>
            <a:ext cx="3744615" cy="374461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663005" y="3143130"/>
            <a:ext cx="969409" cy="4450859"/>
            <a:chOff x="0" y="0"/>
            <a:chExt cx="1292545" cy="5934479"/>
          </a:xfrm>
        </p:grpSpPr>
        <p:grpSp>
          <p:nvGrpSpPr>
            <p:cNvPr id="39" name="Group 39"/>
            <p:cNvGrpSpPr/>
            <p:nvPr/>
          </p:nvGrpSpPr>
          <p:grpSpPr>
            <a:xfrm>
              <a:off x="0" y="0"/>
              <a:ext cx="1292545" cy="1274960"/>
              <a:chOff x="0" y="0"/>
              <a:chExt cx="812800" cy="801742"/>
            </a:xfrm>
          </p:grpSpPr>
          <p:sp>
            <p:nvSpPr>
              <p:cNvPr id="40" name="Freeform 40"/>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1" name="TextBox 41"/>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05</a:t>
                </a:r>
              </a:p>
            </p:txBody>
          </p:sp>
        </p:grpSp>
        <p:grpSp>
          <p:nvGrpSpPr>
            <p:cNvPr id="42" name="Group 42"/>
            <p:cNvGrpSpPr/>
            <p:nvPr/>
          </p:nvGrpSpPr>
          <p:grpSpPr>
            <a:xfrm>
              <a:off x="0" y="1553173"/>
              <a:ext cx="1292545" cy="1274960"/>
              <a:chOff x="0" y="0"/>
              <a:chExt cx="812800" cy="801742"/>
            </a:xfrm>
          </p:grpSpPr>
          <p:sp>
            <p:nvSpPr>
              <p:cNvPr id="43" name="Freeform 43"/>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4" name="TextBox 44"/>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06</a:t>
                </a:r>
              </a:p>
            </p:txBody>
          </p:sp>
        </p:grpSp>
        <p:grpSp>
          <p:nvGrpSpPr>
            <p:cNvPr id="45" name="Group 45"/>
            <p:cNvGrpSpPr/>
            <p:nvPr/>
          </p:nvGrpSpPr>
          <p:grpSpPr>
            <a:xfrm>
              <a:off x="0" y="3106346"/>
              <a:ext cx="1292545" cy="1274960"/>
              <a:chOff x="0" y="0"/>
              <a:chExt cx="812800" cy="801742"/>
            </a:xfrm>
          </p:grpSpPr>
          <p:sp>
            <p:nvSpPr>
              <p:cNvPr id="46" name="Freeform 46"/>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7" name="TextBox 47"/>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a:ea typeface="Garet Bold"/>
                    <a:cs typeface="Garet Bold"/>
                    <a:sym typeface="Garet Bold"/>
                  </a:rPr>
                  <a:t>07</a:t>
                </a:r>
              </a:p>
            </p:txBody>
          </p:sp>
        </p:grpSp>
        <p:grpSp>
          <p:nvGrpSpPr>
            <p:cNvPr id="48" name="Group 48"/>
            <p:cNvGrpSpPr/>
            <p:nvPr/>
          </p:nvGrpSpPr>
          <p:grpSpPr>
            <a:xfrm>
              <a:off x="0" y="4659518"/>
              <a:ext cx="1292545" cy="1274960"/>
              <a:chOff x="0" y="0"/>
              <a:chExt cx="812800" cy="801742"/>
            </a:xfrm>
          </p:grpSpPr>
          <p:sp>
            <p:nvSpPr>
              <p:cNvPr id="49" name="Freeform 49"/>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50" name="TextBox 50"/>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a:ea typeface="Garet Bold"/>
                    <a:cs typeface="Garet Bold"/>
                    <a:sym typeface="Garet Bold"/>
                  </a:rPr>
                  <a:t>08</a:t>
                </a:r>
              </a:p>
            </p:txBody>
          </p:sp>
        </p:grpSp>
      </p:grpSp>
      <p:sp>
        <p:nvSpPr>
          <p:cNvPr id="51" name="TextBox 51"/>
          <p:cNvSpPr txBox="1"/>
          <p:nvPr/>
        </p:nvSpPr>
        <p:spPr>
          <a:xfrm>
            <a:off x="12039601" y="3160993"/>
            <a:ext cx="3546248"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مفهوم التنظيم</a:t>
            </a:r>
          </a:p>
        </p:txBody>
      </p:sp>
      <p:sp>
        <p:nvSpPr>
          <p:cNvPr id="52" name="TextBox 52"/>
          <p:cNvSpPr txBox="1"/>
          <p:nvPr/>
        </p:nvSpPr>
        <p:spPr>
          <a:xfrm>
            <a:off x="11811000" y="4225254"/>
            <a:ext cx="37905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أهداف التنظيم</a:t>
            </a:r>
          </a:p>
        </p:txBody>
      </p:sp>
      <p:sp>
        <p:nvSpPr>
          <p:cNvPr id="53" name="TextBox 53"/>
          <p:cNvSpPr txBox="1"/>
          <p:nvPr/>
        </p:nvSpPr>
        <p:spPr>
          <a:xfrm>
            <a:off x="11963400" y="5490752"/>
            <a:ext cx="36381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أنواع التنظيم</a:t>
            </a:r>
          </a:p>
        </p:txBody>
      </p:sp>
      <p:sp>
        <p:nvSpPr>
          <p:cNvPr id="54" name="TextBox 54"/>
          <p:cNvSpPr txBox="1"/>
          <p:nvPr/>
        </p:nvSpPr>
        <p:spPr>
          <a:xfrm>
            <a:off x="11887200" y="6753269"/>
            <a:ext cx="3698649"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مبادئ التنظيم الإداري</a:t>
            </a:r>
          </a:p>
        </p:txBody>
      </p:sp>
      <p:sp>
        <p:nvSpPr>
          <p:cNvPr id="55" name="TextBox 55"/>
          <p:cNvSpPr txBox="1"/>
          <p:nvPr/>
        </p:nvSpPr>
        <p:spPr>
          <a:xfrm>
            <a:off x="6267947" y="3333415"/>
            <a:ext cx="4267199"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خصائص التنظيم الفعال</a:t>
            </a:r>
          </a:p>
        </p:txBody>
      </p:sp>
      <p:sp>
        <p:nvSpPr>
          <p:cNvPr id="56" name="TextBox 56"/>
          <p:cNvSpPr txBox="1"/>
          <p:nvPr/>
        </p:nvSpPr>
        <p:spPr>
          <a:xfrm>
            <a:off x="7068047" y="4561483"/>
            <a:ext cx="358140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الهياكل التنظيمية</a:t>
            </a:r>
          </a:p>
        </p:txBody>
      </p:sp>
      <p:sp>
        <p:nvSpPr>
          <p:cNvPr id="57" name="TextBox 57"/>
          <p:cNvSpPr txBox="1"/>
          <p:nvPr/>
        </p:nvSpPr>
        <p:spPr>
          <a:xfrm>
            <a:off x="7231623" y="5655617"/>
            <a:ext cx="3134916" cy="532838"/>
          </a:xfrm>
          <a:prstGeom prst="rect">
            <a:avLst/>
          </a:prstGeom>
        </p:spPr>
        <p:txBody>
          <a:bodyPr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الخرائط التنظيمية</a:t>
            </a:r>
          </a:p>
        </p:txBody>
      </p:sp>
      <p:sp>
        <p:nvSpPr>
          <p:cNvPr id="58" name="TextBox 58"/>
          <p:cNvSpPr txBox="1"/>
          <p:nvPr/>
        </p:nvSpPr>
        <p:spPr>
          <a:xfrm>
            <a:off x="6553200" y="6753269"/>
            <a:ext cx="426720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الدليل التنظيمي</a:t>
            </a:r>
          </a:p>
        </p:txBody>
      </p:sp>
      <p:grpSp>
        <p:nvGrpSpPr>
          <p:cNvPr id="60" name="Group 8"/>
          <p:cNvGrpSpPr/>
          <p:nvPr/>
        </p:nvGrpSpPr>
        <p:grpSpPr>
          <a:xfrm>
            <a:off x="0" y="6690087"/>
            <a:ext cx="1028700" cy="3177813"/>
            <a:chOff x="0" y="0"/>
            <a:chExt cx="812800" cy="2510865"/>
          </a:xfrm>
        </p:grpSpPr>
        <p:sp>
          <p:nvSpPr>
            <p:cNvPr id="6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4" name="TextBox 63"/>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2</a:t>
            </a:r>
            <a:endParaRPr lang="en-US" sz="3200" b="1" dirty="0">
              <a:solidFill>
                <a:schemeClr val="bg1"/>
              </a:solidFill>
            </a:endParaRPr>
          </a:p>
        </p:txBody>
      </p:sp>
      <p:sp>
        <p:nvSpPr>
          <p:cNvPr id="6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19994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109" name="Group 42"/>
          <p:cNvGrpSpPr/>
          <p:nvPr/>
        </p:nvGrpSpPr>
        <p:grpSpPr>
          <a:xfrm>
            <a:off x="18135600" y="0"/>
            <a:ext cx="818492" cy="10287000"/>
            <a:chOff x="0" y="0"/>
            <a:chExt cx="446365" cy="2709333"/>
          </a:xfrm>
        </p:grpSpPr>
        <p:sp>
          <p:nvSpPr>
            <p:cNvPr id="110"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11"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2" name="Group 48"/>
          <p:cNvGrpSpPr/>
          <p:nvPr/>
        </p:nvGrpSpPr>
        <p:grpSpPr>
          <a:xfrm>
            <a:off x="0" y="0"/>
            <a:ext cx="762000" cy="1028700"/>
            <a:chOff x="0" y="0"/>
            <a:chExt cx="812800" cy="812800"/>
          </a:xfrm>
        </p:grpSpPr>
        <p:sp>
          <p:nvSpPr>
            <p:cNvPr id="11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1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5" name="Group 8"/>
          <p:cNvGrpSpPr/>
          <p:nvPr/>
        </p:nvGrpSpPr>
        <p:grpSpPr>
          <a:xfrm>
            <a:off x="0" y="6690087"/>
            <a:ext cx="762000" cy="3177813"/>
            <a:chOff x="0" y="0"/>
            <a:chExt cx="812800" cy="2510865"/>
          </a:xfrm>
        </p:grpSpPr>
        <p:sp>
          <p:nvSpPr>
            <p:cNvPr id="11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1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1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41" name="Rounded Rectangle 140"/>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51"/>
          <p:cNvSpPr txBox="1"/>
          <p:nvPr/>
        </p:nvSpPr>
        <p:spPr>
          <a:xfrm>
            <a:off x="6324599" y="190500"/>
            <a:ext cx="6096001" cy="2015295"/>
          </a:xfrm>
          <a:prstGeom prst="rect">
            <a:avLst/>
          </a:prstGeom>
        </p:spPr>
        <p:txBody>
          <a:bodyPr wrap="square" lIns="0" tIns="0" rIns="0" bIns="0" rtlCol="0" anchor="t">
            <a:spAutoFit/>
          </a:bodyPr>
          <a:lstStyle/>
          <a:p>
            <a:pPr algn="ctr" rtl="1">
              <a:lnSpc>
                <a:spcPts val="8539"/>
              </a:lnSpc>
              <a:spcBef>
                <a:spcPct val="0"/>
              </a:spcBef>
            </a:pPr>
            <a:r>
              <a:rPr lang="ar-EG" sz="2800" b="1" dirty="0">
                <a:solidFill>
                  <a:schemeClr val="bg1"/>
                </a:solidFill>
                <a:latin typeface="Tajawal Bold"/>
                <a:ea typeface="Tajawal Bold"/>
                <a:cs typeface="Tajawal Bold"/>
                <a:sym typeface="Tajawal Bold"/>
                <a:rtl/>
              </a:rPr>
              <a:t>الخرائط الدائرية</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grpSp>
        <p:nvGrpSpPr>
          <p:cNvPr id="62" name="Group 1"/>
          <p:cNvGrpSpPr>
            <a:grpSpLocks/>
          </p:cNvGrpSpPr>
          <p:nvPr/>
        </p:nvGrpSpPr>
        <p:grpSpPr bwMode="auto">
          <a:xfrm>
            <a:off x="5264776" y="2157787"/>
            <a:ext cx="8534400" cy="7162800"/>
            <a:chOff x="3441700" y="1866900"/>
            <a:chExt cx="4572000" cy="2628900"/>
          </a:xfrm>
        </p:grpSpPr>
        <p:grpSp>
          <p:nvGrpSpPr>
            <p:cNvPr id="65" name="مجموعة 61"/>
            <p:cNvGrpSpPr>
              <a:grpSpLocks/>
            </p:cNvGrpSpPr>
            <p:nvPr/>
          </p:nvGrpSpPr>
          <p:grpSpPr bwMode="auto">
            <a:xfrm>
              <a:off x="3441700" y="1866900"/>
              <a:ext cx="4572000" cy="2628900"/>
              <a:chOff x="3454400" y="2260600"/>
              <a:chExt cx="4572000" cy="2628900"/>
            </a:xfrm>
          </p:grpSpPr>
          <p:sp>
            <p:nvSpPr>
              <p:cNvPr id="81" name="شكل بيضاوي 2"/>
              <p:cNvSpPr/>
              <p:nvPr/>
            </p:nvSpPr>
            <p:spPr>
              <a:xfrm>
                <a:off x="3454400" y="2260600"/>
                <a:ext cx="4572000" cy="2628900"/>
              </a:xfrm>
              <a:prstGeom prst="ellipse">
                <a:avLst/>
              </a:prstGeom>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a:defRPr/>
                </a:pPr>
                <a:endParaRPr lang="ar-SA">
                  <a:latin typeface="Tajawal Bold" panose="020B0604020202020204" charset="-78"/>
                  <a:cs typeface="Tajawal Bold" panose="020B0604020202020204" charset="-78"/>
                </a:endParaRPr>
              </a:p>
            </p:txBody>
          </p:sp>
          <p:sp>
            <p:nvSpPr>
              <p:cNvPr id="82" name="شكل بيضاوي 4"/>
              <p:cNvSpPr/>
              <p:nvPr/>
            </p:nvSpPr>
            <p:spPr>
              <a:xfrm>
                <a:off x="4120861" y="2675268"/>
                <a:ext cx="3239080" cy="1799563"/>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endParaRPr lang="ar-SA">
                  <a:latin typeface="Tajawal Bold" panose="020B0604020202020204" charset="-78"/>
                  <a:cs typeface="Tajawal Bold" panose="020B0604020202020204" charset="-78"/>
                </a:endParaRPr>
              </a:p>
            </p:txBody>
          </p:sp>
        </p:grpSp>
        <p:sp>
          <p:nvSpPr>
            <p:cNvPr id="66" name="شكل بيضاوي 5"/>
            <p:cNvSpPr/>
            <p:nvPr/>
          </p:nvSpPr>
          <p:spPr>
            <a:xfrm>
              <a:off x="5062632" y="2641281"/>
              <a:ext cx="1330138" cy="938251"/>
            </a:xfrm>
            <a:prstGeom prst="ellipse">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1" anchor="ctr"/>
            <a:lstStyle/>
            <a:p>
              <a:pPr algn="ctr">
                <a:defRPr/>
              </a:pPr>
              <a:endParaRPr lang="ar-SA">
                <a:latin typeface="Tajawal Bold" panose="020B0604020202020204" charset="-78"/>
                <a:cs typeface="Tajawal Bold" panose="020B0604020202020204" charset="-78"/>
              </a:endParaRPr>
            </a:p>
          </p:txBody>
        </p:sp>
        <p:cxnSp>
          <p:nvCxnSpPr>
            <p:cNvPr id="67" name="رابط مستقيم 21"/>
            <p:cNvCxnSpPr>
              <a:stCxn id="81" idx="2"/>
            </p:cNvCxnSpPr>
            <p:nvPr/>
          </p:nvCxnSpPr>
          <p:spPr>
            <a:xfrm>
              <a:off x="3441700" y="3181850"/>
              <a:ext cx="6664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رابط مستقيم 23"/>
            <p:cNvCxnSpPr>
              <a:stCxn id="81" idx="7"/>
            </p:cNvCxnSpPr>
            <p:nvPr/>
          </p:nvCxnSpPr>
          <p:spPr>
            <a:xfrm flipH="1">
              <a:off x="7056446" y="2252592"/>
              <a:ext cx="288011" cy="409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رابط مستقيم 26"/>
            <p:cNvCxnSpPr>
              <a:stCxn id="81" idx="5"/>
            </p:cNvCxnSpPr>
            <p:nvPr/>
          </p:nvCxnSpPr>
          <p:spPr>
            <a:xfrm flipH="1" flipV="1">
              <a:off x="6972965" y="3721419"/>
              <a:ext cx="371493" cy="388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رابط مستقيم 30"/>
            <p:cNvCxnSpPr>
              <a:cxnSpLocks/>
              <a:stCxn id="81" idx="0"/>
              <a:endCxn id="66" idx="0"/>
            </p:cNvCxnSpPr>
            <p:nvPr/>
          </p:nvCxnSpPr>
          <p:spPr>
            <a:xfrm>
              <a:off x="5727700" y="1866900"/>
              <a:ext cx="0" cy="774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رابط مستقيم 32"/>
            <p:cNvCxnSpPr>
              <a:cxnSpLocks/>
              <a:stCxn id="81" idx="4"/>
              <a:endCxn id="66" idx="4"/>
            </p:cNvCxnSpPr>
            <p:nvPr/>
          </p:nvCxnSpPr>
          <p:spPr>
            <a:xfrm flipV="1">
              <a:off x="5727700" y="3579532"/>
              <a:ext cx="0" cy="916268"/>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 Box 101"/>
            <p:cNvSpPr txBox="1">
              <a:spLocks noChangeArrowheads="1"/>
            </p:cNvSpPr>
            <p:nvPr/>
          </p:nvSpPr>
          <p:spPr bwMode="auto">
            <a:xfrm>
              <a:off x="4122738" y="2176463"/>
              <a:ext cx="585787"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مدير</a:t>
              </a:r>
              <a:endParaRPr lang="en-US" altLang="ar-SA" sz="1800" b="1">
                <a:latin typeface="Tajawal Bold" panose="020B0604020202020204" charset="-78"/>
                <a:cs typeface="Tajawal Bold" panose="020B0604020202020204" charset="-78"/>
              </a:endParaRPr>
            </a:p>
          </p:txBody>
        </p:sp>
        <p:sp>
          <p:nvSpPr>
            <p:cNvPr id="74" name="Text Box 101"/>
            <p:cNvSpPr txBox="1">
              <a:spLocks noChangeArrowheads="1"/>
            </p:cNvSpPr>
            <p:nvPr/>
          </p:nvSpPr>
          <p:spPr bwMode="auto">
            <a:xfrm>
              <a:off x="3892550" y="3713163"/>
              <a:ext cx="587375"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مدير</a:t>
              </a:r>
              <a:endParaRPr lang="en-US" altLang="ar-SA" sz="1800" b="1">
                <a:latin typeface="Tajawal Bold" panose="020B0604020202020204" charset="-78"/>
                <a:cs typeface="Tajawal Bold" panose="020B0604020202020204" charset="-78"/>
              </a:endParaRPr>
            </a:p>
          </p:txBody>
        </p:sp>
        <p:sp>
          <p:nvSpPr>
            <p:cNvPr id="75" name="Text Box 101"/>
            <p:cNvSpPr txBox="1">
              <a:spLocks noChangeArrowheads="1"/>
            </p:cNvSpPr>
            <p:nvPr/>
          </p:nvSpPr>
          <p:spPr bwMode="auto">
            <a:xfrm>
              <a:off x="6178550" y="4057650"/>
              <a:ext cx="587375"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مدير</a:t>
              </a:r>
              <a:endParaRPr lang="en-US" altLang="ar-SA" sz="1800" b="1">
                <a:latin typeface="Tajawal Bold" panose="020B0604020202020204" charset="-78"/>
                <a:cs typeface="Tajawal Bold" panose="020B0604020202020204" charset="-78"/>
              </a:endParaRPr>
            </a:p>
          </p:txBody>
        </p:sp>
        <p:sp>
          <p:nvSpPr>
            <p:cNvPr id="76" name="Text Box 101"/>
            <p:cNvSpPr txBox="1">
              <a:spLocks noChangeArrowheads="1"/>
            </p:cNvSpPr>
            <p:nvPr/>
          </p:nvSpPr>
          <p:spPr bwMode="auto">
            <a:xfrm>
              <a:off x="7339013" y="2925763"/>
              <a:ext cx="585787"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مدير</a:t>
              </a:r>
              <a:endParaRPr lang="en-US" altLang="ar-SA" sz="1800" b="1">
                <a:latin typeface="Tajawal Bold" panose="020B0604020202020204" charset="-78"/>
                <a:cs typeface="Tajawal Bold" panose="020B0604020202020204" charset="-78"/>
              </a:endParaRPr>
            </a:p>
          </p:txBody>
        </p:sp>
        <p:sp>
          <p:nvSpPr>
            <p:cNvPr id="77" name="Text Box 101"/>
            <p:cNvSpPr txBox="1">
              <a:spLocks noChangeArrowheads="1"/>
            </p:cNvSpPr>
            <p:nvPr/>
          </p:nvSpPr>
          <p:spPr bwMode="auto">
            <a:xfrm>
              <a:off x="6173025" y="2090636"/>
              <a:ext cx="587375"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dirty="0">
                  <a:latin typeface="Tajawal Bold" panose="020B0604020202020204" charset="-78"/>
                  <a:cs typeface="Tajawal Bold" panose="020B0604020202020204" charset="-78"/>
                </a:rPr>
                <a:t>مدير</a:t>
              </a:r>
              <a:endParaRPr lang="en-US" altLang="ar-SA" sz="1800" b="1" dirty="0">
                <a:latin typeface="Tajawal Bold" panose="020B0604020202020204" charset="-78"/>
                <a:cs typeface="Tajawal Bold" panose="020B0604020202020204" charset="-78"/>
              </a:endParaRPr>
            </a:p>
          </p:txBody>
        </p:sp>
        <p:sp>
          <p:nvSpPr>
            <p:cNvPr id="78" name="Text Box 101"/>
            <p:cNvSpPr txBox="1">
              <a:spLocks noChangeArrowheads="1"/>
            </p:cNvSpPr>
            <p:nvPr/>
          </p:nvSpPr>
          <p:spPr bwMode="auto">
            <a:xfrm>
              <a:off x="5401129" y="3041515"/>
              <a:ext cx="587375"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dirty="0">
                  <a:latin typeface="Tajawal Bold" panose="020B0604020202020204" charset="-78"/>
                  <a:cs typeface="Tajawal Bold" panose="020B0604020202020204" charset="-78"/>
                </a:rPr>
                <a:t>مدير عام</a:t>
              </a:r>
              <a:endParaRPr lang="en-US" altLang="ar-SA" sz="1800" b="1" dirty="0">
                <a:latin typeface="Tajawal Bold" panose="020B0604020202020204" charset="-78"/>
                <a:cs typeface="Tajawal Bold" panose="020B0604020202020204" charset="-78"/>
              </a:endParaRPr>
            </a:p>
          </p:txBody>
        </p:sp>
        <p:sp>
          <p:nvSpPr>
            <p:cNvPr id="79" name="Text Box 101"/>
            <p:cNvSpPr txBox="1">
              <a:spLocks noChangeArrowheads="1"/>
            </p:cNvSpPr>
            <p:nvPr/>
          </p:nvSpPr>
          <p:spPr bwMode="auto">
            <a:xfrm>
              <a:off x="6392863" y="3006725"/>
              <a:ext cx="739775"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مساعد</a:t>
              </a:r>
              <a:endParaRPr lang="en-US" altLang="ar-SA" sz="1800" b="1">
                <a:latin typeface="Tajawal Bold" panose="020B0604020202020204" charset="-78"/>
                <a:cs typeface="Tajawal Bold" panose="020B0604020202020204" charset="-78"/>
              </a:endParaRPr>
            </a:p>
          </p:txBody>
        </p:sp>
        <p:sp>
          <p:nvSpPr>
            <p:cNvPr id="80" name="Text Box 101"/>
            <p:cNvSpPr txBox="1">
              <a:spLocks noChangeArrowheads="1"/>
            </p:cNvSpPr>
            <p:nvPr/>
          </p:nvSpPr>
          <p:spPr bwMode="auto">
            <a:xfrm>
              <a:off x="4233863" y="3006725"/>
              <a:ext cx="741362" cy="1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eaLnBrk="1" hangingPunct="1">
                <a:lnSpc>
                  <a:spcPct val="100000"/>
                </a:lnSpc>
                <a:spcBef>
                  <a:spcPct val="50000"/>
                </a:spcBef>
                <a:buFontTx/>
                <a:buNone/>
              </a:pPr>
              <a:r>
                <a:rPr lang="ar-SA" altLang="ar-SA" sz="1800" b="1">
                  <a:latin typeface="Tajawal Bold" panose="020B0604020202020204" charset="-78"/>
                  <a:cs typeface="Tajawal Bold" panose="020B0604020202020204" charset="-78"/>
                </a:rPr>
                <a:t>مساعد</a:t>
              </a:r>
              <a:endParaRPr lang="en-US" altLang="ar-SA" sz="1800" b="1">
                <a:latin typeface="Tajawal Bold" panose="020B0604020202020204" charset="-78"/>
                <a:cs typeface="Tajawal Bold" panose="020B0604020202020204" charset="-78"/>
              </a:endParaRPr>
            </a:p>
          </p:txBody>
        </p:sp>
      </p:grpSp>
      <p:sp>
        <p:nvSpPr>
          <p:cNvPr id="8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84" name="TextBox 8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26</a:t>
            </a:r>
          </a:p>
        </p:txBody>
      </p:sp>
    </p:spTree>
    <p:extLst>
      <p:ext uri="{BB962C8B-B14F-4D97-AF65-F5344CB8AC3E}">
        <p14:creationId xmlns:p14="http://schemas.microsoft.com/office/powerpoint/2010/main" val="1648783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7"/>
          <p:cNvGrpSpPr/>
          <p:nvPr/>
        </p:nvGrpSpPr>
        <p:grpSpPr>
          <a:xfrm>
            <a:off x="3101533" y="7533027"/>
            <a:ext cx="4680411" cy="823088"/>
            <a:chOff x="0" y="0"/>
            <a:chExt cx="2467426" cy="433917"/>
          </a:xfrm>
        </p:grpSpPr>
        <p:sp>
          <p:nvSpPr>
            <p:cNvPr id="285" name="Freeform 28"/>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BEE6DC">
                    <a:alpha val="100000"/>
                  </a:srgbClr>
                </a:gs>
                <a:gs pos="100000">
                  <a:srgbClr val="B2B2CF">
                    <a:alpha val="100000"/>
                  </a:srgbClr>
                </a:gs>
              </a:gsLst>
              <a:lin ang="5400000"/>
            </a:gradFill>
            <a:ln cap="sq">
              <a:noFill/>
              <a:prstDash val="solid"/>
              <a:miter/>
            </a:ln>
          </p:spPr>
          <p:txBody>
            <a:bodyPr/>
            <a:lstStyle/>
            <a:p>
              <a:endParaRPr lang="en-US"/>
            </a:p>
          </p:txBody>
        </p:sp>
        <p:sp>
          <p:nvSpPr>
            <p:cNvPr id="286" name="TextBox 29"/>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87" name="Group 33"/>
          <p:cNvGrpSpPr/>
          <p:nvPr/>
        </p:nvGrpSpPr>
        <p:grpSpPr>
          <a:xfrm>
            <a:off x="3171313" y="7527674"/>
            <a:ext cx="4545867" cy="761525"/>
            <a:chOff x="0" y="-38100"/>
            <a:chExt cx="2396497" cy="401461"/>
          </a:xfrm>
        </p:grpSpPr>
        <p:sp>
          <p:nvSpPr>
            <p:cNvPr id="288" name="Freeform 34"/>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289" name="TextBox 35"/>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290" name="TextBox 77"/>
          <p:cNvSpPr txBox="1"/>
          <p:nvPr/>
        </p:nvSpPr>
        <p:spPr>
          <a:xfrm>
            <a:off x="3917066" y="7772080"/>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الملاحق</a:t>
            </a:r>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noFill/>
        </p:spPr>
        <p:txBody>
          <a:bodyPr/>
          <a:lstStyle/>
          <a:p>
            <a:endParaRPr lang="en-US"/>
          </a:p>
        </p:txBody>
      </p:sp>
      <p:grpSp>
        <p:nvGrpSpPr>
          <p:cNvPr id="109" name="Group 42"/>
          <p:cNvGrpSpPr/>
          <p:nvPr/>
        </p:nvGrpSpPr>
        <p:grpSpPr>
          <a:xfrm>
            <a:off x="18288000" y="0"/>
            <a:ext cx="666092" cy="10287000"/>
            <a:chOff x="0" y="0"/>
            <a:chExt cx="446365" cy="2709333"/>
          </a:xfrm>
        </p:grpSpPr>
        <p:sp>
          <p:nvSpPr>
            <p:cNvPr id="110"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11"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2" name="Group 48"/>
          <p:cNvGrpSpPr/>
          <p:nvPr/>
        </p:nvGrpSpPr>
        <p:grpSpPr>
          <a:xfrm>
            <a:off x="0" y="0"/>
            <a:ext cx="762000" cy="1028700"/>
            <a:chOff x="0" y="0"/>
            <a:chExt cx="812800" cy="812800"/>
          </a:xfrm>
        </p:grpSpPr>
        <p:sp>
          <p:nvSpPr>
            <p:cNvPr id="113"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14"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5" name="Group 8"/>
          <p:cNvGrpSpPr/>
          <p:nvPr/>
        </p:nvGrpSpPr>
        <p:grpSpPr>
          <a:xfrm>
            <a:off x="0" y="6690087"/>
            <a:ext cx="762000" cy="3177813"/>
            <a:chOff x="0" y="0"/>
            <a:chExt cx="812800" cy="2510865"/>
          </a:xfrm>
        </p:grpSpPr>
        <p:sp>
          <p:nvSpPr>
            <p:cNvPr id="11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sz="2000">
                <a:latin typeface="Tajawal Bold" panose="020B0604020202020204" charset="-78"/>
                <a:cs typeface="Tajawal Bold" panose="020B0604020202020204" charset="-78"/>
              </a:endParaRPr>
            </a:p>
          </p:txBody>
        </p:sp>
        <p:sp>
          <p:nvSpPr>
            <p:cNvPr id="11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sz="2000">
                <a:latin typeface="Tajawal Bold" panose="020B0604020202020204" charset="-78"/>
                <a:cs typeface="Tajawal Bold" panose="020B0604020202020204" charset="-78"/>
              </a:endParaRPr>
            </a:p>
          </p:txBody>
        </p:sp>
      </p:grpSp>
      <p:sp>
        <p:nvSpPr>
          <p:cNvPr id="118"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41" name="Rounded Rectangle 140"/>
          <p:cNvSpPr/>
          <p:nvPr/>
        </p:nvSpPr>
        <p:spPr>
          <a:xfrm>
            <a:off x="6324600" y="190500"/>
            <a:ext cx="6096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51"/>
          <p:cNvSpPr txBox="1"/>
          <p:nvPr/>
        </p:nvSpPr>
        <p:spPr>
          <a:xfrm>
            <a:off x="6324599" y="190500"/>
            <a:ext cx="6096001" cy="2015295"/>
          </a:xfrm>
          <a:prstGeom prst="rect">
            <a:avLst/>
          </a:prstGeom>
        </p:spPr>
        <p:txBody>
          <a:bodyPr wrap="square" lIns="0" tIns="0" rIns="0" bIns="0" rtlCol="0" anchor="t">
            <a:spAutoFit/>
          </a:bodyPr>
          <a:lstStyle/>
          <a:p>
            <a:pPr algn="ctr">
              <a:lnSpc>
                <a:spcPts val="8539"/>
              </a:lnSpc>
              <a:spcBef>
                <a:spcPct val="0"/>
              </a:spcBef>
            </a:pPr>
            <a:r>
              <a:rPr lang="en-US" sz="2800" b="1" dirty="0">
                <a:solidFill>
                  <a:schemeClr val="bg1"/>
                </a:solidFill>
                <a:latin typeface="Tajawal Bold"/>
                <a:ea typeface="Tajawal Bold"/>
                <a:cs typeface="Tajawal Bold"/>
                <a:sym typeface="Tajawal Bold"/>
                <a:rtl/>
              </a:rPr>
              <a:t>Organization Manual  </a:t>
            </a:r>
            <a:r>
              <a:rPr lang="ar-EG" sz="2800" b="1" dirty="0">
                <a:solidFill>
                  <a:schemeClr val="bg1"/>
                </a:solidFill>
                <a:latin typeface="Tajawal Bold"/>
                <a:ea typeface="Tajawal Bold"/>
                <a:cs typeface="Tajawal Bold"/>
                <a:sym typeface="Tajawal Bold"/>
                <a:rtl/>
              </a:rPr>
              <a:t>الدليل التنظيمي</a:t>
            </a:r>
          </a:p>
          <a:p>
            <a:pPr algn="ctr" rtl="1">
              <a:lnSpc>
                <a:spcPts val="8539"/>
              </a:lnSpc>
              <a:spcBef>
                <a:spcPct val="0"/>
              </a:spcBef>
            </a:pPr>
            <a:endParaRPr lang="en-US" sz="2800" b="1" dirty="0">
              <a:solidFill>
                <a:schemeClr val="bg1"/>
              </a:solidFill>
              <a:latin typeface="Tajawal Bold"/>
              <a:ea typeface="Tajawal Bold"/>
              <a:cs typeface="Tajawal Bold"/>
              <a:sym typeface="Tajawal Bold"/>
              <a:rtl/>
            </a:endParaRPr>
          </a:p>
        </p:txBody>
      </p:sp>
      <p:sp>
        <p:nvSpPr>
          <p:cNvPr id="157" name="Rectangle 29"/>
          <p:cNvSpPr>
            <a:spLocks noChangeArrowheads="1"/>
          </p:cNvSpPr>
          <p:nvPr/>
        </p:nvSpPr>
        <p:spPr bwMode="auto">
          <a:xfrm>
            <a:off x="7239000" y="1866900"/>
            <a:ext cx="10210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200000"/>
              </a:lnSpc>
              <a:spcBef>
                <a:spcPct val="0"/>
              </a:spcBef>
              <a:buFont typeface="Arial" panose="020B0604020202020204" pitchFamily="34" charset="0"/>
              <a:buNone/>
            </a:pPr>
            <a:r>
              <a:rPr lang="ar-SA" altLang="en-US" dirty="0">
                <a:latin typeface="Tajawal Bold" panose="020B0604020202020204" charset="-78"/>
                <a:cs typeface="Tajawal Bold" panose="020B0604020202020204" charset="-78"/>
              </a:rPr>
              <a:t>هي وثيقة تتضمن معلومات تفصيلية تشمل</a:t>
            </a:r>
            <a:endParaRPr lang="en-US" altLang="en-US" dirty="0">
              <a:latin typeface="Tajawal Bold" panose="020B0604020202020204" charset="-78"/>
              <a:cs typeface="Tajawal Bold" panose="020B0604020202020204" charset="-78"/>
            </a:endParaRPr>
          </a:p>
          <a:p>
            <a:pPr marL="457200" indent="-457200" algn="r" rtl="1">
              <a:lnSpc>
                <a:spcPct val="200000"/>
              </a:lnSpc>
              <a:spcBef>
                <a:spcPct val="0"/>
              </a:spcBef>
              <a:buFont typeface="Wingdings" panose="05000000000000000000" pitchFamily="2" charset="2"/>
              <a:buChar char="ü"/>
            </a:pPr>
            <a:r>
              <a:rPr lang="ar-SA" altLang="en-US" dirty="0">
                <a:latin typeface="Tajawal" panose="00000500000000000000" pitchFamily="2" charset="-78"/>
                <a:cs typeface="Tajawal" panose="00000500000000000000" pitchFamily="2" charset="-78"/>
              </a:rPr>
              <a:t>أهداف المنظمة ونشاطاتها ومسميات</a:t>
            </a:r>
            <a:endParaRPr lang="en-US" altLang="en-US" dirty="0">
              <a:latin typeface="Tajawal" panose="00000500000000000000" pitchFamily="2" charset="-78"/>
              <a:cs typeface="Tajawal" panose="00000500000000000000" pitchFamily="2" charset="-78"/>
            </a:endParaRPr>
          </a:p>
          <a:p>
            <a:pPr marL="457200" indent="-457200" algn="r" rtl="1">
              <a:lnSpc>
                <a:spcPct val="200000"/>
              </a:lnSpc>
              <a:spcBef>
                <a:spcPct val="0"/>
              </a:spcBef>
              <a:buFont typeface="Wingdings" panose="05000000000000000000" pitchFamily="2" charset="2"/>
              <a:buChar char="ü"/>
            </a:pPr>
            <a:r>
              <a:rPr lang="ar-SA" altLang="en-US" dirty="0">
                <a:latin typeface="Tajawal" panose="00000500000000000000" pitchFamily="2" charset="-78"/>
                <a:cs typeface="Tajawal" panose="00000500000000000000" pitchFamily="2" charset="-78"/>
              </a:rPr>
              <a:t> وأهداف وارتباطات ومهام الوحدات الإدارية فيها</a:t>
            </a:r>
            <a:endParaRPr lang="en-US" altLang="en-US" dirty="0">
              <a:latin typeface="Tajawal" panose="00000500000000000000" pitchFamily="2" charset="-78"/>
              <a:cs typeface="Tajawal" panose="00000500000000000000" pitchFamily="2" charset="-78"/>
            </a:endParaRPr>
          </a:p>
          <a:p>
            <a:pPr marL="457200" indent="-457200" algn="r" rtl="1">
              <a:lnSpc>
                <a:spcPct val="200000"/>
              </a:lnSpc>
              <a:spcBef>
                <a:spcPct val="0"/>
              </a:spcBef>
              <a:buFont typeface="Wingdings" panose="05000000000000000000" pitchFamily="2" charset="2"/>
              <a:buChar char="ü"/>
            </a:pPr>
            <a:r>
              <a:rPr lang="ar-SA" altLang="en-US" dirty="0">
                <a:latin typeface="Tajawal" panose="00000500000000000000" pitchFamily="2" charset="-78"/>
                <a:cs typeface="Tajawal" panose="00000500000000000000" pitchFamily="2" charset="-78"/>
              </a:rPr>
              <a:t>إلى جانب الخرائط التنظيمية.</a:t>
            </a:r>
          </a:p>
        </p:txBody>
      </p:sp>
      <p:grpSp>
        <p:nvGrpSpPr>
          <p:cNvPr id="159" name="Group 2"/>
          <p:cNvGrpSpPr/>
          <p:nvPr/>
        </p:nvGrpSpPr>
        <p:grpSpPr>
          <a:xfrm>
            <a:off x="1980093" y="2547016"/>
            <a:ext cx="1144107" cy="636080"/>
            <a:chOff x="0" y="0"/>
            <a:chExt cx="603152" cy="335330"/>
          </a:xfrm>
        </p:grpSpPr>
        <p:sp>
          <p:nvSpPr>
            <p:cNvPr id="160" name="Freeform 3"/>
            <p:cNvSpPr/>
            <p:nvPr/>
          </p:nvSpPr>
          <p:spPr>
            <a:xfrm>
              <a:off x="0" y="0"/>
              <a:ext cx="603152" cy="335330"/>
            </a:xfrm>
            <a:custGeom>
              <a:avLst/>
              <a:gdLst/>
              <a:ahLst/>
              <a:cxnLst/>
              <a:rect l="l" t="t" r="r" b="b"/>
              <a:pathLst>
                <a:path w="603152" h="335330">
                  <a:moveTo>
                    <a:pt x="301576" y="0"/>
                  </a:moveTo>
                  <a:lnTo>
                    <a:pt x="603152" y="167665"/>
                  </a:lnTo>
                  <a:lnTo>
                    <a:pt x="301576" y="335330"/>
                  </a:lnTo>
                  <a:lnTo>
                    <a:pt x="0" y="167665"/>
                  </a:lnTo>
                  <a:lnTo>
                    <a:pt x="301576" y="0"/>
                  </a:lnTo>
                  <a:close/>
                </a:path>
              </a:pathLst>
            </a:custGeom>
            <a:solidFill>
              <a:srgbClr val="D6BA90"/>
            </a:solidFill>
          </p:spPr>
          <p:txBody>
            <a:bodyPr/>
            <a:lstStyle/>
            <a:p>
              <a:endParaRPr lang="en-US"/>
            </a:p>
          </p:txBody>
        </p:sp>
        <p:sp>
          <p:nvSpPr>
            <p:cNvPr id="161" name="TextBox 4"/>
            <p:cNvSpPr txBox="1"/>
            <p:nvPr/>
          </p:nvSpPr>
          <p:spPr>
            <a:xfrm>
              <a:off x="103667" y="19535"/>
              <a:ext cx="395819" cy="25816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62" name="Group 5"/>
          <p:cNvGrpSpPr/>
          <p:nvPr/>
        </p:nvGrpSpPr>
        <p:grpSpPr>
          <a:xfrm>
            <a:off x="1980093" y="3505606"/>
            <a:ext cx="1144107" cy="636080"/>
            <a:chOff x="0" y="0"/>
            <a:chExt cx="603152" cy="335330"/>
          </a:xfrm>
        </p:grpSpPr>
        <p:sp>
          <p:nvSpPr>
            <p:cNvPr id="163" name="Freeform 6"/>
            <p:cNvSpPr/>
            <p:nvPr/>
          </p:nvSpPr>
          <p:spPr>
            <a:xfrm>
              <a:off x="0" y="0"/>
              <a:ext cx="603152" cy="335330"/>
            </a:xfrm>
            <a:custGeom>
              <a:avLst/>
              <a:gdLst/>
              <a:ahLst/>
              <a:cxnLst/>
              <a:rect l="l" t="t" r="r" b="b"/>
              <a:pathLst>
                <a:path w="603152" h="335330">
                  <a:moveTo>
                    <a:pt x="301576" y="0"/>
                  </a:moveTo>
                  <a:lnTo>
                    <a:pt x="603152" y="167665"/>
                  </a:lnTo>
                  <a:lnTo>
                    <a:pt x="301576" y="335330"/>
                  </a:lnTo>
                  <a:lnTo>
                    <a:pt x="0" y="167665"/>
                  </a:lnTo>
                  <a:lnTo>
                    <a:pt x="301576" y="0"/>
                  </a:lnTo>
                  <a:close/>
                </a:path>
              </a:pathLst>
            </a:custGeom>
            <a:solidFill>
              <a:srgbClr val="A9CFC6"/>
            </a:solidFill>
          </p:spPr>
          <p:txBody>
            <a:bodyPr/>
            <a:lstStyle/>
            <a:p>
              <a:endParaRPr lang="en-US"/>
            </a:p>
          </p:txBody>
        </p:sp>
        <p:sp>
          <p:nvSpPr>
            <p:cNvPr id="164" name="TextBox 7"/>
            <p:cNvSpPr txBox="1"/>
            <p:nvPr/>
          </p:nvSpPr>
          <p:spPr>
            <a:xfrm>
              <a:off x="103667" y="19535"/>
              <a:ext cx="395819" cy="25816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65" name="Group 8"/>
          <p:cNvGrpSpPr/>
          <p:nvPr/>
        </p:nvGrpSpPr>
        <p:grpSpPr>
          <a:xfrm>
            <a:off x="1980093" y="4461334"/>
            <a:ext cx="1144107" cy="636080"/>
            <a:chOff x="0" y="0"/>
            <a:chExt cx="603152" cy="335330"/>
          </a:xfrm>
        </p:grpSpPr>
        <p:sp>
          <p:nvSpPr>
            <p:cNvPr id="166" name="Freeform 9"/>
            <p:cNvSpPr/>
            <p:nvPr/>
          </p:nvSpPr>
          <p:spPr>
            <a:xfrm>
              <a:off x="0" y="0"/>
              <a:ext cx="603152" cy="335330"/>
            </a:xfrm>
            <a:custGeom>
              <a:avLst/>
              <a:gdLst/>
              <a:ahLst/>
              <a:cxnLst/>
              <a:rect l="l" t="t" r="r" b="b"/>
              <a:pathLst>
                <a:path w="603152" h="335330">
                  <a:moveTo>
                    <a:pt x="301576" y="0"/>
                  </a:moveTo>
                  <a:lnTo>
                    <a:pt x="603152" y="167665"/>
                  </a:lnTo>
                  <a:lnTo>
                    <a:pt x="301576" y="335330"/>
                  </a:lnTo>
                  <a:lnTo>
                    <a:pt x="0" y="167665"/>
                  </a:lnTo>
                  <a:lnTo>
                    <a:pt x="301576" y="0"/>
                  </a:lnTo>
                  <a:close/>
                </a:path>
              </a:pathLst>
            </a:custGeom>
            <a:solidFill>
              <a:srgbClr val="9A9ABD"/>
            </a:solidFill>
          </p:spPr>
          <p:txBody>
            <a:bodyPr/>
            <a:lstStyle/>
            <a:p>
              <a:endParaRPr lang="en-US"/>
            </a:p>
          </p:txBody>
        </p:sp>
        <p:sp>
          <p:nvSpPr>
            <p:cNvPr id="167" name="TextBox 10"/>
            <p:cNvSpPr txBox="1"/>
            <p:nvPr/>
          </p:nvSpPr>
          <p:spPr>
            <a:xfrm>
              <a:off x="103667" y="19535"/>
              <a:ext cx="395819" cy="25816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68" name="Group 11"/>
          <p:cNvGrpSpPr/>
          <p:nvPr/>
        </p:nvGrpSpPr>
        <p:grpSpPr>
          <a:xfrm>
            <a:off x="1980093" y="5417063"/>
            <a:ext cx="1144107" cy="636080"/>
            <a:chOff x="0" y="0"/>
            <a:chExt cx="603152" cy="335330"/>
          </a:xfrm>
        </p:grpSpPr>
        <p:sp>
          <p:nvSpPr>
            <p:cNvPr id="169" name="Freeform 12"/>
            <p:cNvSpPr/>
            <p:nvPr/>
          </p:nvSpPr>
          <p:spPr>
            <a:xfrm>
              <a:off x="0" y="0"/>
              <a:ext cx="603152" cy="335330"/>
            </a:xfrm>
            <a:custGeom>
              <a:avLst/>
              <a:gdLst/>
              <a:ahLst/>
              <a:cxnLst/>
              <a:rect l="l" t="t" r="r" b="b"/>
              <a:pathLst>
                <a:path w="603152" h="335330">
                  <a:moveTo>
                    <a:pt x="301576" y="0"/>
                  </a:moveTo>
                  <a:lnTo>
                    <a:pt x="603152" y="167665"/>
                  </a:lnTo>
                  <a:lnTo>
                    <a:pt x="301576" y="335330"/>
                  </a:lnTo>
                  <a:lnTo>
                    <a:pt x="0" y="167665"/>
                  </a:lnTo>
                  <a:lnTo>
                    <a:pt x="301576" y="0"/>
                  </a:lnTo>
                  <a:close/>
                </a:path>
              </a:pathLst>
            </a:custGeom>
            <a:solidFill>
              <a:srgbClr val="C2A89D"/>
            </a:solidFill>
          </p:spPr>
          <p:txBody>
            <a:bodyPr/>
            <a:lstStyle/>
            <a:p>
              <a:endParaRPr lang="en-US"/>
            </a:p>
          </p:txBody>
        </p:sp>
        <p:sp>
          <p:nvSpPr>
            <p:cNvPr id="170" name="TextBox 13"/>
            <p:cNvSpPr txBox="1"/>
            <p:nvPr/>
          </p:nvSpPr>
          <p:spPr>
            <a:xfrm>
              <a:off x="103667" y="19535"/>
              <a:ext cx="395819" cy="25816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71" name="Group 14"/>
          <p:cNvGrpSpPr/>
          <p:nvPr/>
        </p:nvGrpSpPr>
        <p:grpSpPr>
          <a:xfrm rot="5400000">
            <a:off x="2308205" y="3108997"/>
            <a:ext cx="1059936" cy="572054"/>
            <a:chOff x="0" y="0"/>
            <a:chExt cx="910195" cy="491237"/>
          </a:xfrm>
        </p:grpSpPr>
        <p:sp>
          <p:nvSpPr>
            <p:cNvPr id="172" name="Freeform 15"/>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EFD6B1">
                    <a:alpha val="100000"/>
                  </a:srgbClr>
                </a:gs>
                <a:gs pos="100000">
                  <a:srgbClr val="BEE6DC">
                    <a:alpha val="100000"/>
                  </a:srgbClr>
                </a:gs>
              </a:gsLst>
              <a:lin ang="0"/>
            </a:gradFill>
          </p:spPr>
          <p:txBody>
            <a:bodyPr/>
            <a:lstStyle/>
            <a:p>
              <a:endParaRPr lang="en-US"/>
            </a:p>
          </p:txBody>
        </p:sp>
        <p:sp>
          <p:nvSpPr>
            <p:cNvPr id="173" name="TextBox 16"/>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174" name="Group 17"/>
          <p:cNvGrpSpPr/>
          <p:nvPr/>
        </p:nvGrpSpPr>
        <p:grpSpPr>
          <a:xfrm rot="-5400000">
            <a:off x="1736152" y="3108997"/>
            <a:ext cx="1059936" cy="572054"/>
            <a:chOff x="0" y="0"/>
            <a:chExt cx="910195" cy="491237"/>
          </a:xfrm>
        </p:grpSpPr>
        <p:sp>
          <p:nvSpPr>
            <p:cNvPr id="175" name="Freeform 18"/>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BEE6DC">
                    <a:alpha val="100000"/>
                  </a:srgbClr>
                </a:gs>
                <a:gs pos="100000">
                  <a:srgbClr val="EFD6B1">
                    <a:alpha val="100000"/>
                  </a:srgbClr>
                </a:gs>
              </a:gsLst>
              <a:lin ang="0"/>
            </a:gradFill>
          </p:spPr>
          <p:txBody>
            <a:bodyPr/>
            <a:lstStyle/>
            <a:p>
              <a:endParaRPr lang="en-US"/>
            </a:p>
          </p:txBody>
        </p:sp>
        <p:sp>
          <p:nvSpPr>
            <p:cNvPr id="176" name="TextBox 19"/>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77" name="Group 20"/>
          <p:cNvGrpSpPr/>
          <p:nvPr/>
        </p:nvGrpSpPr>
        <p:grpSpPr>
          <a:xfrm>
            <a:off x="3124200" y="2865056"/>
            <a:ext cx="4680411" cy="823088"/>
            <a:chOff x="0" y="0"/>
            <a:chExt cx="2467426" cy="433917"/>
          </a:xfrm>
        </p:grpSpPr>
        <p:sp>
          <p:nvSpPr>
            <p:cNvPr id="178" name="Freeform 21"/>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EFD6B1">
                    <a:alpha val="100000"/>
                  </a:srgbClr>
                </a:gs>
                <a:gs pos="100000">
                  <a:srgbClr val="BEE6DC">
                    <a:alpha val="100000"/>
                  </a:srgbClr>
                </a:gs>
              </a:gsLst>
              <a:lin ang="5400000"/>
            </a:gradFill>
            <a:ln cap="sq">
              <a:noFill/>
              <a:prstDash val="solid"/>
              <a:miter/>
            </a:ln>
          </p:spPr>
          <p:txBody>
            <a:bodyPr/>
            <a:lstStyle/>
            <a:p>
              <a:endParaRPr lang="en-US"/>
            </a:p>
          </p:txBody>
        </p:sp>
        <p:sp>
          <p:nvSpPr>
            <p:cNvPr id="179" name="TextBox 22"/>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80" name="Group 23"/>
          <p:cNvGrpSpPr/>
          <p:nvPr/>
        </p:nvGrpSpPr>
        <p:grpSpPr>
          <a:xfrm>
            <a:off x="3193980" y="2928687"/>
            <a:ext cx="4545867" cy="689253"/>
            <a:chOff x="0" y="0"/>
            <a:chExt cx="2396497" cy="363361"/>
          </a:xfrm>
        </p:grpSpPr>
        <p:sp>
          <p:nvSpPr>
            <p:cNvPr id="181" name="Freeform 24"/>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182" name="TextBox 25"/>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183" name="AutoShape 26"/>
          <p:cNvSpPr/>
          <p:nvPr/>
        </p:nvSpPr>
        <p:spPr>
          <a:xfrm flipH="1">
            <a:off x="3819281" y="3078292"/>
            <a:ext cx="0" cy="390043"/>
          </a:xfrm>
          <a:prstGeom prst="line">
            <a:avLst/>
          </a:prstGeom>
          <a:ln w="9525" cap="rnd">
            <a:solidFill>
              <a:srgbClr val="404040"/>
            </a:solidFill>
            <a:prstDash val="solid"/>
            <a:headEnd type="none" w="sm" len="sm"/>
            <a:tailEnd type="none" w="sm" len="sm"/>
          </a:ln>
        </p:spPr>
        <p:txBody>
          <a:bodyPr/>
          <a:lstStyle/>
          <a:p>
            <a:endParaRPr lang="en-US"/>
          </a:p>
        </p:txBody>
      </p:sp>
      <p:grpSp>
        <p:nvGrpSpPr>
          <p:cNvPr id="184" name="Group 27"/>
          <p:cNvGrpSpPr/>
          <p:nvPr/>
        </p:nvGrpSpPr>
        <p:grpSpPr>
          <a:xfrm>
            <a:off x="3124200" y="3823646"/>
            <a:ext cx="4680411" cy="823088"/>
            <a:chOff x="0" y="0"/>
            <a:chExt cx="2467426" cy="433917"/>
          </a:xfrm>
        </p:grpSpPr>
        <p:sp>
          <p:nvSpPr>
            <p:cNvPr id="185" name="Freeform 28"/>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BEE6DC">
                    <a:alpha val="100000"/>
                  </a:srgbClr>
                </a:gs>
                <a:gs pos="100000">
                  <a:srgbClr val="B2B2CF">
                    <a:alpha val="100000"/>
                  </a:srgbClr>
                </a:gs>
              </a:gsLst>
              <a:lin ang="5400000"/>
            </a:gradFill>
            <a:ln cap="sq">
              <a:noFill/>
              <a:prstDash val="solid"/>
              <a:miter/>
            </a:ln>
          </p:spPr>
          <p:txBody>
            <a:bodyPr/>
            <a:lstStyle/>
            <a:p>
              <a:endParaRPr lang="en-US"/>
            </a:p>
          </p:txBody>
        </p:sp>
        <p:sp>
          <p:nvSpPr>
            <p:cNvPr id="186" name="TextBox 29"/>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87" name="Group 30"/>
          <p:cNvGrpSpPr/>
          <p:nvPr/>
        </p:nvGrpSpPr>
        <p:grpSpPr>
          <a:xfrm>
            <a:off x="2275213" y="4118414"/>
            <a:ext cx="553867" cy="553867"/>
            <a:chOff x="0" y="0"/>
            <a:chExt cx="812800" cy="812800"/>
          </a:xfrm>
        </p:grpSpPr>
        <p:sp>
          <p:nvSpPr>
            <p:cNvPr id="188"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9" name="TextBox 32"/>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90" name="Group 33"/>
          <p:cNvGrpSpPr/>
          <p:nvPr/>
        </p:nvGrpSpPr>
        <p:grpSpPr>
          <a:xfrm>
            <a:off x="3193980" y="3890564"/>
            <a:ext cx="4545867" cy="689253"/>
            <a:chOff x="0" y="0"/>
            <a:chExt cx="2396497" cy="363361"/>
          </a:xfrm>
        </p:grpSpPr>
        <p:sp>
          <p:nvSpPr>
            <p:cNvPr id="191" name="Freeform 34"/>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192" name="TextBox 35"/>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193" name="Group 36"/>
          <p:cNvGrpSpPr/>
          <p:nvPr/>
        </p:nvGrpSpPr>
        <p:grpSpPr>
          <a:xfrm rot="5400000">
            <a:off x="2308205" y="4067587"/>
            <a:ext cx="1059936" cy="572054"/>
            <a:chOff x="0" y="0"/>
            <a:chExt cx="910195" cy="491237"/>
          </a:xfrm>
        </p:grpSpPr>
        <p:sp>
          <p:nvSpPr>
            <p:cNvPr id="194" name="Freeform 37"/>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BEE6DC">
                    <a:alpha val="100000"/>
                  </a:srgbClr>
                </a:gs>
                <a:gs pos="100000">
                  <a:srgbClr val="B2B2CF">
                    <a:alpha val="100000"/>
                  </a:srgbClr>
                </a:gs>
              </a:gsLst>
              <a:lin ang="0"/>
            </a:gradFill>
          </p:spPr>
          <p:txBody>
            <a:bodyPr/>
            <a:lstStyle/>
            <a:p>
              <a:endParaRPr lang="en-US"/>
            </a:p>
          </p:txBody>
        </p:sp>
        <p:sp>
          <p:nvSpPr>
            <p:cNvPr id="195" name="TextBox 38"/>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196" name="Group 39"/>
          <p:cNvGrpSpPr/>
          <p:nvPr/>
        </p:nvGrpSpPr>
        <p:grpSpPr>
          <a:xfrm rot="-5400000">
            <a:off x="1736152" y="4067587"/>
            <a:ext cx="1059936" cy="572054"/>
            <a:chOff x="0" y="0"/>
            <a:chExt cx="910195" cy="491237"/>
          </a:xfrm>
        </p:grpSpPr>
        <p:sp>
          <p:nvSpPr>
            <p:cNvPr id="197" name="Freeform 40"/>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B2B2CF">
                    <a:alpha val="100000"/>
                  </a:srgbClr>
                </a:gs>
                <a:gs pos="100000">
                  <a:srgbClr val="BEE6DC">
                    <a:alpha val="100000"/>
                  </a:srgbClr>
                </a:gs>
              </a:gsLst>
              <a:lin ang="0"/>
            </a:gradFill>
          </p:spPr>
          <p:txBody>
            <a:bodyPr/>
            <a:lstStyle/>
            <a:p>
              <a:endParaRPr lang="en-US"/>
            </a:p>
          </p:txBody>
        </p:sp>
        <p:sp>
          <p:nvSpPr>
            <p:cNvPr id="198" name="TextBox 41"/>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199" name="AutoShape 42"/>
          <p:cNvSpPr/>
          <p:nvPr/>
        </p:nvSpPr>
        <p:spPr>
          <a:xfrm flipH="1">
            <a:off x="3819281" y="4037833"/>
            <a:ext cx="0" cy="390043"/>
          </a:xfrm>
          <a:prstGeom prst="line">
            <a:avLst/>
          </a:prstGeom>
          <a:ln w="9525" cap="rnd">
            <a:solidFill>
              <a:srgbClr val="404040"/>
            </a:solidFill>
            <a:prstDash val="solid"/>
            <a:headEnd type="none" w="sm" len="sm"/>
            <a:tailEnd type="none" w="sm" len="sm"/>
          </a:ln>
        </p:spPr>
        <p:txBody>
          <a:bodyPr/>
          <a:lstStyle/>
          <a:p>
            <a:endParaRPr lang="en-US"/>
          </a:p>
        </p:txBody>
      </p:sp>
      <p:grpSp>
        <p:nvGrpSpPr>
          <p:cNvPr id="200" name="Group 43"/>
          <p:cNvGrpSpPr/>
          <p:nvPr/>
        </p:nvGrpSpPr>
        <p:grpSpPr>
          <a:xfrm>
            <a:off x="3124200" y="4779375"/>
            <a:ext cx="4680411" cy="823088"/>
            <a:chOff x="0" y="0"/>
            <a:chExt cx="2467426" cy="433917"/>
          </a:xfrm>
        </p:grpSpPr>
        <p:sp>
          <p:nvSpPr>
            <p:cNvPr id="201" name="Freeform 44"/>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B2B2CF">
                    <a:alpha val="100000"/>
                  </a:srgbClr>
                </a:gs>
                <a:gs pos="100000">
                  <a:srgbClr val="E7CDC3">
                    <a:alpha val="100000"/>
                  </a:srgbClr>
                </a:gs>
              </a:gsLst>
              <a:lin ang="5400000"/>
            </a:gradFill>
            <a:ln cap="sq">
              <a:noFill/>
              <a:prstDash val="solid"/>
              <a:miter/>
            </a:ln>
          </p:spPr>
          <p:txBody>
            <a:bodyPr/>
            <a:lstStyle/>
            <a:p>
              <a:endParaRPr lang="en-US"/>
            </a:p>
          </p:txBody>
        </p:sp>
        <p:sp>
          <p:nvSpPr>
            <p:cNvPr id="202" name="TextBox 45"/>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03" name="Group 46"/>
          <p:cNvGrpSpPr/>
          <p:nvPr/>
        </p:nvGrpSpPr>
        <p:grpSpPr>
          <a:xfrm>
            <a:off x="2275213" y="5074142"/>
            <a:ext cx="553867" cy="553867"/>
            <a:chOff x="0" y="0"/>
            <a:chExt cx="812800" cy="812800"/>
          </a:xfrm>
        </p:grpSpPr>
        <p:sp>
          <p:nvSpPr>
            <p:cNvPr id="204"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5" name="TextBox 48"/>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06" name="Group 49"/>
          <p:cNvGrpSpPr/>
          <p:nvPr/>
        </p:nvGrpSpPr>
        <p:grpSpPr>
          <a:xfrm>
            <a:off x="3193980" y="4846292"/>
            <a:ext cx="4545867" cy="689253"/>
            <a:chOff x="0" y="0"/>
            <a:chExt cx="2396497" cy="363361"/>
          </a:xfrm>
        </p:grpSpPr>
        <p:sp>
          <p:nvSpPr>
            <p:cNvPr id="207" name="Freeform 50"/>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208" name="TextBox 51"/>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09" name="Group 52"/>
          <p:cNvGrpSpPr/>
          <p:nvPr/>
        </p:nvGrpSpPr>
        <p:grpSpPr>
          <a:xfrm rot="5400000">
            <a:off x="2308205" y="5023316"/>
            <a:ext cx="1059936" cy="572054"/>
            <a:chOff x="0" y="0"/>
            <a:chExt cx="910195" cy="491237"/>
          </a:xfrm>
        </p:grpSpPr>
        <p:sp>
          <p:nvSpPr>
            <p:cNvPr id="210" name="Freeform 53"/>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B2B2CF">
                    <a:alpha val="100000"/>
                  </a:srgbClr>
                </a:gs>
                <a:gs pos="100000">
                  <a:srgbClr val="E7CDC3">
                    <a:alpha val="100000"/>
                  </a:srgbClr>
                </a:gs>
              </a:gsLst>
              <a:lin ang="0"/>
            </a:gradFill>
          </p:spPr>
          <p:txBody>
            <a:bodyPr/>
            <a:lstStyle/>
            <a:p>
              <a:endParaRPr lang="en-US"/>
            </a:p>
          </p:txBody>
        </p:sp>
        <p:sp>
          <p:nvSpPr>
            <p:cNvPr id="211" name="TextBox 54"/>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212" name="Group 55"/>
          <p:cNvGrpSpPr/>
          <p:nvPr/>
        </p:nvGrpSpPr>
        <p:grpSpPr>
          <a:xfrm rot="-5400000">
            <a:off x="1736152" y="5023316"/>
            <a:ext cx="1059936" cy="572054"/>
            <a:chOff x="0" y="0"/>
            <a:chExt cx="910195" cy="491237"/>
          </a:xfrm>
        </p:grpSpPr>
        <p:sp>
          <p:nvSpPr>
            <p:cNvPr id="213" name="Freeform 56"/>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E7CDC3">
                    <a:alpha val="100000"/>
                  </a:srgbClr>
                </a:gs>
                <a:gs pos="100000">
                  <a:srgbClr val="B2B2CF">
                    <a:alpha val="100000"/>
                  </a:srgbClr>
                </a:gs>
              </a:gsLst>
              <a:lin ang="0"/>
            </a:gradFill>
          </p:spPr>
          <p:txBody>
            <a:bodyPr/>
            <a:lstStyle/>
            <a:p>
              <a:endParaRPr lang="en-US"/>
            </a:p>
          </p:txBody>
        </p:sp>
        <p:sp>
          <p:nvSpPr>
            <p:cNvPr id="214" name="TextBox 57"/>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215" name="AutoShape 58"/>
          <p:cNvSpPr/>
          <p:nvPr/>
        </p:nvSpPr>
        <p:spPr>
          <a:xfrm>
            <a:off x="3819281" y="4993561"/>
            <a:ext cx="0" cy="390043"/>
          </a:xfrm>
          <a:prstGeom prst="line">
            <a:avLst/>
          </a:prstGeom>
          <a:ln w="9525" cap="rnd">
            <a:solidFill>
              <a:srgbClr val="404040"/>
            </a:solidFill>
            <a:prstDash val="solid"/>
            <a:headEnd type="none" w="sm" len="sm"/>
            <a:tailEnd type="none" w="sm" len="sm"/>
          </a:ln>
        </p:spPr>
        <p:txBody>
          <a:bodyPr/>
          <a:lstStyle/>
          <a:p>
            <a:endParaRPr lang="en-US"/>
          </a:p>
        </p:txBody>
      </p:sp>
      <p:grpSp>
        <p:nvGrpSpPr>
          <p:cNvPr id="216" name="Group 59"/>
          <p:cNvGrpSpPr/>
          <p:nvPr/>
        </p:nvGrpSpPr>
        <p:grpSpPr>
          <a:xfrm>
            <a:off x="3124200" y="5735103"/>
            <a:ext cx="4680411" cy="823088"/>
            <a:chOff x="0" y="0"/>
            <a:chExt cx="2467426" cy="433917"/>
          </a:xfrm>
        </p:grpSpPr>
        <p:sp>
          <p:nvSpPr>
            <p:cNvPr id="217" name="Freeform 60"/>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E7CDC3">
                    <a:alpha val="100000"/>
                  </a:srgbClr>
                </a:gs>
                <a:gs pos="100000">
                  <a:srgbClr val="CAA187">
                    <a:alpha val="100000"/>
                  </a:srgbClr>
                </a:gs>
              </a:gsLst>
              <a:lin ang="5400000"/>
            </a:gradFill>
            <a:ln cap="sq">
              <a:noFill/>
              <a:prstDash val="solid"/>
              <a:miter/>
            </a:ln>
          </p:spPr>
          <p:txBody>
            <a:bodyPr/>
            <a:lstStyle/>
            <a:p>
              <a:endParaRPr lang="en-US"/>
            </a:p>
          </p:txBody>
        </p:sp>
        <p:sp>
          <p:nvSpPr>
            <p:cNvPr id="218" name="TextBox 61"/>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19" name="Group 62"/>
          <p:cNvGrpSpPr/>
          <p:nvPr/>
        </p:nvGrpSpPr>
        <p:grpSpPr>
          <a:xfrm>
            <a:off x="2275213" y="6076713"/>
            <a:ext cx="553867" cy="553867"/>
            <a:chOff x="0" y="0"/>
            <a:chExt cx="812800" cy="812800"/>
          </a:xfrm>
        </p:grpSpPr>
        <p:sp>
          <p:nvSpPr>
            <p:cNvPr id="220"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1" name="TextBox 6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22" name="Group 65"/>
          <p:cNvGrpSpPr/>
          <p:nvPr/>
        </p:nvGrpSpPr>
        <p:grpSpPr>
          <a:xfrm>
            <a:off x="3193980" y="5802021"/>
            <a:ext cx="4545867" cy="689253"/>
            <a:chOff x="0" y="0"/>
            <a:chExt cx="2396497" cy="363361"/>
          </a:xfrm>
        </p:grpSpPr>
        <p:sp>
          <p:nvSpPr>
            <p:cNvPr id="223" name="Freeform 66"/>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224" name="TextBox 67"/>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25" name="Group 68"/>
          <p:cNvGrpSpPr/>
          <p:nvPr/>
        </p:nvGrpSpPr>
        <p:grpSpPr>
          <a:xfrm rot="5400000">
            <a:off x="2308205" y="5979044"/>
            <a:ext cx="1059936" cy="572054"/>
            <a:chOff x="0" y="0"/>
            <a:chExt cx="910195" cy="491237"/>
          </a:xfrm>
        </p:grpSpPr>
        <p:sp>
          <p:nvSpPr>
            <p:cNvPr id="226" name="Freeform 69"/>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E7CDC3">
                    <a:alpha val="100000"/>
                  </a:srgbClr>
                </a:gs>
                <a:gs pos="100000">
                  <a:srgbClr val="CAA187">
                    <a:alpha val="100000"/>
                  </a:srgbClr>
                </a:gs>
              </a:gsLst>
              <a:lin ang="0"/>
            </a:gradFill>
          </p:spPr>
          <p:txBody>
            <a:bodyPr/>
            <a:lstStyle/>
            <a:p>
              <a:endParaRPr lang="en-US"/>
            </a:p>
          </p:txBody>
        </p:sp>
        <p:sp>
          <p:nvSpPr>
            <p:cNvPr id="227" name="TextBox 70"/>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228" name="Group 71"/>
          <p:cNvGrpSpPr/>
          <p:nvPr/>
        </p:nvGrpSpPr>
        <p:grpSpPr>
          <a:xfrm rot="-5400000">
            <a:off x="1736152" y="5979044"/>
            <a:ext cx="1059936" cy="572054"/>
            <a:chOff x="0" y="0"/>
            <a:chExt cx="910195" cy="491237"/>
          </a:xfrm>
        </p:grpSpPr>
        <p:sp>
          <p:nvSpPr>
            <p:cNvPr id="229" name="Freeform 72"/>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CAA187">
                    <a:alpha val="100000"/>
                  </a:srgbClr>
                </a:gs>
                <a:gs pos="100000">
                  <a:srgbClr val="E7CDC3">
                    <a:alpha val="100000"/>
                  </a:srgbClr>
                </a:gs>
              </a:gsLst>
              <a:lin ang="0"/>
            </a:gradFill>
          </p:spPr>
          <p:txBody>
            <a:bodyPr/>
            <a:lstStyle/>
            <a:p>
              <a:endParaRPr lang="en-US"/>
            </a:p>
          </p:txBody>
        </p:sp>
        <p:sp>
          <p:nvSpPr>
            <p:cNvPr id="230" name="TextBox 73"/>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231" name="AutoShape 74"/>
          <p:cNvSpPr/>
          <p:nvPr/>
        </p:nvSpPr>
        <p:spPr>
          <a:xfrm>
            <a:off x="3819281" y="5949290"/>
            <a:ext cx="0" cy="390043"/>
          </a:xfrm>
          <a:prstGeom prst="line">
            <a:avLst/>
          </a:prstGeom>
          <a:ln w="9525" cap="rnd">
            <a:solidFill>
              <a:srgbClr val="404040"/>
            </a:solidFill>
            <a:prstDash val="solid"/>
            <a:headEnd type="none" w="sm" len="sm"/>
            <a:tailEnd type="none" w="sm" len="sm"/>
          </a:ln>
        </p:spPr>
        <p:txBody>
          <a:bodyPr/>
          <a:lstStyle/>
          <a:p>
            <a:endParaRPr lang="en-US"/>
          </a:p>
        </p:txBody>
      </p:sp>
      <p:sp>
        <p:nvSpPr>
          <p:cNvPr id="232" name="TextBox 75"/>
          <p:cNvSpPr txBox="1"/>
          <p:nvPr/>
        </p:nvSpPr>
        <p:spPr>
          <a:xfrm>
            <a:off x="3939733" y="3100822"/>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مقدمة</a:t>
            </a:r>
            <a:endParaRPr lang="en-US" sz="2000" dirty="0">
              <a:latin typeface="Tajawal Bold" panose="020B0604020202020204" charset="-78"/>
              <a:cs typeface="Tajawal Bold" panose="020B0604020202020204" charset="-78"/>
            </a:endParaRPr>
          </a:p>
        </p:txBody>
      </p:sp>
      <p:sp>
        <p:nvSpPr>
          <p:cNvPr id="233" name="TextBox 76"/>
          <p:cNvSpPr txBox="1"/>
          <p:nvPr/>
        </p:nvSpPr>
        <p:spPr>
          <a:xfrm>
            <a:off x="3278010" y="3153108"/>
            <a:ext cx="507812" cy="256480"/>
          </a:xfrm>
          <a:prstGeom prst="rect">
            <a:avLst/>
          </a:prstGeom>
        </p:spPr>
        <p:txBody>
          <a:bodyPr lIns="0" tIns="0" rIns="0" bIns="0" rtlCol="0" anchor="t">
            <a:spAutoFit/>
          </a:bodyPr>
          <a:lstStyle/>
          <a:p>
            <a:pPr algn="ctr">
              <a:lnSpc>
                <a:spcPts val="1967"/>
              </a:lnSpc>
            </a:pPr>
            <a:r>
              <a:rPr lang="en-US" sz="2000" b="1">
                <a:solidFill>
                  <a:srgbClr val="404040"/>
                </a:solidFill>
                <a:latin typeface="Tajawal Bold" panose="020B0604020202020204" charset="-78"/>
                <a:ea typeface="Public Sans Bold"/>
                <a:cs typeface="Tajawal Bold" panose="020B0604020202020204" charset="-78"/>
                <a:sym typeface="Public Sans Bold"/>
              </a:rPr>
              <a:t>01.</a:t>
            </a:r>
          </a:p>
        </p:txBody>
      </p:sp>
      <p:sp>
        <p:nvSpPr>
          <p:cNvPr id="234" name="TextBox 77"/>
          <p:cNvSpPr txBox="1"/>
          <p:nvPr/>
        </p:nvSpPr>
        <p:spPr>
          <a:xfrm>
            <a:off x="3939733" y="4062699"/>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نبذة تاريخية عن المنظمة</a:t>
            </a:r>
            <a:endParaRPr lang="en-US" sz="2000" dirty="0">
              <a:latin typeface="Tajawal Bold" panose="020B0604020202020204" charset="-78"/>
              <a:cs typeface="Tajawal Bold" panose="020B0604020202020204" charset="-78"/>
            </a:endParaRPr>
          </a:p>
        </p:txBody>
      </p:sp>
      <p:sp>
        <p:nvSpPr>
          <p:cNvPr id="235" name="TextBox 78"/>
          <p:cNvSpPr txBox="1"/>
          <p:nvPr/>
        </p:nvSpPr>
        <p:spPr>
          <a:xfrm>
            <a:off x="3278010" y="4112649"/>
            <a:ext cx="507812" cy="256480"/>
          </a:xfrm>
          <a:prstGeom prst="rect">
            <a:avLst/>
          </a:prstGeom>
        </p:spPr>
        <p:txBody>
          <a:bodyPr lIns="0" tIns="0" rIns="0" bIns="0" rtlCol="0" anchor="t">
            <a:spAutoFit/>
          </a:bodyPr>
          <a:lstStyle/>
          <a:p>
            <a:pPr algn="ctr">
              <a:lnSpc>
                <a:spcPts val="1967"/>
              </a:lnSpc>
            </a:pPr>
            <a:r>
              <a:rPr lang="en-US" sz="2000" b="1">
                <a:solidFill>
                  <a:srgbClr val="404040"/>
                </a:solidFill>
                <a:latin typeface="Tajawal Bold" panose="020B0604020202020204" charset="-78"/>
                <a:ea typeface="Public Sans Bold"/>
                <a:cs typeface="Tajawal Bold" panose="020B0604020202020204" charset="-78"/>
                <a:sym typeface="Public Sans Bold"/>
              </a:rPr>
              <a:t>02.</a:t>
            </a:r>
          </a:p>
        </p:txBody>
      </p:sp>
      <p:sp>
        <p:nvSpPr>
          <p:cNvPr id="236" name="TextBox 79"/>
          <p:cNvSpPr txBox="1"/>
          <p:nvPr/>
        </p:nvSpPr>
        <p:spPr>
          <a:xfrm>
            <a:off x="3939733" y="5018427"/>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الهيكل التنظيمي</a:t>
            </a:r>
            <a:endParaRPr lang="en-US" sz="2000" dirty="0">
              <a:latin typeface="Tajawal Bold" panose="020B0604020202020204" charset="-78"/>
              <a:cs typeface="Tajawal Bold" panose="020B0604020202020204" charset="-78"/>
            </a:endParaRPr>
          </a:p>
        </p:txBody>
      </p:sp>
      <p:sp>
        <p:nvSpPr>
          <p:cNvPr id="237" name="TextBox 80"/>
          <p:cNvSpPr txBox="1"/>
          <p:nvPr/>
        </p:nvSpPr>
        <p:spPr>
          <a:xfrm>
            <a:off x="3278010" y="5068377"/>
            <a:ext cx="507812" cy="256480"/>
          </a:xfrm>
          <a:prstGeom prst="rect">
            <a:avLst/>
          </a:prstGeom>
        </p:spPr>
        <p:txBody>
          <a:bodyPr lIns="0" tIns="0" rIns="0" bIns="0" rtlCol="0" anchor="t">
            <a:spAutoFit/>
          </a:bodyPr>
          <a:lstStyle/>
          <a:p>
            <a:pPr algn="ctr">
              <a:lnSpc>
                <a:spcPts val="1967"/>
              </a:lnSpc>
            </a:pPr>
            <a:r>
              <a:rPr lang="en-US" sz="2000" b="1">
                <a:solidFill>
                  <a:srgbClr val="404040"/>
                </a:solidFill>
                <a:latin typeface="Tajawal Bold" panose="020B0604020202020204" charset="-78"/>
                <a:ea typeface="Public Sans Bold"/>
                <a:cs typeface="Tajawal Bold" panose="020B0604020202020204" charset="-78"/>
                <a:sym typeface="Public Sans Bold"/>
              </a:rPr>
              <a:t>03.</a:t>
            </a:r>
          </a:p>
        </p:txBody>
      </p:sp>
      <p:sp>
        <p:nvSpPr>
          <p:cNvPr id="238" name="TextBox 81"/>
          <p:cNvSpPr txBox="1"/>
          <p:nvPr/>
        </p:nvSpPr>
        <p:spPr>
          <a:xfrm>
            <a:off x="3278010" y="6024106"/>
            <a:ext cx="507812" cy="256480"/>
          </a:xfrm>
          <a:prstGeom prst="rect">
            <a:avLst/>
          </a:prstGeom>
        </p:spPr>
        <p:txBody>
          <a:bodyPr lIns="0" tIns="0" rIns="0" bIns="0" rtlCol="0" anchor="t">
            <a:spAutoFit/>
          </a:bodyPr>
          <a:lstStyle/>
          <a:p>
            <a:pPr algn="ctr">
              <a:lnSpc>
                <a:spcPts val="1967"/>
              </a:lnSpc>
            </a:pPr>
            <a:r>
              <a:rPr lang="en-US" sz="2000" b="1" dirty="0">
                <a:solidFill>
                  <a:srgbClr val="404040"/>
                </a:solidFill>
                <a:latin typeface="Tajawal Bold" panose="020B0604020202020204" charset="-78"/>
                <a:ea typeface="Public Sans Bold"/>
                <a:cs typeface="Tajawal Bold" panose="020B0604020202020204" charset="-78"/>
                <a:sym typeface="Public Sans Bold"/>
              </a:rPr>
              <a:t>04.</a:t>
            </a:r>
          </a:p>
        </p:txBody>
      </p:sp>
      <p:grpSp>
        <p:nvGrpSpPr>
          <p:cNvPr id="239" name="Group 82"/>
          <p:cNvGrpSpPr/>
          <p:nvPr/>
        </p:nvGrpSpPr>
        <p:grpSpPr>
          <a:xfrm rot="5400000">
            <a:off x="2308205" y="6874521"/>
            <a:ext cx="1059936" cy="572054"/>
            <a:chOff x="0" y="0"/>
            <a:chExt cx="910195" cy="491237"/>
          </a:xfrm>
        </p:grpSpPr>
        <p:sp>
          <p:nvSpPr>
            <p:cNvPr id="240" name="Freeform 83"/>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EFD6B1">
                    <a:alpha val="100000"/>
                  </a:srgbClr>
                </a:gs>
                <a:gs pos="100000">
                  <a:srgbClr val="BEE6DC">
                    <a:alpha val="100000"/>
                  </a:srgbClr>
                </a:gs>
              </a:gsLst>
              <a:lin ang="0"/>
            </a:gradFill>
          </p:spPr>
          <p:txBody>
            <a:bodyPr/>
            <a:lstStyle/>
            <a:p>
              <a:endParaRPr lang="en-US"/>
            </a:p>
          </p:txBody>
        </p:sp>
        <p:sp>
          <p:nvSpPr>
            <p:cNvPr id="241" name="TextBox 84"/>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242" name="Group 85"/>
          <p:cNvGrpSpPr/>
          <p:nvPr/>
        </p:nvGrpSpPr>
        <p:grpSpPr>
          <a:xfrm rot="-5400000">
            <a:off x="1736152" y="6874521"/>
            <a:ext cx="1059936" cy="572054"/>
            <a:chOff x="0" y="0"/>
            <a:chExt cx="910195" cy="491237"/>
          </a:xfrm>
        </p:grpSpPr>
        <p:sp>
          <p:nvSpPr>
            <p:cNvPr id="243" name="Freeform 86"/>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BEE6DC">
                    <a:alpha val="100000"/>
                  </a:srgbClr>
                </a:gs>
                <a:gs pos="100000">
                  <a:srgbClr val="EFD6B1">
                    <a:alpha val="100000"/>
                  </a:srgbClr>
                </a:gs>
              </a:gsLst>
              <a:lin ang="0"/>
            </a:gradFill>
          </p:spPr>
          <p:txBody>
            <a:bodyPr/>
            <a:lstStyle/>
            <a:p>
              <a:endParaRPr lang="en-US"/>
            </a:p>
          </p:txBody>
        </p:sp>
        <p:sp>
          <p:nvSpPr>
            <p:cNvPr id="244" name="TextBox 87"/>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45" name="Group 89"/>
          <p:cNvGrpSpPr/>
          <p:nvPr/>
        </p:nvGrpSpPr>
        <p:grpSpPr>
          <a:xfrm>
            <a:off x="3101533" y="6604296"/>
            <a:ext cx="4680411" cy="823088"/>
            <a:chOff x="0" y="0"/>
            <a:chExt cx="2467426" cy="433917"/>
          </a:xfrm>
        </p:grpSpPr>
        <p:sp>
          <p:nvSpPr>
            <p:cNvPr id="246" name="Freeform 90"/>
            <p:cNvSpPr/>
            <p:nvPr/>
          </p:nvSpPr>
          <p:spPr>
            <a:xfrm>
              <a:off x="0" y="0"/>
              <a:ext cx="2467426" cy="433917"/>
            </a:xfrm>
            <a:custGeom>
              <a:avLst/>
              <a:gdLst/>
              <a:ahLst/>
              <a:cxnLst/>
              <a:rect l="l" t="t" r="r" b="b"/>
              <a:pathLst>
                <a:path w="2467426" h="433917">
                  <a:moveTo>
                    <a:pt x="0" y="0"/>
                  </a:moveTo>
                  <a:lnTo>
                    <a:pt x="2467426" y="0"/>
                  </a:lnTo>
                  <a:lnTo>
                    <a:pt x="2467426" y="433917"/>
                  </a:lnTo>
                  <a:lnTo>
                    <a:pt x="0" y="433917"/>
                  </a:lnTo>
                  <a:close/>
                </a:path>
              </a:pathLst>
            </a:custGeom>
            <a:gradFill rotWithShape="1">
              <a:gsLst>
                <a:gs pos="0">
                  <a:srgbClr val="E7CDC3">
                    <a:alpha val="100000"/>
                  </a:srgbClr>
                </a:gs>
                <a:gs pos="100000">
                  <a:srgbClr val="CAA187">
                    <a:alpha val="100000"/>
                  </a:srgbClr>
                </a:gs>
              </a:gsLst>
              <a:lin ang="5400000"/>
            </a:gradFill>
            <a:ln cap="sq">
              <a:noFill/>
              <a:prstDash val="solid"/>
              <a:miter/>
            </a:ln>
          </p:spPr>
          <p:txBody>
            <a:bodyPr/>
            <a:lstStyle/>
            <a:p>
              <a:endParaRPr lang="en-US"/>
            </a:p>
          </p:txBody>
        </p:sp>
        <p:sp>
          <p:nvSpPr>
            <p:cNvPr id="247" name="TextBox 91"/>
            <p:cNvSpPr txBox="1"/>
            <p:nvPr/>
          </p:nvSpPr>
          <p:spPr>
            <a:xfrm>
              <a:off x="0" y="-38100"/>
              <a:ext cx="2467426" cy="47201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48" name="Group 92"/>
          <p:cNvGrpSpPr/>
          <p:nvPr/>
        </p:nvGrpSpPr>
        <p:grpSpPr>
          <a:xfrm>
            <a:off x="3171314" y="6671213"/>
            <a:ext cx="4545867" cy="689253"/>
            <a:chOff x="0" y="0"/>
            <a:chExt cx="2396497" cy="363361"/>
          </a:xfrm>
        </p:grpSpPr>
        <p:sp>
          <p:nvSpPr>
            <p:cNvPr id="249" name="Freeform 93"/>
            <p:cNvSpPr/>
            <p:nvPr/>
          </p:nvSpPr>
          <p:spPr>
            <a:xfrm>
              <a:off x="0" y="0"/>
              <a:ext cx="2396497" cy="363361"/>
            </a:xfrm>
            <a:custGeom>
              <a:avLst/>
              <a:gdLst/>
              <a:ahLst/>
              <a:cxnLst/>
              <a:rect l="l" t="t" r="r" b="b"/>
              <a:pathLst>
                <a:path w="2396497" h="363361">
                  <a:moveTo>
                    <a:pt x="35924" y="0"/>
                  </a:moveTo>
                  <a:lnTo>
                    <a:pt x="2360573" y="0"/>
                  </a:lnTo>
                  <a:cubicBezTo>
                    <a:pt x="2370100" y="0"/>
                    <a:pt x="2379238" y="3785"/>
                    <a:pt x="2385975" y="10522"/>
                  </a:cubicBezTo>
                  <a:cubicBezTo>
                    <a:pt x="2392712" y="17259"/>
                    <a:pt x="2396497" y="26396"/>
                    <a:pt x="2396497" y="35924"/>
                  </a:cubicBezTo>
                  <a:lnTo>
                    <a:pt x="2396497" y="327437"/>
                  </a:lnTo>
                  <a:cubicBezTo>
                    <a:pt x="2396497" y="347277"/>
                    <a:pt x="2380413" y="363361"/>
                    <a:pt x="2360573" y="363361"/>
                  </a:cubicBezTo>
                  <a:lnTo>
                    <a:pt x="35924" y="363361"/>
                  </a:lnTo>
                  <a:cubicBezTo>
                    <a:pt x="16084" y="363361"/>
                    <a:pt x="0" y="347277"/>
                    <a:pt x="0" y="327437"/>
                  </a:cubicBezTo>
                  <a:lnTo>
                    <a:pt x="0" y="35924"/>
                  </a:lnTo>
                  <a:cubicBezTo>
                    <a:pt x="0" y="16084"/>
                    <a:pt x="16084" y="0"/>
                    <a:pt x="35924" y="0"/>
                  </a:cubicBezTo>
                  <a:close/>
                </a:path>
              </a:pathLst>
            </a:custGeom>
            <a:solidFill>
              <a:srgbClr val="FFFFFF"/>
            </a:solidFill>
          </p:spPr>
          <p:txBody>
            <a:bodyPr/>
            <a:lstStyle/>
            <a:p>
              <a:endParaRPr lang="en-US"/>
            </a:p>
          </p:txBody>
        </p:sp>
        <p:sp>
          <p:nvSpPr>
            <p:cNvPr id="250" name="TextBox 94"/>
            <p:cNvSpPr txBox="1"/>
            <p:nvPr/>
          </p:nvSpPr>
          <p:spPr>
            <a:xfrm>
              <a:off x="0" y="-38100"/>
              <a:ext cx="2396497" cy="401461"/>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53" name="Group 97"/>
          <p:cNvGrpSpPr/>
          <p:nvPr/>
        </p:nvGrpSpPr>
        <p:grpSpPr>
          <a:xfrm>
            <a:off x="2275213" y="7854718"/>
            <a:ext cx="553867" cy="553867"/>
            <a:chOff x="0" y="0"/>
            <a:chExt cx="812800" cy="812800"/>
          </a:xfrm>
        </p:grpSpPr>
        <p:sp>
          <p:nvSpPr>
            <p:cNvPr id="254"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55" name="TextBox 9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grpSp>
        <p:nvGrpSpPr>
          <p:cNvPr id="256" name="Group 100"/>
          <p:cNvGrpSpPr/>
          <p:nvPr/>
        </p:nvGrpSpPr>
        <p:grpSpPr>
          <a:xfrm rot="5400000">
            <a:off x="2308205" y="7757050"/>
            <a:ext cx="1059936" cy="572054"/>
            <a:chOff x="0" y="0"/>
            <a:chExt cx="910195" cy="491237"/>
          </a:xfrm>
        </p:grpSpPr>
        <p:sp>
          <p:nvSpPr>
            <p:cNvPr id="257" name="Freeform 101"/>
            <p:cNvSpPr/>
            <p:nvPr/>
          </p:nvSpPr>
          <p:spPr>
            <a:xfrm>
              <a:off x="0" y="0"/>
              <a:ext cx="910195" cy="491237"/>
            </a:xfrm>
            <a:custGeom>
              <a:avLst/>
              <a:gdLst/>
              <a:ahLst/>
              <a:cxnLst/>
              <a:rect l="l" t="t" r="r" b="b"/>
              <a:pathLst>
                <a:path w="910195" h="491237">
                  <a:moveTo>
                    <a:pt x="706995" y="0"/>
                  </a:moveTo>
                  <a:lnTo>
                    <a:pt x="0" y="0"/>
                  </a:lnTo>
                  <a:lnTo>
                    <a:pt x="203200" y="491237"/>
                  </a:lnTo>
                  <a:lnTo>
                    <a:pt x="910195" y="491237"/>
                  </a:lnTo>
                  <a:lnTo>
                    <a:pt x="706995" y="0"/>
                  </a:lnTo>
                  <a:close/>
                </a:path>
              </a:pathLst>
            </a:custGeom>
            <a:gradFill rotWithShape="1">
              <a:gsLst>
                <a:gs pos="0">
                  <a:srgbClr val="E7CDC3">
                    <a:alpha val="100000"/>
                  </a:srgbClr>
                </a:gs>
                <a:gs pos="100000">
                  <a:srgbClr val="CAA187">
                    <a:alpha val="100000"/>
                  </a:srgbClr>
                </a:gs>
              </a:gsLst>
              <a:lin ang="0"/>
            </a:gradFill>
          </p:spPr>
          <p:txBody>
            <a:bodyPr/>
            <a:lstStyle/>
            <a:p>
              <a:endParaRPr lang="en-US"/>
            </a:p>
          </p:txBody>
        </p:sp>
        <p:sp>
          <p:nvSpPr>
            <p:cNvPr id="258" name="TextBox 102"/>
            <p:cNvSpPr txBox="1"/>
            <p:nvPr/>
          </p:nvSpPr>
          <p:spPr>
            <a:xfrm>
              <a:off x="101600" y="-38100"/>
              <a:ext cx="706995" cy="529337"/>
            </a:xfrm>
            <a:prstGeom prst="rect">
              <a:avLst/>
            </a:prstGeom>
          </p:spPr>
          <p:txBody>
            <a:bodyPr lIns="71438" tIns="71438" rIns="71438" bIns="71438" rtlCol="0" anchor="ctr"/>
            <a:lstStyle/>
            <a:p>
              <a:pPr algn="ctr">
                <a:lnSpc>
                  <a:spcPts val="2756"/>
                </a:lnSpc>
                <a:spcBef>
                  <a:spcPct val="0"/>
                </a:spcBef>
              </a:pPr>
              <a:endParaRPr sz="2000">
                <a:latin typeface="Tajawal Bold" panose="020B0604020202020204" charset="-78"/>
                <a:cs typeface="Tajawal Bold" panose="020B0604020202020204" charset="-78"/>
              </a:endParaRPr>
            </a:p>
          </p:txBody>
        </p:sp>
      </p:grpSp>
      <p:grpSp>
        <p:nvGrpSpPr>
          <p:cNvPr id="259" name="Group 103"/>
          <p:cNvGrpSpPr/>
          <p:nvPr/>
        </p:nvGrpSpPr>
        <p:grpSpPr>
          <a:xfrm rot="-5400000">
            <a:off x="1736152" y="7757050"/>
            <a:ext cx="1059936" cy="572054"/>
            <a:chOff x="0" y="0"/>
            <a:chExt cx="910195" cy="491237"/>
          </a:xfrm>
        </p:grpSpPr>
        <p:sp>
          <p:nvSpPr>
            <p:cNvPr id="260" name="Freeform 104"/>
            <p:cNvSpPr/>
            <p:nvPr/>
          </p:nvSpPr>
          <p:spPr>
            <a:xfrm>
              <a:off x="0" y="0"/>
              <a:ext cx="910195" cy="491237"/>
            </a:xfrm>
            <a:custGeom>
              <a:avLst/>
              <a:gdLst/>
              <a:ahLst/>
              <a:cxnLst/>
              <a:rect l="l" t="t" r="r" b="b"/>
              <a:pathLst>
                <a:path w="910195" h="491237">
                  <a:moveTo>
                    <a:pt x="203200" y="0"/>
                  </a:moveTo>
                  <a:lnTo>
                    <a:pt x="910195" y="0"/>
                  </a:lnTo>
                  <a:lnTo>
                    <a:pt x="706995" y="491237"/>
                  </a:lnTo>
                  <a:lnTo>
                    <a:pt x="0" y="491237"/>
                  </a:lnTo>
                  <a:lnTo>
                    <a:pt x="203200" y="0"/>
                  </a:lnTo>
                  <a:close/>
                </a:path>
              </a:pathLst>
            </a:custGeom>
            <a:gradFill rotWithShape="1">
              <a:gsLst>
                <a:gs pos="0">
                  <a:srgbClr val="CAA187">
                    <a:alpha val="100000"/>
                  </a:srgbClr>
                </a:gs>
                <a:gs pos="100000">
                  <a:srgbClr val="E7CDC3">
                    <a:alpha val="100000"/>
                  </a:srgbClr>
                </a:gs>
              </a:gsLst>
              <a:lin ang="0"/>
            </a:gradFill>
          </p:spPr>
          <p:txBody>
            <a:bodyPr/>
            <a:lstStyle/>
            <a:p>
              <a:endParaRPr lang="en-US"/>
            </a:p>
          </p:txBody>
        </p:sp>
        <p:sp>
          <p:nvSpPr>
            <p:cNvPr id="261" name="TextBox 105"/>
            <p:cNvSpPr txBox="1"/>
            <p:nvPr/>
          </p:nvSpPr>
          <p:spPr>
            <a:xfrm>
              <a:off x="101600" y="-38100"/>
              <a:ext cx="706995" cy="529337"/>
            </a:xfrm>
            <a:prstGeom prst="rect">
              <a:avLst/>
            </a:prstGeom>
          </p:spPr>
          <p:txBody>
            <a:bodyPr lIns="71438" tIns="71438" rIns="71438" bIns="71438" rtlCol="0" anchor="ctr"/>
            <a:lstStyle/>
            <a:p>
              <a:pPr algn="ctr">
                <a:lnSpc>
                  <a:spcPts val="2756"/>
                </a:lnSpc>
              </a:pPr>
              <a:endParaRPr sz="2000">
                <a:latin typeface="Tajawal Bold" panose="020B0604020202020204" charset="-78"/>
                <a:cs typeface="Tajawal Bold" panose="020B0604020202020204" charset="-78"/>
              </a:endParaRPr>
            </a:p>
          </p:txBody>
        </p:sp>
      </p:grpSp>
      <p:sp>
        <p:nvSpPr>
          <p:cNvPr id="269" name="AutoShape 74"/>
          <p:cNvSpPr/>
          <p:nvPr/>
        </p:nvSpPr>
        <p:spPr>
          <a:xfrm>
            <a:off x="3787333" y="6838184"/>
            <a:ext cx="0" cy="390043"/>
          </a:xfrm>
          <a:prstGeom prst="line">
            <a:avLst/>
          </a:prstGeom>
          <a:ln w="9525" cap="rnd">
            <a:solidFill>
              <a:srgbClr val="404040"/>
            </a:solidFill>
            <a:prstDash val="solid"/>
            <a:headEnd type="none" w="sm" len="sm"/>
            <a:tailEnd type="none" w="sm" len="sm"/>
          </a:ln>
        </p:spPr>
        <p:txBody>
          <a:bodyPr/>
          <a:lstStyle/>
          <a:p>
            <a:endParaRPr lang="en-US"/>
          </a:p>
        </p:txBody>
      </p:sp>
      <p:sp>
        <p:nvSpPr>
          <p:cNvPr id="270" name="AutoShape 74"/>
          <p:cNvSpPr/>
          <p:nvPr/>
        </p:nvSpPr>
        <p:spPr>
          <a:xfrm>
            <a:off x="3787333" y="7676384"/>
            <a:ext cx="0" cy="390043"/>
          </a:xfrm>
          <a:prstGeom prst="line">
            <a:avLst/>
          </a:prstGeom>
          <a:ln w="9525" cap="rnd">
            <a:solidFill>
              <a:srgbClr val="404040"/>
            </a:solidFill>
            <a:prstDash val="solid"/>
            <a:headEnd type="none" w="sm" len="sm"/>
            <a:tailEnd type="none" w="sm" len="sm"/>
          </a:ln>
        </p:spPr>
        <p:txBody>
          <a:bodyPr/>
          <a:lstStyle/>
          <a:p>
            <a:endParaRPr lang="en-US"/>
          </a:p>
        </p:txBody>
      </p:sp>
      <p:sp>
        <p:nvSpPr>
          <p:cNvPr id="271" name="TextBox 81"/>
          <p:cNvSpPr txBox="1"/>
          <p:nvPr/>
        </p:nvSpPr>
        <p:spPr>
          <a:xfrm>
            <a:off x="3253933" y="6923427"/>
            <a:ext cx="507812" cy="256480"/>
          </a:xfrm>
          <a:prstGeom prst="rect">
            <a:avLst/>
          </a:prstGeom>
        </p:spPr>
        <p:txBody>
          <a:bodyPr lIns="0" tIns="0" rIns="0" bIns="0" rtlCol="0" anchor="t">
            <a:spAutoFit/>
          </a:bodyPr>
          <a:lstStyle/>
          <a:p>
            <a:pPr algn="ctr">
              <a:lnSpc>
                <a:spcPts val="1967"/>
              </a:lnSpc>
            </a:pPr>
            <a:r>
              <a:rPr lang="en-US" sz="2000" b="1" dirty="0">
                <a:solidFill>
                  <a:srgbClr val="404040"/>
                </a:solidFill>
                <a:latin typeface="Tajawal Bold" panose="020B0604020202020204" charset="-78"/>
                <a:ea typeface="Public Sans Bold"/>
                <a:cs typeface="Tajawal Bold" panose="020B0604020202020204" charset="-78"/>
                <a:sym typeface="Public Sans Bold"/>
              </a:rPr>
              <a:t>05.</a:t>
            </a:r>
          </a:p>
        </p:txBody>
      </p:sp>
      <p:sp>
        <p:nvSpPr>
          <p:cNvPr id="272" name="TextBox 81"/>
          <p:cNvSpPr txBox="1"/>
          <p:nvPr/>
        </p:nvSpPr>
        <p:spPr>
          <a:xfrm>
            <a:off x="3253933" y="7837827"/>
            <a:ext cx="507812" cy="256480"/>
          </a:xfrm>
          <a:prstGeom prst="rect">
            <a:avLst/>
          </a:prstGeom>
        </p:spPr>
        <p:txBody>
          <a:bodyPr lIns="0" tIns="0" rIns="0" bIns="0" rtlCol="0" anchor="t">
            <a:spAutoFit/>
          </a:bodyPr>
          <a:lstStyle/>
          <a:p>
            <a:pPr algn="ctr">
              <a:lnSpc>
                <a:spcPts val="1967"/>
              </a:lnSpc>
            </a:pPr>
            <a:r>
              <a:rPr lang="en-US" sz="2000" b="1" dirty="0">
                <a:solidFill>
                  <a:srgbClr val="404040"/>
                </a:solidFill>
                <a:latin typeface="Tajawal Bold" panose="020B0604020202020204" charset="-78"/>
                <a:ea typeface="Public Sans Bold"/>
                <a:cs typeface="Tajawal Bold" panose="020B0604020202020204" charset="-78"/>
                <a:sym typeface="Public Sans Bold"/>
              </a:rPr>
              <a:t>06.</a:t>
            </a:r>
          </a:p>
        </p:txBody>
      </p:sp>
      <p:sp>
        <p:nvSpPr>
          <p:cNvPr id="273" name="TextBox 79"/>
          <p:cNvSpPr txBox="1"/>
          <p:nvPr/>
        </p:nvSpPr>
        <p:spPr>
          <a:xfrm>
            <a:off x="3939733" y="6009027"/>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الخارطة التنظيمية</a:t>
            </a:r>
            <a:endParaRPr lang="en-US" sz="2000" dirty="0">
              <a:latin typeface="Tajawal Bold" panose="020B0604020202020204" charset="-78"/>
              <a:cs typeface="Tajawal Bold" panose="020B0604020202020204" charset="-78"/>
            </a:endParaRPr>
          </a:p>
        </p:txBody>
      </p:sp>
      <p:sp>
        <p:nvSpPr>
          <p:cNvPr id="275" name="TextBox 79"/>
          <p:cNvSpPr txBox="1"/>
          <p:nvPr/>
        </p:nvSpPr>
        <p:spPr>
          <a:xfrm>
            <a:off x="3939733" y="6923427"/>
            <a:ext cx="3569656" cy="307777"/>
          </a:xfrm>
          <a:prstGeom prst="rect">
            <a:avLst/>
          </a:prstGeom>
        </p:spPr>
        <p:txBody>
          <a:bodyPr lIns="0" tIns="0" rIns="0" bIns="0" rtlCol="0" anchor="t">
            <a:spAutoFit/>
          </a:bodyPr>
          <a:lstStyle/>
          <a:p>
            <a:pPr algn="r">
              <a:defRPr/>
            </a:pPr>
            <a:r>
              <a:rPr lang="ar-SA" sz="2000" dirty="0">
                <a:latin typeface="Tajawal Bold" panose="020B0604020202020204" charset="-78"/>
                <a:cs typeface="Tajawal Bold" panose="020B0604020202020204" charset="-78"/>
              </a:rPr>
              <a:t>وصف مهام الوحدات الإدارية</a:t>
            </a:r>
            <a:endParaRPr lang="en-US" sz="2000" dirty="0">
              <a:latin typeface="Tajawal Bold" panose="020B0604020202020204" charset="-78"/>
              <a:cs typeface="Tajawal Bold" panose="020B0604020202020204" charset="-78"/>
            </a:endParaRPr>
          </a:p>
        </p:txBody>
      </p:sp>
      <p:sp>
        <p:nvSpPr>
          <p:cNvPr id="29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292" name="TextBox 29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27</a:t>
            </a:r>
          </a:p>
        </p:txBody>
      </p:sp>
    </p:spTree>
    <p:extLst>
      <p:ext uri="{BB962C8B-B14F-4D97-AF65-F5344CB8AC3E}">
        <p14:creationId xmlns:p14="http://schemas.microsoft.com/office/powerpoint/2010/main" val="131213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2252897701"/>
              </p:ext>
            </p:extLst>
          </p:nvPr>
        </p:nvGraphicFramePr>
        <p:xfrm>
          <a:off x="2286000" y="1257300"/>
          <a:ext cx="14097000" cy="8640000"/>
        </p:xfrm>
        <a:graphic>
          <a:graphicData uri="http://schemas.openxmlformats.org/drawingml/2006/table">
            <a:tbl>
              <a:tblPr firstRow="1" bandRow="1">
                <a:tableStyleId>{00A15C55-8517-42AA-B614-E9B94910E393}</a:tableStyleId>
              </a:tblPr>
              <a:tblGrid>
                <a:gridCol w="7048500">
                  <a:extLst>
                    <a:ext uri="{9D8B030D-6E8A-4147-A177-3AD203B41FA5}">
                      <a16:colId xmlns:a16="http://schemas.microsoft.com/office/drawing/2014/main" val="20000"/>
                    </a:ext>
                  </a:extLst>
                </a:gridCol>
                <a:gridCol w="7048500">
                  <a:extLst>
                    <a:ext uri="{9D8B030D-6E8A-4147-A177-3AD203B41FA5}">
                      <a16:colId xmlns:a16="http://schemas.microsoft.com/office/drawing/2014/main" val="20001"/>
                    </a:ext>
                  </a:extLst>
                </a:gridCol>
              </a:tblGrid>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200000"/>
                        </a:lnSpc>
                        <a:spcBef>
                          <a:spcPts val="200"/>
                        </a:spcBef>
                        <a:spcAft>
                          <a:spcPts val="475"/>
                        </a:spcAft>
                        <a:buClrTx/>
                        <a:buSzTx/>
                        <a:buFontTx/>
                        <a:buNone/>
                        <a:tabLst/>
                      </a:pPr>
                      <a:r>
                        <a:rPr kumimoji="0" lang="en-US" altLang="en-US" sz="2400" b="1" i="0" u="none" strike="noStrike" cap="none" normalizeH="0" baseline="0" dirty="0">
                          <a:ln>
                            <a:noFill/>
                          </a:ln>
                          <a:solidFill>
                            <a:schemeClr val="tx1"/>
                          </a:solidFill>
                          <a:effectLst/>
                          <a:latin typeface="Tajawal Bold" panose="020B0604020202020204" charset="-78"/>
                          <a:cs typeface="Tajawal Bold" panose="020B0604020202020204" charset="-78"/>
                        </a:rPr>
                        <a:t>Organization</a:t>
                      </a:r>
                      <a:endParaRPr kumimoji="0" lang="en-SG" altLang="en-US" sz="2400" b="1"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2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التنظيم</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10000"/>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Formal Organization</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تنظيم رسمي</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10001"/>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Informal Organization</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تنظيم غير رسمي</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10002"/>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Principles of Organization</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مبادئ التنظيم</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10003"/>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Organization Structure</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هيكل تنظيمي</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10004"/>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Organization Chart</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خارطة التنظيم</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10005"/>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200000"/>
                        </a:lnSpc>
                        <a:spcBef>
                          <a:spcPts val="200"/>
                        </a:spcBef>
                        <a:spcAft>
                          <a:spcPts val="475"/>
                        </a:spcAft>
                        <a:buClrTx/>
                        <a:buSzTx/>
                        <a:buFontTx/>
                        <a:buNone/>
                        <a:tabLst/>
                      </a:pPr>
                      <a:r>
                        <a:rPr kumimoji="0" lang="en-US" altLang="en-US" sz="2000" b="0" i="0" u="none" strike="noStrike" kern="1200" cap="none" normalizeH="0" baseline="0" dirty="0">
                          <a:ln>
                            <a:noFill/>
                          </a:ln>
                          <a:solidFill>
                            <a:schemeClr val="tx1"/>
                          </a:solidFill>
                          <a:effectLst/>
                          <a:latin typeface="Tajawal Bold" panose="020B0604020202020204" charset="-78"/>
                          <a:ea typeface="+mn-ea"/>
                          <a:cs typeface="Tajawal Bold" panose="020B0604020202020204" charset="-78"/>
                        </a:rPr>
                        <a:t>Span of Control</a:t>
                      </a:r>
                      <a:endParaRPr kumimoji="0" lang="en-SG" altLang="en-US" sz="2000" b="0" i="0" u="none" strike="noStrike" kern="1200" cap="none" normalizeH="0" baseline="0" dirty="0">
                        <a:ln>
                          <a:noFill/>
                        </a:ln>
                        <a:solidFill>
                          <a:schemeClr val="tx1"/>
                        </a:solidFill>
                        <a:effectLst/>
                        <a:latin typeface="Tajawal Bold" panose="020B0604020202020204" charset="-78"/>
                        <a:ea typeface="+mn-ea"/>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200000"/>
                        </a:lnSpc>
                        <a:spcBef>
                          <a:spcPts val="200"/>
                        </a:spcBef>
                        <a:spcAft>
                          <a:spcPts val="475"/>
                        </a:spcAft>
                        <a:buClrTx/>
                        <a:buSzTx/>
                        <a:buFontTx/>
                        <a:buNone/>
                        <a:tabLst/>
                      </a:pPr>
                      <a:r>
                        <a:rPr kumimoji="0" lang="ar-SA" altLang="en-US" sz="2000" b="0" i="0" u="none" strike="noStrike" kern="1200" cap="none" normalizeH="0" baseline="0" dirty="0">
                          <a:ln>
                            <a:noFill/>
                          </a:ln>
                          <a:solidFill>
                            <a:schemeClr val="tx1"/>
                          </a:solidFill>
                          <a:effectLst/>
                          <a:latin typeface="Tajawal Bold" panose="020B0604020202020204" charset="-78"/>
                          <a:ea typeface="+mn-ea"/>
                          <a:cs typeface="Tajawal Bold" panose="020B0604020202020204" charset="-78"/>
                        </a:rPr>
                        <a:t>نطاق الإشراف</a:t>
                      </a:r>
                      <a:endParaRPr kumimoji="0" lang="en-SG" altLang="en-US" sz="2000" b="0" i="0" u="none" strike="noStrike" kern="1200" cap="none" normalizeH="0" baseline="0" dirty="0">
                        <a:ln>
                          <a:noFill/>
                        </a:ln>
                        <a:solidFill>
                          <a:schemeClr val="tx1"/>
                        </a:solidFill>
                        <a:effectLst/>
                        <a:latin typeface="Tajawal Bold" panose="020B0604020202020204" charset="-78"/>
                        <a:ea typeface="+mn-ea"/>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786468958"/>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Authority</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السلطة</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838176209"/>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Responsibility</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المسؤولية</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1026140457"/>
                  </a:ext>
                </a:extLst>
              </a:tr>
              <a:tr h="720000">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 Chain of Commands</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تسلسل الأوامر</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589736753"/>
                  </a:ext>
                </a:extLst>
              </a:tr>
              <a:tr h="720000">
                <a:tc>
                  <a:txBody>
                    <a:bodyPr/>
                    <a:lstStyle>
                      <a:lvl1pPr marL="31750"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Unity of Command</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tc>
                  <a:txBody>
                    <a:bodyPr/>
                    <a:lstStyle>
                      <a:lvl1pPr marL="4763"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763"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وحدة الأمر</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bg2">
                        <a:lumMod val="75000"/>
                      </a:schemeClr>
                    </a:solidFill>
                  </a:tcPr>
                </a:tc>
                <a:extLst>
                  <a:ext uri="{0D108BD9-81ED-4DB2-BD59-A6C34878D82A}">
                    <a16:rowId xmlns:a16="http://schemas.microsoft.com/office/drawing/2014/main" val="3071645685"/>
                  </a:ext>
                </a:extLst>
              </a:tr>
              <a:tr h="720000">
                <a:tc>
                  <a:txBody>
                    <a:bodyPr/>
                    <a:lstStyle>
                      <a:lvl1pPr marL="14288"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4288" marR="0" lvl="0" indent="-4763" algn="ctr" defTabSz="914400" rtl="0" eaLnBrk="1" fontAlgn="base" latinLnBrk="0" hangingPunct="1">
                        <a:lnSpc>
                          <a:spcPct val="100000"/>
                        </a:lnSpc>
                        <a:spcBef>
                          <a:spcPts val="200"/>
                        </a:spcBef>
                        <a:spcAft>
                          <a:spcPts val="475"/>
                        </a:spcAft>
                        <a:buClrTx/>
                        <a:buSzTx/>
                        <a:buFontTx/>
                        <a:buNone/>
                        <a:tabLst/>
                      </a:pPr>
                      <a:r>
                        <a:rPr kumimoji="0" lang="en-US" altLang="en-US" sz="2000" b="1" i="0" u="none" strike="noStrike" cap="none" normalizeH="0" baseline="0" dirty="0">
                          <a:ln>
                            <a:noFill/>
                          </a:ln>
                          <a:solidFill>
                            <a:schemeClr val="tx1"/>
                          </a:solidFill>
                          <a:effectLst/>
                          <a:latin typeface="Tajawal Bold" panose="020B0604020202020204" charset="-78"/>
                          <a:cs typeface="Tajawal Bold" panose="020B0604020202020204" charset="-78"/>
                        </a:rPr>
                        <a:t>Organization Manual</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tc>
                  <a:txBody>
                    <a:bodyPr/>
                    <a:lstStyle>
                      <a:lvl1pPr marL="14288" indent="-47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4288" marR="0" lvl="0" indent="-4763" algn="ctr" defTabSz="914400" rtl="1" eaLnBrk="1" fontAlgn="base" latinLnBrk="0" hangingPunct="1">
                        <a:lnSpc>
                          <a:spcPct val="100000"/>
                        </a:lnSpc>
                        <a:spcBef>
                          <a:spcPts val="200"/>
                        </a:spcBef>
                        <a:spcAft>
                          <a:spcPts val="475"/>
                        </a:spcAft>
                        <a:buClrTx/>
                        <a:buSzTx/>
                        <a:buFontTx/>
                        <a:buNone/>
                        <a:tabLst/>
                      </a:pPr>
                      <a:r>
                        <a:rPr kumimoji="0" lang="ar-SA" altLang="en-US" sz="2000" b="0" i="0" u="none" strike="noStrike" cap="none" normalizeH="0" baseline="0" dirty="0">
                          <a:ln>
                            <a:noFill/>
                          </a:ln>
                          <a:solidFill>
                            <a:schemeClr val="tx1"/>
                          </a:solidFill>
                          <a:effectLst/>
                          <a:latin typeface="Tajawal Bold" panose="020B0604020202020204" charset="-78"/>
                          <a:cs typeface="Tajawal Bold" panose="020B0604020202020204" charset="-78"/>
                        </a:rPr>
                        <a:t>دليل تنظيمي</a:t>
                      </a:r>
                      <a:endParaRPr kumimoji="0" lang="en-SG" altLang="en-US" sz="2000" b="0" i="0" u="none" strike="noStrike" cap="none" normalizeH="0" baseline="0" dirty="0">
                        <a:ln>
                          <a:noFill/>
                        </a:ln>
                        <a:solidFill>
                          <a:srgbClr val="181717"/>
                        </a:solidFill>
                        <a:effectLst/>
                        <a:latin typeface="Tajawal Bold" panose="020B0604020202020204" charset="-78"/>
                        <a:ea typeface="Calibri" panose="020F0502020204030204" pitchFamily="34" charset="0"/>
                        <a:cs typeface="Tajawal Bold" panose="020B0604020202020204" charset="-78"/>
                      </a:endParaRPr>
                    </a:p>
                  </a:txBody>
                  <a:tcPr marL="3722" marR="29778" marT="77156" marB="0" anchor="ctr" horzOverflow="overflow">
                    <a:solidFill>
                      <a:schemeClr val="accent1">
                        <a:lumMod val="40000"/>
                        <a:lumOff val="60000"/>
                      </a:schemeClr>
                    </a:solidFill>
                  </a:tcPr>
                </a:tc>
                <a:extLst>
                  <a:ext uri="{0D108BD9-81ED-4DB2-BD59-A6C34878D82A}">
                    <a16:rowId xmlns:a16="http://schemas.microsoft.com/office/drawing/2014/main" val="2616126312"/>
                  </a:ext>
                </a:extLst>
              </a:tr>
            </a:tbl>
          </a:graphicData>
        </a:graphic>
      </p:graphicFrame>
      <p:sp>
        <p:nvSpPr>
          <p:cNvPr id="10" name="Rounded Rectangle 9"/>
          <p:cNvSpPr/>
          <p:nvPr/>
        </p:nvSpPr>
        <p:spPr>
          <a:xfrm>
            <a:off x="7162800" y="219075"/>
            <a:ext cx="4724400" cy="9144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1"/>
          <p:cNvSpPr txBox="1"/>
          <p:nvPr/>
        </p:nvSpPr>
        <p:spPr>
          <a:xfrm>
            <a:off x="4572000" y="0"/>
            <a:ext cx="9982200" cy="925253"/>
          </a:xfrm>
          <a:prstGeom prst="rect">
            <a:avLst/>
          </a:prstGeom>
        </p:spPr>
        <p:txBody>
          <a:bodyPr wrap="square" lIns="0" tIns="0" rIns="0" bIns="0" rtlCol="0" anchor="t">
            <a:spAutoFit/>
          </a:bodyPr>
          <a:lstStyle/>
          <a:p>
            <a:pPr algn="ctr">
              <a:lnSpc>
                <a:spcPts val="8539"/>
              </a:lnSpc>
              <a:spcBef>
                <a:spcPct val="0"/>
              </a:spcBef>
            </a:pPr>
            <a:r>
              <a:rPr lang="ar-EG" sz="2800" b="1" dirty="0">
                <a:solidFill>
                  <a:schemeClr val="bg1"/>
                </a:solidFill>
                <a:latin typeface="Tajawal Bold"/>
                <a:ea typeface="Tajawal Bold"/>
                <a:cs typeface="Tajawal Bold"/>
                <a:sym typeface="Tajawal Bold"/>
                <a:rtl/>
              </a:rPr>
              <a:t>مصطلحات</a:t>
            </a:r>
          </a:p>
        </p:txBody>
      </p:sp>
      <p:grpSp>
        <p:nvGrpSpPr>
          <p:cNvPr id="12" name="Group 42"/>
          <p:cNvGrpSpPr/>
          <p:nvPr/>
        </p:nvGrpSpPr>
        <p:grpSpPr>
          <a:xfrm>
            <a:off x="17259300" y="0"/>
            <a:ext cx="1694792" cy="10287000"/>
            <a:chOff x="0" y="0"/>
            <a:chExt cx="446365" cy="2709333"/>
          </a:xfrm>
        </p:grpSpPr>
        <p:sp>
          <p:nvSpPr>
            <p:cNvPr id="1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5" name="Group 48"/>
          <p:cNvGrpSpPr/>
          <p:nvPr/>
        </p:nvGrpSpPr>
        <p:grpSpPr>
          <a:xfrm>
            <a:off x="0" y="0"/>
            <a:ext cx="533400" cy="1028700"/>
            <a:chOff x="0" y="0"/>
            <a:chExt cx="812800" cy="812800"/>
          </a:xfrm>
        </p:grpSpPr>
        <p:sp>
          <p:nvSpPr>
            <p:cNvPr id="16"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7"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8" name="Group 8"/>
          <p:cNvGrpSpPr/>
          <p:nvPr/>
        </p:nvGrpSpPr>
        <p:grpSpPr>
          <a:xfrm>
            <a:off x="0" y="6690087"/>
            <a:ext cx="533400" cy="3177813"/>
            <a:chOff x="0" y="0"/>
            <a:chExt cx="812800" cy="2510865"/>
          </a:xfrm>
        </p:grpSpPr>
        <p:sp>
          <p:nvSpPr>
            <p:cNvPr id="1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2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2"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23" name="TextBox 22"/>
          <p:cNvSpPr txBox="1"/>
          <p:nvPr/>
        </p:nvSpPr>
        <p:spPr>
          <a:xfrm>
            <a:off x="9180575" y="9702225"/>
            <a:ext cx="686132" cy="523220"/>
          </a:xfrm>
          <a:prstGeom prst="rect">
            <a:avLst/>
          </a:prstGeom>
          <a:noFill/>
        </p:spPr>
        <p:txBody>
          <a:bodyPr wrap="square" rtlCol="0">
            <a:spAutoFit/>
          </a:bodyPr>
          <a:lstStyle/>
          <a:p>
            <a:pPr algn="ctr"/>
            <a:r>
              <a:rPr lang="en-US" sz="2800" b="1" dirty="0">
                <a:solidFill>
                  <a:schemeClr val="bg1"/>
                </a:solidFill>
              </a:rPr>
              <a:t>28</a:t>
            </a:r>
          </a:p>
        </p:txBody>
      </p:sp>
    </p:spTree>
    <p:extLst>
      <p:ext uri="{BB962C8B-B14F-4D97-AF65-F5344CB8AC3E}">
        <p14:creationId xmlns:p14="http://schemas.microsoft.com/office/powerpoint/2010/main" val="4203180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425950" y="2661080"/>
            <a:ext cx="7632450" cy="6667851"/>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BC9A"/>
        </a:solidFill>
        <a:effectLst/>
      </p:bgPr>
    </p:bg>
    <p:spTree>
      <p:nvGrpSpPr>
        <p:cNvPr id="1" name=""/>
        <p:cNvGrpSpPr/>
        <p:nvPr/>
      </p:nvGrpSpPr>
      <p:grpSpPr>
        <a:xfrm>
          <a:off x="0" y="0"/>
          <a:ext cx="0" cy="0"/>
          <a:chOff x="0" y="0"/>
          <a:chExt cx="0" cy="0"/>
        </a:xfrm>
      </p:grpSpPr>
      <p:sp>
        <p:nvSpPr>
          <p:cNvPr id="14" name="Freeform 11"/>
          <p:cNvSpPr/>
          <p:nvPr/>
        </p:nvSpPr>
        <p:spPr>
          <a:xfrm rot="2651781">
            <a:off x="9239003"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5" name="TextBox 14"/>
          <p:cNvSpPr txBox="1"/>
          <p:nvPr/>
        </p:nvSpPr>
        <p:spPr>
          <a:xfrm>
            <a:off x="9180575" y="9702225"/>
            <a:ext cx="686132" cy="523220"/>
          </a:xfrm>
          <a:prstGeom prst="rect">
            <a:avLst/>
          </a:prstGeom>
          <a:noFill/>
        </p:spPr>
        <p:txBody>
          <a:bodyPr wrap="square" rtlCol="0">
            <a:spAutoFit/>
          </a:bodyPr>
          <a:lstStyle/>
          <a:p>
            <a:pPr algn="ctr"/>
            <a:r>
              <a:rPr lang="en-US" sz="2800" b="1" dirty="0">
                <a:solidFill>
                  <a:schemeClr val="bg1"/>
                </a:solidFill>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876300"/>
            <a:ext cx="16383000" cy="8763000"/>
          </a:xfrm>
          <a:prstGeom prst="rect">
            <a:avLst/>
          </a:prstGeom>
        </p:spPr>
      </p:pic>
    </p:spTree>
    <p:extLst>
      <p:ext uri="{BB962C8B-B14F-4D97-AF65-F5344CB8AC3E}">
        <p14:creationId xmlns:p14="http://schemas.microsoft.com/office/powerpoint/2010/main" val="459090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28800"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420600" y="723900"/>
            <a:ext cx="58674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3030200" y="647700"/>
            <a:ext cx="52578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مفهوم التنظيم</a:t>
            </a:r>
          </a:p>
          <a:p>
            <a:pPr algn="ctr" rtl="1">
              <a:lnSpc>
                <a:spcPct val="150000"/>
              </a:lnSpc>
            </a:pPr>
            <a:r>
              <a:rPr lang="en-US" sz="3200" b="1" dirty="0">
                <a:solidFill>
                  <a:srgbClr val="000000"/>
                </a:solidFill>
                <a:latin typeface="Tajawal Bold"/>
                <a:ea typeface="Tajawal Bold"/>
                <a:cs typeface="Tajawal Bold"/>
                <a:sym typeface="League Spartan"/>
                <a:rtl/>
              </a:rPr>
              <a:t>Organization</a:t>
            </a:r>
          </a:p>
        </p:txBody>
      </p:sp>
      <p:sp>
        <p:nvSpPr>
          <p:cNvPr id="17" name="TextBox 17"/>
          <p:cNvSpPr txBox="1"/>
          <p:nvPr/>
        </p:nvSpPr>
        <p:spPr>
          <a:xfrm>
            <a:off x="2438400" y="3009900"/>
            <a:ext cx="15270195" cy="5745163"/>
          </a:xfrm>
          <a:prstGeom prst="rect">
            <a:avLst/>
          </a:prstGeom>
        </p:spPr>
        <p:txBody>
          <a:bodyPr wrap="square" lIns="0" tIns="0" rIns="0" bIns="0" rtlCol="0" anchor="t">
            <a:spAutoFit/>
          </a:bodyPr>
          <a:lstStyle/>
          <a:p>
            <a:pPr algn="ctr" rtl="1">
              <a:lnSpc>
                <a:spcPts val="5599"/>
              </a:lnSpc>
            </a:pPr>
            <a:r>
              <a:rPr lang="ar-EG" sz="2400" b="1" dirty="0">
                <a:latin typeface="Tajawal" panose="00000500000000000000" pitchFamily="2" charset="-78"/>
                <a:ea typeface="Poppins"/>
                <a:cs typeface="Tajawal" panose="00000500000000000000" pitchFamily="2" charset="-78"/>
                <a:sym typeface="Poppins"/>
                <a:rtl/>
              </a:rPr>
              <a:t>التنظيم : «وضع نظام للعلاقات والمسؤوليات وتحديد للوظائف وتكوين للوحدات الإدارية".</a:t>
            </a:r>
          </a:p>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"التنظيم هو عملية تحديد وتجميع العمل الذي يتعين القيام به ،وتفويض المسؤولية والسلطة وترتيب العلاقات بغرض تمكين الأشخاص من العمل معًا بشكل أكثر فاعلية في تحقيق الأهداف."   (لويس آلن)</a:t>
            </a:r>
          </a:p>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التنظيم هو "إنشاء علاقات رسمية مع توفير التنسيق بينها رأسياً وأفقياً في هيكل المنظمة" (كونتز وأودونيل)</a:t>
            </a:r>
          </a:p>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"التنظيم هو إنشاء علاقات ذات سلطة فعالة بين العمل والأشخاص في أماكن العمل المختارة لكي تعمل المجموعة معًا بكفاءة" (جورج تيري)</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4</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28800"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420600" y="723900"/>
            <a:ext cx="58674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3030200" y="647700"/>
            <a:ext cx="5257800" cy="1415772"/>
          </a:xfrm>
          <a:prstGeom prst="rect">
            <a:avLst/>
          </a:prstGeom>
        </p:spPr>
        <p:txBody>
          <a:bodyPr wrap="square" lIns="0" tIns="0" rIns="0" bIns="0" rtlCol="0" anchor="t">
            <a:spAutoFit/>
          </a:bodyPr>
          <a:lstStyle/>
          <a:p>
            <a:pPr algn="ctr" rtl="1">
              <a:lnSpc>
                <a:spcPct val="150000"/>
              </a:lnSpc>
            </a:pPr>
            <a:r>
              <a:rPr lang="ar-EG" sz="3200" b="1" dirty="0">
                <a:solidFill>
                  <a:srgbClr val="000000"/>
                </a:solidFill>
                <a:latin typeface="Tajawal Bold"/>
                <a:ea typeface="Tajawal Bold"/>
                <a:cs typeface="Tajawal Bold"/>
                <a:sym typeface="League Spartan"/>
                <a:rtl/>
              </a:rPr>
              <a:t>مفهوم التنظيم</a:t>
            </a:r>
          </a:p>
          <a:p>
            <a:pPr algn="ctr" rtl="1">
              <a:lnSpc>
                <a:spcPct val="150000"/>
              </a:lnSpc>
            </a:pPr>
            <a:r>
              <a:rPr lang="en-US" sz="3200" b="1" dirty="0">
                <a:solidFill>
                  <a:srgbClr val="000000"/>
                </a:solidFill>
                <a:latin typeface="Tajawal Bold"/>
                <a:ea typeface="Tajawal Bold"/>
                <a:cs typeface="Tajawal Bold"/>
                <a:sym typeface="League Spartan"/>
                <a:rtl/>
              </a:rPr>
              <a:t>Organization</a:t>
            </a:r>
          </a:p>
        </p:txBody>
      </p:sp>
      <p:sp>
        <p:nvSpPr>
          <p:cNvPr id="17" name="TextBox 17"/>
          <p:cNvSpPr txBox="1"/>
          <p:nvPr/>
        </p:nvSpPr>
        <p:spPr>
          <a:xfrm>
            <a:off x="2438400" y="3009900"/>
            <a:ext cx="15270195" cy="5745163"/>
          </a:xfrm>
          <a:prstGeom prst="rect">
            <a:avLst/>
          </a:prstGeom>
        </p:spPr>
        <p:txBody>
          <a:bodyPr wrap="square" lIns="0" tIns="0" rIns="0" bIns="0" rtlCol="0" anchor="t">
            <a:spAutoFit/>
          </a:bodyPr>
          <a:lstStyle/>
          <a:p>
            <a:pPr algn="ctr" rtl="1">
              <a:lnSpc>
                <a:spcPts val="5599"/>
              </a:lnSpc>
            </a:pPr>
            <a:r>
              <a:rPr lang="ar-EG" sz="2400" b="1" dirty="0">
                <a:latin typeface="Tajawal Bold" panose="020B0604020202020204" charset="-78"/>
                <a:ea typeface="Poppins"/>
                <a:cs typeface="Tajawal Bold" panose="020B0604020202020204" charset="-78"/>
                <a:sym typeface="Poppins"/>
                <a:rtl/>
              </a:rPr>
              <a:t>وفي الواقع التطبيقي والعملي فإن التنظيم يعني: </a:t>
            </a:r>
          </a:p>
          <a:p>
            <a:pPr marL="342900" indent="-342900" algn="r" rtl="1">
              <a:lnSpc>
                <a:spcPts val="5599"/>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تحديد وتصنيف الأنشطة المطلوبة لمهام المنظمة</a:t>
            </a:r>
          </a:p>
          <a:p>
            <a:pPr marL="342900" indent="-342900" algn="r" rtl="1">
              <a:lnSpc>
                <a:spcPts val="5599"/>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تجميع الأنشطة اللازمة لتحقيق الأهداف  في أقسام متنوعة ومصنفة. </a:t>
            </a:r>
          </a:p>
          <a:p>
            <a:pPr marL="342900" indent="-342900" algn="r" rtl="1">
              <a:lnSpc>
                <a:spcPts val="5599"/>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تعيين مسئول لكل مجموعة تكون لديه السلطة المناسبة للإشراف عليها.</a:t>
            </a:r>
          </a:p>
          <a:p>
            <a:pPr marL="342900" indent="-342900" algn="r" rtl="1">
              <a:lnSpc>
                <a:spcPts val="5599"/>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توفير التنسيق أفقيا (على نفس المستوى التنظيمي المماثل) وعموديًا (أعلى أو أدنى من المستوى التنظيمي) في الهيكل التنظيمي.</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5</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179074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790" y="8805356"/>
            <a:ext cx="1785610" cy="1467607"/>
            <a:chOff x="0" y="0"/>
            <a:chExt cx="6350000" cy="6218658"/>
          </a:xfrm>
        </p:grpSpPr>
        <p:sp>
          <p:nvSpPr>
            <p:cNvPr id="3" name="Freeform 3"/>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91B8A7"/>
            </a:solidFill>
          </p:spPr>
          <p:txBody>
            <a:bodyPr/>
            <a:lstStyle/>
            <a:p>
              <a:endParaRPr lang="en-US"/>
            </a:p>
          </p:txBody>
        </p:sp>
        <p:sp>
          <p:nvSpPr>
            <p:cNvPr id="4" name="Freeform 4"/>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A9CFBE"/>
            </a:solidFill>
          </p:spPr>
          <p:txBody>
            <a:bodyPr/>
            <a:lstStyle/>
            <a:p>
              <a:endParaRPr lang="en-US"/>
            </a:p>
          </p:txBody>
        </p:sp>
        <p:sp>
          <p:nvSpPr>
            <p:cNvPr id="5" name="Freeform 5"/>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BADBCC"/>
            </a:solidFill>
          </p:spPr>
          <p:txBody>
            <a:bodyPr/>
            <a:lstStyle/>
            <a:p>
              <a:endParaRPr lang="en-US"/>
            </a:p>
          </p:txBody>
        </p:sp>
      </p:grpSp>
      <p:grpSp>
        <p:nvGrpSpPr>
          <p:cNvPr id="6" name="Group 6"/>
          <p:cNvGrpSpPr/>
          <p:nvPr/>
        </p:nvGrpSpPr>
        <p:grpSpPr>
          <a:xfrm>
            <a:off x="1143000" y="7796463"/>
            <a:ext cx="1818928" cy="1539755"/>
            <a:chOff x="0" y="0"/>
            <a:chExt cx="6350000" cy="6218658"/>
          </a:xfrm>
        </p:grpSpPr>
        <p:sp>
          <p:nvSpPr>
            <p:cNvPr id="7" name="Freeform 7"/>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D8B687"/>
            </a:solidFill>
          </p:spPr>
          <p:txBody>
            <a:bodyPr/>
            <a:lstStyle/>
            <a:p>
              <a:endParaRPr lang="en-US"/>
            </a:p>
          </p:txBody>
        </p:sp>
        <p:sp>
          <p:nvSpPr>
            <p:cNvPr id="8" name="Freeform 8"/>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E1C196"/>
            </a:solidFill>
          </p:spPr>
          <p:txBody>
            <a:bodyPr/>
            <a:lstStyle/>
            <a:p>
              <a:endParaRPr lang="en-US"/>
            </a:p>
          </p:txBody>
        </p:sp>
        <p:sp>
          <p:nvSpPr>
            <p:cNvPr id="9" name="Freeform 9"/>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F6D5AA"/>
            </a:solidFill>
          </p:spPr>
          <p:txBody>
            <a:bodyPr/>
            <a:lstStyle/>
            <a:p>
              <a:endParaRPr lang="en-US"/>
            </a:p>
          </p:txBody>
        </p:sp>
      </p:grpSp>
      <p:grpSp>
        <p:nvGrpSpPr>
          <p:cNvPr id="10" name="Group 10"/>
          <p:cNvGrpSpPr/>
          <p:nvPr/>
        </p:nvGrpSpPr>
        <p:grpSpPr>
          <a:xfrm>
            <a:off x="2209800" y="6805863"/>
            <a:ext cx="1623646" cy="1513566"/>
            <a:chOff x="0" y="0"/>
            <a:chExt cx="6350000" cy="6218658"/>
          </a:xfrm>
        </p:grpSpPr>
        <p:sp>
          <p:nvSpPr>
            <p:cNvPr id="11" name="Freeform 11"/>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5D7A9D"/>
            </a:solidFill>
          </p:spPr>
          <p:txBody>
            <a:bodyPr/>
            <a:lstStyle/>
            <a:p>
              <a:endParaRPr lang="en-US"/>
            </a:p>
          </p:txBody>
        </p:sp>
        <p:sp>
          <p:nvSpPr>
            <p:cNvPr id="12" name="Freeform 12"/>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7190B4"/>
            </a:solidFill>
          </p:spPr>
          <p:txBody>
            <a:bodyPr/>
            <a:lstStyle/>
            <a:p>
              <a:endParaRPr lang="en-US"/>
            </a:p>
          </p:txBody>
        </p:sp>
        <p:sp>
          <p:nvSpPr>
            <p:cNvPr id="13" name="Freeform 1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7B99BB"/>
            </a:solidFill>
          </p:spPr>
          <p:txBody>
            <a:bodyPr/>
            <a:lstStyle/>
            <a:p>
              <a:endParaRPr lang="en-US"/>
            </a:p>
          </p:txBody>
        </p:sp>
      </p:grpSp>
      <p:grpSp>
        <p:nvGrpSpPr>
          <p:cNvPr id="14" name="Group 14"/>
          <p:cNvGrpSpPr/>
          <p:nvPr/>
        </p:nvGrpSpPr>
        <p:grpSpPr>
          <a:xfrm>
            <a:off x="2971800" y="5815263"/>
            <a:ext cx="1733164" cy="1547614"/>
            <a:chOff x="0" y="0"/>
            <a:chExt cx="6350000" cy="6218658"/>
          </a:xfrm>
        </p:grpSpPr>
        <p:sp>
          <p:nvSpPr>
            <p:cNvPr id="15" name="Freeform 15"/>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CF8393"/>
            </a:solidFill>
          </p:spPr>
          <p:txBody>
            <a:bodyPr/>
            <a:lstStyle/>
            <a:p>
              <a:endParaRPr lang="en-US"/>
            </a:p>
          </p:txBody>
        </p:sp>
        <p:sp>
          <p:nvSpPr>
            <p:cNvPr id="16" name="Freeform 16"/>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DF91A1"/>
            </a:solidFill>
          </p:spPr>
          <p:txBody>
            <a:bodyPr/>
            <a:lstStyle/>
            <a:p>
              <a:endParaRPr lang="en-US"/>
            </a:p>
          </p:txBody>
        </p:sp>
        <p:sp>
          <p:nvSpPr>
            <p:cNvPr id="17" name="Freeform 17"/>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E69BAA"/>
            </a:solidFill>
          </p:spPr>
          <p:txBody>
            <a:bodyPr/>
            <a:lstStyle/>
            <a:p>
              <a:endParaRPr lang="en-US"/>
            </a:p>
          </p:txBody>
        </p:sp>
      </p:grpSp>
      <p:grpSp>
        <p:nvGrpSpPr>
          <p:cNvPr id="18" name="Group 18"/>
          <p:cNvGrpSpPr/>
          <p:nvPr/>
        </p:nvGrpSpPr>
        <p:grpSpPr>
          <a:xfrm>
            <a:off x="3810000" y="4748463"/>
            <a:ext cx="1995081" cy="1596188"/>
            <a:chOff x="0" y="0"/>
            <a:chExt cx="6350000" cy="6218658"/>
          </a:xfrm>
        </p:grpSpPr>
        <p:sp>
          <p:nvSpPr>
            <p:cNvPr id="19" name="Freeform 19"/>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BB9AC4"/>
            </a:solidFill>
          </p:spPr>
          <p:txBody>
            <a:bodyPr/>
            <a:lstStyle/>
            <a:p>
              <a:endParaRPr lang="en-US"/>
            </a:p>
          </p:txBody>
        </p:sp>
        <p:sp>
          <p:nvSpPr>
            <p:cNvPr id="20" name="Freeform 20"/>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C7A8CF"/>
            </a:solidFill>
          </p:spPr>
          <p:txBody>
            <a:bodyPr/>
            <a:lstStyle/>
            <a:p>
              <a:endParaRPr lang="en-US"/>
            </a:p>
          </p:txBody>
        </p:sp>
        <p:sp>
          <p:nvSpPr>
            <p:cNvPr id="21" name="Freeform 21"/>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D6BADD"/>
            </a:solidFill>
          </p:spPr>
          <p:txBody>
            <a:bodyPr/>
            <a:lstStyle/>
            <a:p>
              <a:endParaRPr lang="en-US"/>
            </a:p>
          </p:txBody>
        </p:sp>
      </p:grpSp>
      <p:sp>
        <p:nvSpPr>
          <p:cNvPr id="27" name="TextBox 27"/>
          <p:cNvSpPr txBox="1"/>
          <p:nvPr/>
        </p:nvSpPr>
        <p:spPr>
          <a:xfrm>
            <a:off x="666864" y="9074058"/>
            <a:ext cx="1429216" cy="622935"/>
          </a:xfrm>
          <a:prstGeom prst="rect">
            <a:avLst/>
          </a:prstGeom>
        </p:spPr>
        <p:txBody>
          <a:bodyPr lIns="0" tIns="0" rIns="0" bIns="0" rtlCol="0" anchor="t">
            <a:spAutoFit/>
          </a:bodyPr>
          <a:lstStyle/>
          <a:p>
            <a:pPr algn="ctr">
              <a:lnSpc>
                <a:spcPts val="5040"/>
              </a:lnSpc>
            </a:pPr>
            <a:r>
              <a:rPr lang="en-US" sz="3600">
                <a:solidFill>
                  <a:srgbClr val="3B3B3B"/>
                </a:solidFill>
                <a:latin typeface="Bernoru"/>
                <a:ea typeface="Bernoru"/>
                <a:cs typeface="Bernoru"/>
                <a:sym typeface="Bernoru"/>
              </a:rPr>
              <a:t>01</a:t>
            </a:r>
          </a:p>
        </p:txBody>
      </p:sp>
      <p:sp>
        <p:nvSpPr>
          <p:cNvPr id="28" name="TextBox 28"/>
          <p:cNvSpPr txBox="1"/>
          <p:nvPr/>
        </p:nvSpPr>
        <p:spPr>
          <a:xfrm>
            <a:off x="1371600" y="7872663"/>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02</a:t>
            </a:r>
          </a:p>
        </p:txBody>
      </p:sp>
      <p:sp>
        <p:nvSpPr>
          <p:cNvPr id="29" name="TextBox 29"/>
          <p:cNvSpPr txBox="1"/>
          <p:nvPr/>
        </p:nvSpPr>
        <p:spPr>
          <a:xfrm>
            <a:off x="2209800" y="6882063"/>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03</a:t>
            </a:r>
          </a:p>
        </p:txBody>
      </p:sp>
      <p:sp>
        <p:nvSpPr>
          <p:cNvPr id="30" name="TextBox 30"/>
          <p:cNvSpPr txBox="1"/>
          <p:nvPr/>
        </p:nvSpPr>
        <p:spPr>
          <a:xfrm>
            <a:off x="3109583" y="5982942"/>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04</a:t>
            </a:r>
          </a:p>
        </p:txBody>
      </p:sp>
      <p:sp>
        <p:nvSpPr>
          <p:cNvPr id="31" name="TextBox 31"/>
          <p:cNvSpPr txBox="1"/>
          <p:nvPr/>
        </p:nvSpPr>
        <p:spPr>
          <a:xfrm>
            <a:off x="4114800" y="4900863"/>
            <a:ext cx="1429216" cy="622935"/>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05</a:t>
            </a:r>
          </a:p>
        </p:txBody>
      </p:sp>
      <p:sp>
        <p:nvSpPr>
          <p:cNvPr id="33" name="TextBox 33"/>
          <p:cNvSpPr txBox="1"/>
          <p:nvPr/>
        </p:nvSpPr>
        <p:spPr>
          <a:xfrm>
            <a:off x="2438400" y="9549063"/>
            <a:ext cx="48006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تحديد إجمالي عبء العمل</a:t>
            </a:r>
          </a:p>
        </p:txBody>
      </p:sp>
      <p:sp>
        <p:nvSpPr>
          <p:cNvPr id="34" name="TextBox 34"/>
          <p:cNvSpPr txBox="1"/>
          <p:nvPr/>
        </p:nvSpPr>
        <p:spPr>
          <a:xfrm>
            <a:off x="2971800" y="8710863"/>
            <a:ext cx="102108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تجميع الأنشطة في أقسام متجانسة (إنشاء الأقسام)</a:t>
            </a:r>
          </a:p>
        </p:txBody>
      </p:sp>
      <p:sp>
        <p:nvSpPr>
          <p:cNvPr id="35" name="TextBox 35"/>
          <p:cNvSpPr txBox="1"/>
          <p:nvPr/>
        </p:nvSpPr>
        <p:spPr>
          <a:xfrm>
            <a:off x="3886200" y="7872663"/>
            <a:ext cx="75438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تحديد المسئولية والسلطة اللازمة</a:t>
            </a:r>
          </a:p>
        </p:txBody>
      </p:sp>
      <p:sp>
        <p:nvSpPr>
          <p:cNvPr id="36" name="TextBox 36"/>
          <p:cNvSpPr txBox="1"/>
          <p:nvPr/>
        </p:nvSpPr>
        <p:spPr>
          <a:xfrm>
            <a:off x="4876800" y="6729663"/>
            <a:ext cx="70104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تقسيم العمل داخل القسم</a:t>
            </a:r>
          </a:p>
        </p:txBody>
      </p:sp>
      <p:sp>
        <p:nvSpPr>
          <p:cNvPr id="37" name="TextBox 37"/>
          <p:cNvSpPr txBox="1"/>
          <p:nvPr/>
        </p:nvSpPr>
        <p:spPr>
          <a:xfrm>
            <a:off x="6019800" y="5662863"/>
            <a:ext cx="67056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تخصيص الموارد اللازمة لكل قسم</a:t>
            </a:r>
          </a:p>
        </p:txBody>
      </p:sp>
      <p:sp>
        <p:nvSpPr>
          <p:cNvPr id="38" name="Rounded Rectangle 37"/>
          <p:cNvSpPr/>
          <p:nvPr/>
        </p:nvSpPr>
        <p:spPr>
          <a:xfrm>
            <a:off x="5867400" y="342900"/>
            <a:ext cx="6389077"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51"/>
          <p:cNvSpPr txBox="1"/>
          <p:nvPr/>
        </p:nvSpPr>
        <p:spPr>
          <a:xfrm>
            <a:off x="5826369" y="659423"/>
            <a:ext cx="6781800" cy="738664"/>
          </a:xfrm>
          <a:prstGeom prst="rect">
            <a:avLst/>
          </a:prstGeom>
        </p:spPr>
        <p:txBody>
          <a:bodyPr wrap="square" lIns="0" tIns="0" rIns="0" bIns="0" rtlCol="0" anchor="t">
            <a:spAutoFit/>
          </a:bodyPr>
          <a:lstStyle/>
          <a:p>
            <a:pPr algn="ctr">
              <a:spcBef>
                <a:spcPct val="0"/>
              </a:spcBef>
            </a:pPr>
            <a:r>
              <a:rPr lang="ar-SA" altLang="en-US" sz="4800" b="1" dirty="0">
                <a:solidFill>
                  <a:schemeClr val="bg1"/>
                </a:solidFill>
                <a:latin typeface="Tajawal Bold" panose="020B0604020202020204" charset="-78"/>
                <a:cs typeface="Tajawal Bold" panose="020B0604020202020204" charset="-78"/>
              </a:rPr>
              <a:t>طبيعة التنظيم ومهامه</a:t>
            </a:r>
          </a:p>
        </p:txBody>
      </p:sp>
      <p:grpSp>
        <p:nvGrpSpPr>
          <p:cNvPr id="40" name="Group 42"/>
          <p:cNvGrpSpPr/>
          <p:nvPr/>
        </p:nvGrpSpPr>
        <p:grpSpPr>
          <a:xfrm>
            <a:off x="17754600" y="0"/>
            <a:ext cx="1199492" cy="10287000"/>
            <a:chOff x="0" y="0"/>
            <a:chExt cx="446365" cy="2709333"/>
          </a:xfrm>
        </p:grpSpPr>
        <p:sp>
          <p:nvSpPr>
            <p:cNvPr id="41"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2"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50" name="Freeform 11"/>
          <p:cNvSpPr/>
          <p:nvPr/>
        </p:nvSpPr>
        <p:spPr>
          <a:xfrm rot="2651781">
            <a:off x="9659628" y="9674187"/>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51" name="TextBox 50"/>
          <p:cNvSpPr txBox="1"/>
          <p:nvPr/>
        </p:nvSpPr>
        <p:spPr>
          <a:xfrm>
            <a:off x="9601200" y="9696209"/>
            <a:ext cx="686132" cy="584775"/>
          </a:xfrm>
          <a:prstGeom prst="rect">
            <a:avLst/>
          </a:prstGeom>
          <a:noFill/>
        </p:spPr>
        <p:txBody>
          <a:bodyPr wrap="square" rtlCol="0">
            <a:spAutoFit/>
          </a:bodyPr>
          <a:lstStyle/>
          <a:p>
            <a:pPr algn="ctr"/>
            <a:r>
              <a:rPr lang="en-US" sz="3200" b="1" dirty="0">
                <a:solidFill>
                  <a:schemeClr val="bg1"/>
                </a:solidFill>
              </a:rPr>
              <a:t>6</a:t>
            </a:r>
          </a:p>
        </p:txBody>
      </p:sp>
      <p:grpSp>
        <p:nvGrpSpPr>
          <p:cNvPr id="52" name="Group 14"/>
          <p:cNvGrpSpPr/>
          <p:nvPr/>
        </p:nvGrpSpPr>
        <p:grpSpPr>
          <a:xfrm>
            <a:off x="4800600" y="3791953"/>
            <a:ext cx="1928446" cy="1489910"/>
            <a:chOff x="0" y="0"/>
            <a:chExt cx="6350000" cy="6218658"/>
          </a:xfrm>
        </p:grpSpPr>
        <p:sp>
          <p:nvSpPr>
            <p:cNvPr id="53" name="Freeform 15"/>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CF8393"/>
            </a:solidFill>
          </p:spPr>
          <p:txBody>
            <a:bodyPr/>
            <a:lstStyle/>
            <a:p>
              <a:endParaRPr lang="en-US"/>
            </a:p>
          </p:txBody>
        </p:sp>
        <p:sp>
          <p:nvSpPr>
            <p:cNvPr id="54" name="Freeform 16"/>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DF91A1"/>
            </a:solidFill>
          </p:spPr>
          <p:txBody>
            <a:bodyPr/>
            <a:lstStyle/>
            <a:p>
              <a:endParaRPr lang="en-US"/>
            </a:p>
          </p:txBody>
        </p:sp>
        <p:sp>
          <p:nvSpPr>
            <p:cNvPr id="55" name="Freeform 17"/>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E69BAA"/>
            </a:solidFill>
          </p:spPr>
          <p:txBody>
            <a:bodyPr/>
            <a:lstStyle/>
            <a:p>
              <a:endParaRPr lang="en-US"/>
            </a:p>
          </p:txBody>
        </p:sp>
      </p:grpSp>
      <p:sp>
        <p:nvSpPr>
          <p:cNvPr id="60" name="TextBox 31"/>
          <p:cNvSpPr txBox="1"/>
          <p:nvPr/>
        </p:nvSpPr>
        <p:spPr>
          <a:xfrm>
            <a:off x="5029200" y="3910263"/>
            <a:ext cx="1429216" cy="584071"/>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06</a:t>
            </a:r>
          </a:p>
        </p:txBody>
      </p:sp>
      <p:grpSp>
        <p:nvGrpSpPr>
          <p:cNvPr id="66" name="Group 10"/>
          <p:cNvGrpSpPr/>
          <p:nvPr/>
        </p:nvGrpSpPr>
        <p:grpSpPr>
          <a:xfrm>
            <a:off x="5791200" y="2691063"/>
            <a:ext cx="2057400" cy="1656347"/>
            <a:chOff x="0" y="0"/>
            <a:chExt cx="6350000" cy="6218658"/>
          </a:xfrm>
        </p:grpSpPr>
        <p:sp>
          <p:nvSpPr>
            <p:cNvPr id="67" name="Freeform 11"/>
            <p:cNvSpPr/>
            <p:nvPr/>
          </p:nvSpPr>
          <p:spPr>
            <a:xfrm>
              <a:off x="0" y="1925320"/>
              <a:ext cx="3175000" cy="4293338"/>
            </a:xfrm>
            <a:custGeom>
              <a:avLst/>
              <a:gdLst/>
              <a:ahLst/>
              <a:cxnLst/>
              <a:rect l="l" t="t" r="r" b="b"/>
              <a:pathLst>
                <a:path w="3175000" h="4293338">
                  <a:moveTo>
                    <a:pt x="3175000" y="2179393"/>
                  </a:moveTo>
                  <a:lnTo>
                    <a:pt x="3175000" y="1925320"/>
                  </a:lnTo>
                  <a:lnTo>
                    <a:pt x="0" y="1925320"/>
                  </a:lnTo>
                  <a:lnTo>
                    <a:pt x="0" y="2368018"/>
                  </a:lnTo>
                  <a:lnTo>
                    <a:pt x="3175000" y="2368018"/>
                  </a:lnTo>
                  <a:lnTo>
                    <a:pt x="3175000" y="2179393"/>
                  </a:lnTo>
                  <a:close/>
                  <a:moveTo>
                    <a:pt x="0" y="2368018"/>
                  </a:moveTo>
                  <a:lnTo>
                    <a:pt x="3175000" y="4293338"/>
                  </a:lnTo>
                  <a:lnTo>
                    <a:pt x="3175000" y="2368018"/>
                  </a:lnTo>
                  <a:lnTo>
                    <a:pt x="0" y="2368018"/>
                  </a:lnTo>
                  <a:close/>
                  <a:moveTo>
                    <a:pt x="0" y="0"/>
                  </a:moveTo>
                  <a:lnTo>
                    <a:pt x="3175000" y="0"/>
                  </a:lnTo>
                  <a:lnTo>
                    <a:pt x="3175000" y="1925320"/>
                  </a:lnTo>
                  <a:lnTo>
                    <a:pt x="0" y="1925320"/>
                  </a:lnTo>
                  <a:lnTo>
                    <a:pt x="0" y="0"/>
                  </a:lnTo>
                  <a:close/>
                </a:path>
              </a:pathLst>
            </a:custGeom>
            <a:solidFill>
              <a:srgbClr val="5D7A9D"/>
            </a:solidFill>
          </p:spPr>
          <p:txBody>
            <a:bodyPr/>
            <a:lstStyle/>
            <a:p>
              <a:endParaRPr lang="en-US"/>
            </a:p>
          </p:txBody>
        </p:sp>
        <p:sp>
          <p:nvSpPr>
            <p:cNvPr id="68" name="Freeform 12"/>
            <p:cNvSpPr/>
            <p:nvPr/>
          </p:nvSpPr>
          <p:spPr>
            <a:xfrm>
              <a:off x="3175000" y="1925320"/>
              <a:ext cx="3175000" cy="4293338"/>
            </a:xfrm>
            <a:custGeom>
              <a:avLst/>
              <a:gdLst/>
              <a:ahLst/>
              <a:cxnLst/>
              <a:rect l="l" t="t" r="r" b="b"/>
              <a:pathLst>
                <a:path w="3175000" h="4293338">
                  <a:moveTo>
                    <a:pt x="0" y="1925320"/>
                  </a:moveTo>
                  <a:lnTo>
                    <a:pt x="0" y="2368019"/>
                  </a:lnTo>
                  <a:lnTo>
                    <a:pt x="3175000" y="2368019"/>
                  </a:lnTo>
                  <a:lnTo>
                    <a:pt x="3175000" y="1925320"/>
                  </a:lnTo>
                  <a:lnTo>
                    <a:pt x="0" y="1925320"/>
                  </a:lnTo>
                  <a:close/>
                  <a:moveTo>
                    <a:pt x="0" y="0"/>
                  </a:moveTo>
                  <a:lnTo>
                    <a:pt x="3175000" y="0"/>
                  </a:lnTo>
                  <a:lnTo>
                    <a:pt x="3175000" y="1925320"/>
                  </a:lnTo>
                  <a:lnTo>
                    <a:pt x="0" y="1925320"/>
                  </a:lnTo>
                  <a:lnTo>
                    <a:pt x="0" y="0"/>
                  </a:lnTo>
                  <a:close/>
                  <a:moveTo>
                    <a:pt x="0" y="4293338"/>
                  </a:moveTo>
                  <a:lnTo>
                    <a:pt x="3175000" y="2368018"/>
                  </a:lnTo>
                  <a:lnTo>
                    <a:pt x="0" y="2368018"/>
                  </a:lnTo>
                  <a:lnTo>
                    <a:pt x="0" y="4293338"/>
                  </a:lnTo>
                  <a:close/>
                </a:path>
              </a:pathLst>
            </a:custGeom>
            <a:solidFill>
              <a:srgbClr val="7190B4"/>
            </a:solidFill>
          </p:spPr>
          <p:txBody>
            <a:bodyPr/>
            <a:lstStyle/>
            <a:p>
              <a:endParaRPr lang="en-US"/>
            </a:p>
          </p:txBody>
        </p:sp>
        <p:sp>
          <p:nvSpPr>
            <p:cNvPr id="69" name="Freeform 13"/>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7B99BB"/>
            </a:solidFill>
          </p:spPr>
          <p:txBody>
            <a:bodyPr/>
            <a:lstStyle/>
            <a:p>
              <a:endParaRPr lang="en-US"/>
            </a:p>
          </p:txBody>
        </p:sp>
      </p:grpSp>
      <p:sp>
        <p:nvSpPr>
          <p:cNvPr id="70" name="TextBox 31"/>
          <p:cNvSpPr txBox="1"/>
          <p:nvPr/>
        </p:nvSpPr>
        <p:spPr>
          <a:xfrm>
            <a:off x="6096000" y="2919663"/>
            <a:ext cx="1429216" cy="584071"/>
          </a:xfrm>
          <a:prstGeom prst="rect">
            <a:avLst/>
          </a:prstGeom>
        </p:spPr>
        <p:txBody>
          <a:bodyPr lIns="0" tIns="0" rIns="0" bIns="0" rtlCol="0" anchor="t">
            <a:spAutoFit/>
          </a:bodyPr>
          <a:lstStyle/>
          <a:p>
            <a:pPr algn="ctr">
              <a:lnSpc>
                <a:spcPts val="5040"/>
              </a:lnSpc>
            </a:pPr>
            <a:r>
              <a:rPr lang="en-US" sz="3600" dirty="0">
                <a:solidFill>
                  <a:srgbClr val="3B3B3B"/>
                </a:solidFill>
                <a:latin typeface="Bernoru"/>
                <a:ea typeface="Bernoru"/>
                <a:cs typeface="Bernoru"/>
                <a:sym typeface="Bernoru"/>
              </a:rPr>
              <a:t>07</a:t>
            </a:r>
          </a:p>
        </p:txBody>
      </p:sp>
      <p:sp>
        <p:nvSpPr>
          <p:cNvPr id="71" name="TextBox 37"/>
          <p:cNvSpPr txBox="1"/>
          <p:nvPr/>
        </p:nvSpPr>
        <p:spPr>
          <a:xfrm>
            <a:off x="6858000" y="4672263"/>
            <a:ext cx="67056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تحديد خطوط السلطة والمسؤولية </a:t>
            </a:r>
          </a:p>
        </p:txBody>
      </p:sp>
      <p:sp>
        <p:nvSpPr>
          <p:cNvPr id="72" name="TextBox 37"/>
          <p:cNvSpPr txBox="1"/>
          <p:nvPr/>
        </p:nvSpPr>
        <p:spPr>
          <a:xfrm>
            <a:off x="8077200" y="3681663"/>
            <a:ext cx="6705600" cy="492443"/>
          </a:xfrm>
          <a:prstGeom prst="rect">
            <a:avLst/>
          </a:prstGeom>
        </p:spPr>
        <p:txBody>
          <a:bodyPr wrap="square" lIns="0" tIns="0" rIns="0" bIns="0" rtlCol="0" anchor="t">
            <a:spAutoFit/>
          </a:bodyPr>
          <a:lstStyle/>
          <a:p>
            <a:pPr lvl="0"/>
            <a:r>
              <a:rPr lang="ar-SA" sz="3200" dirty="0">
                <a:latin typeface="Tajawal Bold" panose="020B0604020202020204" charset="-78"/>
                <a:cs typeface="Tajawal Bold" panose="020B0604020202020204" charset="-78"/>
              </a:rPr>
              <a:t>تحديد سياسات العمل وإجراءاته</a:t>
            </a:r>
          </a:p>
        </p:txBody>
      </p:sp>
      <p:grpSp>
        <p:nvGrpSpPr>
          <p:cNvPr id="77" name="Group 48"/>
          <p:cNvGrpSpPr/>
          <p:nvPr/>
        </p:nvGrpSpPr>
        <p:grpSpPr>
          <a:xfrm>
            <a:off x="0" y="0"/>
            <a:ext cx="1028700" cy="1028700"/>
            <a:chOff x="0" y="0"/>
            <a:chExt cx="812800" cy="812800"/>
          </a:xfrm>
        </p:grpSpPr>
        <p:sp>
          <p:nvSpPr>
            <p:cNvPr id="7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0"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81" name="مربع نص 2"/>
          <p:cNvSpPr txBox="1">
            <a:spLocks noChangeArrowheads="1"/>
          </p:cNvSpPr>
          <p:nvPr/>
        </p:nvSpPr>
        <p:spPr bwMode="auto">
          <a:xfrm>
            <a:off x="1371600" y="1485900"/>
            <a:ext cx="1596152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2400" dirty="0">
                <a:solidFill>
                  <a:srgbClr val="002060"/>
                </a:solidFill>
                <a:latin typeface="Tajawal Bold" panose="020B0604020202020204" charset="-78"/>
                <a:cs typeface="Tajawal Bold" panose="020B0604020202020204" charset="-78"/>
              </a:rPr>
              <a:t>ولكي يقوم التنظيم بدوره الهام في بناء المنظمة فإنه يضطلع بعدة مهام أساسية يطلق عليها أحيانا بعناصر العملية التنظيمية ويطلق عليها أحياناً في بعض كتابات الإدارة المعاصرة بخطوات التنظيم، وإجمالاً فإنها تتضمن: </a:t>
            </a:r>
          </a:p>
        </p:txBody>
      </p:sp>
    </p:spTree>
    <p:extLst>
      <p:ext uri="{BB962C8B-B14F-4D97-AF65-F5344CB8AC3E}">
        <p14:creationId xmlns:p14="http://schemas.microsoft.com/office/powerpoint/2010/main" val="2703907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335">
            <a:off x="6533409" y="1654380"/>
            <a:ext cx="3235678" cy="2583058"/>
          </a:xfrm>
          <a:custGeom>
            <a:avLst/>
            <a:gdLst/>
            <a:ahLst/>
            <a:cxnLst/>
            <a:rect l="l" t="t" r="r" b="b"/>
            <a:pathLst>
              <a:path w="2583058" h="2583058">
                <a:moveTo>
                  <a:pt x="0" y="0"/>
                </a:moveTo>
                <a:lnTo>
                  <a:pt x="2583058" y="0"/>
                </a:lnTo>
                <a:lnTo>
                  <a:pt x="2583058" y="2583059"/>
                </a:lnTo>
                <a:lnTo>
                  <a:pt x="0" y="2583059"/>
                </a:lnTo>
                <a:lnTo>
                  <a:pt x="0" y="0"/>
                </a:lnTo>
                <a:close/>
              </a:path>
            </a:pathLst>
          </a:custGeom>
          <a:blipFill>
            <a:blip r:embed="rId2">
              <a:alphaModFix amt="85000"/>
            </a:blip>
            <a:stretch>
              <a:fillRect/>
            </a:stretch>
          </a:blipFill>
        </p:spPr>
        <p:txBody>
          <a:bodyPr/>
          <a:lstStyle/>
          <a:p>
            <a:endParaRPr lang="en-US"/>
          </a:p>
        </p:txBody>
      </p:sp>
      <p:sp>
        <p:nvSpPr>
          <p:cNvPr id="4" name="Freeform 4"/>
          <p:cNvSpPr/>
          <p:nvPr/>
        </p:nvSpPr>
        <p:spPr>
          <a:xfrm rot="-15335">
            <a:off x="9378346" y="3169368"/>
            <a:ext cx="3174450" cy="2583058"/>
          </a:xfrm>
          <a:custGeom>
            <a:avLst/>
            <a:gdLst/>
            <a:ahLst/>
            <a:cxnLst/>
            <a:rect l="l" t="t" r="r" b="b"/>
            <a:pathLst>
              <a:path w="2583058" h="2583058">
                <a:moveTo>
                  <a:pt x="0" y="0"/>
                </a:moveTo>
                <a:lnTo>
                  <a:pt x="2583059" y="0"/>
                </a:lnTo>
                <a:lnTo>
                  <a:pt x="2583059" y="2583058"/>
                </a:lnTo>
                <a:lnTo>
                  <a:pt x="0" y="2583058"/>
                </a:lnTo>
                <a:lnTo>
                  <a:pt x="0" y="0"/>
                </a:lnTo>
                <a:close/>
              </a:path>
            </a:pathLst>
          </a:custGeom>
          <a:blipFill>
            <a:blip r:embed="rId3">
              <a:alphaModFix amt="85000"/>
            </a:blip>
            <a:stretch>
              <a:fillRect/>
            </a:stretch>
          </a:blipFill>
        </p:spPr>
        <p:txBody>
          <a:bodyPr/>
          <a:lstStyle/>
          <a:p>
            <a:endParaRPr lang="en-US"/>
          </a:p>
        </p:txBody>
      </p:sp>
      <p:sp>
        <p:nvSpPr>
          <p:cNvPr id="5" name="Freeform 5"/>
          <p:cNvSpPr/>
          <p:nvPr/>
        </p:nvSpPr>
        <p:spPr>
          <a:xfrm rot="-15335">
            <a:off x="8478948" y="4463610"/>
            <a:ext cx="626178" cy="626178"/>
          </a:xfrm>
          <a:custGeom>
            <a:avLst/>
            <a:gdLst/>
            <a:ahLst/>
            <a:cxnLst/>
            <a:rect l="l" t="t" r="r" b="b"/>
            <a:pathLst>
              <a:path w="626178" h="626178">
                <a:moveTo>
                  <a:pt x="0" y="0"/>
                </a:moveTo>
                <a:lnTo>
                  <a:pt x="626178" y="0"/>
                </a:lnTo>
                <a:lnTo>
                  <a:pt x="626178" y="626178"/>
                </a:lnTo>
                <a:lnTo>
                  <a:pt x="0" y="626178"/>
                </a:lnTo>
                <a:lnTo>
                  <a:pt x="0" y="0"/>
                </a:lnTo>
                <a:close/>
              </a:path>
            </a:pathLst>
          </a:custGeom>
          <a:blipFill>
            <a:blip r:embed="rId4">
              <a:alphaModFix amt="28000"/>
            </a:blip>
            <a:stretch>
              <a:fillRect/>
            </a:stretch>
          </a:blipFill>
        </p:spPr>
        <p:txBody>
          <a:bodyPr/>
          <a:lstStyle/>
          <a:p>
            <a:endParaRPr lang="en-US"/>
          </a:p>
        </p:txBody>
      </p:sp>
      <p:sp>
        <p:nvSpPr>
          <p:cNvPr id="6" name="Freeform 6"/>
          <p:cNvSpPr/>
          <p:nvPr/>
        </p:nvSpPr>
        <p:spPr>
          <a:xfrm rot="-15335">
            <a:off x="9978252" y="2486981"/>
            <a:ext cx="491668" cy="491668"/>
          </a:xfrm>
          <a:custGeom>
            <a:avLst/>
            <a:gdLst/>
            <a:ahLst/>
            <a:cxnLst/>
            <a:rect l="l" t="t" r="r" b="b"/>
            <a:pathLst>
              <a:path w="491668" h="491668">
                <a:moveTo>
                  <a:pt x="0" y="0"/>
                </a:moveTo>
                <a:lnTo>
                  <a:pt x="491667" y="0"/>
                </a:lnTo>
                <a:lnTo>
                  <a:pt x="491667" y="491667"/>
                </a:lnTo>
                <a:lnTo>
                  <a:pt x="0" y="491667"/>
                </a:lnTo>
                <a:lnTo>
                  <a:pt x="0" y="0"/>
                </a:lnTo>
                <a:close/>
              </a:path>
            </a:pathLst>
          </a:custGeom>
          <a:blipFill>
            <a:blip r:embed="rId4">
              <a:alphaModFix amt="28000"/>
            </a:blip>
            <a:stretch>
              <a:fillRect/>
            </a:stretch>
          </a:blipFill>
        </p:spPr>
        <p:txBody>
          <a:bodyPr/>
          <a:lstStyle/>
          <a:p>
            <a:endParaRPr lang="en-US"/>
          </a:p>
        </p:txBody>
      </p:sp>
      <p:sp>
        <p:nvSpPr>
          <p:cNvPr id="12" name="Rounded Rectangle 11"/>
          <p:cNvSpPr/>
          <p:nvPr/>
        </p:nvSpPr>
        <p:spPr>
          <a:xfrm>
            <a:off x="5791200" y="419100"/>
            <a:ext cx="6705600" cy="838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1"/>
          <p:cNvSpPr txBox="1"/>
          <p:nvPr/>
        </p:nvSpPr>
        <p:spPr>
          <a:xfrm>
            <a:off x="6248400" y="647700"/>
            <a:ext cx="5943600" cy="430887"/>
          </a:xfrm>
          <a:prstGeom prst="rect">
            <a:avLst/>
          </a:prstGeom>
        </p:spPr>
        <p:txBody>
          <a:bodyPr wrap="square" lIns="0" tIns="0" rIns="0" bIns="0" rtlCol="0" anchor="t">
            <a:spAutoFit/>
          </a:bodyPr>
          <a:lstStyle/>
          <a:p>
            <a:pPr algn="ctr" rtl="1">
              <a:spcBef>
                <a:spcPct val="0"/>
              </a:spcBef>
            </a:pPr>
            <a:r>
              <a:rPr lang="ar-EG" sz="2800" b="1" dirty="0">
                <a:solidFill>
                  <a:schemeClr val="bg1"/>
                </a:solidFill>
                <a:latin typeface="Tajawal Bold"/>
                <a:ea typeface="Tajawal Bold"/>
                <a:cs typeface="Tajawal Bold"/>
                <a:sym typeface="Tajawal Bold"/>
                <a:rtl/>
              </a:rPr>
              <a:t>أنواع التنظيم</a:t>
            </a:r>
          </a:p>
        </p:txBody>
      </p:sp>
      <p:grpSp>
        <p:nvGrpSpPr>
          <p:cNvPr id="14" name="Group 5"/>
          <p:cNvGrpSpPr/>
          <p:nvPr/>
        </p:nvGrpSpPr>
        <p:grpSpPr>
          <a:xfrm>
            <a:off x="17259300" y="0"/>
            <a:ext cx="1694792" cy="10287000"/>
            <a:chOff x="0" y="0"/>
            <a:chExt cx="446365" cy="2709333"/>
          </a:xfrm>
        </p:grpSpPr>
        <p:sp>
          <p:nvSpPr>
            <p:cNvPr id="15" name="Freeform 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6" name="TextBox 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7" name="Group 8"/>
          <p:cNvGrpSpPr/>
          <p:nvPr/>
        </p:nvGrpSpPr>
        <p:grpSpPr>
          <a:xfrm>
            <a:off x="0" y="6591300"/>
            <a:ext cx="1028700" cy="3177813"/>
            <a:chOff x="0" y="0"/>
            <a:chExt cx="812800" cy="2510865"/>
          </a:xfrm>
        </p:grpSpPr>
        <p:sp>
          <p:nvSpPr>
            <p:cNvPr id="18"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9"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20" name="Group 11"/>
          <p:cNvGrpSpPr/>
          <p:nvPr/>
        </p:nvGrpSpPr>
        <p:grpSpPr>
          <a:xfrm>
            <a:off x="0" y="0"/>
            <a:ext cx="1028700" cy="1028700"/>
            <a:chOff x="0" y="0"/>
            <a:chExt cx="812800" cy="812800"/>
          </a:xfrm>
        </p:grpSpPr>
        <p:sp>
          <p:nvSpPr>
            <p:cNvPr id="21"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22"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4" name="Rectangle 66"/>
          <p:cNvSpPr>
            <a:spLocks noChangeArrowheads="1"/>
          </p:cNvSpPr>
          <p:nvPr/>
        </p:nvSpPr>
        <p:spPr bwMode="auto">
          <a:xfrm>
            <a:off x="9276715" y="3735481"/>
            <a:ext cx="33718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ar-SA" altLang="en-US" sz="3000" b="1" dirty="0">
                <a:solidFill>
                  <a:schemeClr val="bg1"/>
                </a:solidFill>
              </a:rPr>
              <a:t>التنظيم غير الرسمي</a:t>
            </a:r>
          </a:p>
          <a:p>
            <a:pPr algn="ctr">
              <a:lnSpc>
                <a:spcPct val="100000"/>
              </a:lnSpc>
              <a:spcBef>
                <a:spcPct val="0"/>
              </a:spcBef>
              <a:buNone/>
            </a:pPr>
            <a:r>
              <a:rPr lang="en-US" altLang="en-US" sz="3000" b="1" dirty="0">
                <a:solidFill>
                  <a:schemeClr val="bg1"/>
                </a:solidFill>
              </a:rPr>
              <a:t>Informal Organization</a:t>
            </a:r>
          </a:p>
        </p:txBody>
      </p:sp>
      <p:sp>
        <p:nvSpPr>
          <p:cNvPr id="25" name="Rectangle 64"/>
          <p:cNvSpPr>
            <a:spLocks noChangeArrowheads="1"/>
          </p:cNvSpPr>
          <p:nvPr/>
        </p:nvSpPr>
        <p:spPr bwMode="auto">
          <a:xfrm>
            <a:off x="6304915" y="2059081"/>
            <a:ext cx="35736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ar-SA" altLang="en-US" b="1" dirty="0">
                <a:solidFill>
                  <a:schemeClr val="bg1"/>
                </a:solidFill>
              </a:rPr>
              <a:t>التنظيم الرسمي</a:t>
            </a:r>
          </a:p>
          <a:p>
            <a:pPr algn="ctr">
              <a:lnSpc>
                <a:spcPct val="100000"/>
              </a:lnSpc>
              <a:spcBef>
                <a:spcPct val="0"/>
              </a:spcBef>
              <a:buNone/>
            </a:pPr>
            <a:r>
              <a:rPr lang="en-US" altLang="en-US" b="1" dirty="0">
                <a:solidFill>
                  <a:schemeClr val="bg1"/>
                </a:solidFill>
              </a:rPr>
              <a:t>Formal Organization</a:t>
            </a:r>
          </a:p>
        </p:txBody>
      </p:sp>
      <p:grpSp>
        <p:nvGrpSpPr>
          <p:cNvPr id="26" name="Group 8"/>
          <p:cNvGrpSpPr>
            <a:grpSpLocks/>
          </p:cNvGrpSpPr>
          <p:nvPr/>
        </p:nvGrpSpPr>
        <p:grpSpPr bwMode="auto">
          <a:xfrm>
            <a:off x="7391401" y="5767388"/>
            <a:ext cx="4691063" cy="4138613"/>
            <a:chOff x="4651582" y="2857846"/>
            <a:chExt cx="3127375" cy="2759075"/>
          </a:xfrm>
        </p:grpSpPr>
        <p:grpSp>
          <p:nvGrpSpPr>
            <p:cNvPr id="27" name="Group 7"/>
            <p:cNvGrpSpPr>
              <a:grpSpLocks/>
            </p:cNvGrpSpPr>
            <p:nvPr/>
          </p:nvGrpSpPr>
          <p:grpSpPr bwMode="auto">
            <a:xfrm>
              <a:off x="4651582" y="2857846"/>
              <a:ext cx="3127375" cy="2759075"/>
              <a:chOff x="4532312" y="2049463"/>
              <a:chExt cx="3127375" cy="2759075"/>
            </a:xfrm>
          </p:grpSpPr>
          <p:sp>
            <p:nvSpPr>
              <p:cNvPr id="29" name="Freeform 2"/>
              <p:cNvSpPr>
                <a:spLocks/>
              </p:cNvSpPr>
              <p:nvPr/>
            </p:nvSpPr>
            <p:spPr bwMode="auto">
              <a:xfrm>
                <a:off x="4532312" y="2049463"/>
                <a:ext cx="1071563" cy="2759075"/>
              </a:xfrm>
              <a:custGeom>
                <a:avLst/>
                <a:gdLst>
                  <a:gd name="T0" fmla="*/ 2493564 w 937659"/>
                  <a:gd name="T1" fmla="*/ 265 h 2416211"/>
                  <a:gd name="T2" fmla="*/ 2834427 w 937659"/>
                  <a:gd name="T3" fmla="*/ 442963 h 2416211"/>
                  <a:gd name="T4" fmla="*/ 2816680 w 937659"/>
                  <a:gd name="T5" fmla="*/ 989243 h 2416211"/>
                  <a:gd name="T6" fmla="*/ 2816680 w 937659"/>
                  <a:gd name="T7" fmla="*/ 1412169 h 2416211"/>
                  <a:gd name="T8" fmla="*/ 2781189 w 937659"/>
                  <a:gd name="T9" fmla="*/ 2504721 h 2416211"/>
                  <a:gd name="T10" fmla="*/ 2807811 w 937659"/>
                  <a:gd name="T11" fmla="*/ 3086247 h 2416211"/>
                  <a:gd name="T12" fmla="*/ 3011876 w 937659"/>
                  <a:gd name="T13" fmla="*/ 3526793 h 2416211"/>
                  <a:gd name="T14" fmla="*/ 2914278 w 937659"/>
                  <a:gd name="T15" fmla="*/ 4425508 h 2416211"/>
                  <a:gd name="T16" fmla="*/ 2408547 w 937659"/>
                  <a:gd name="T17" fmla="*/ 5121570 h 2416211"/>
                  <a:gd name="T18" fmla="*/ 2284335 w 937659"/>
                  <a:gd name="T19" fmla="*/ 6575374 h 2416211"/>
                  <a:gd name="T20" fmla="*/ 2337568 w 937659"/>
                  <a:gd name="T21" fmla="*/ 7976310 h 2416211"/>
                  <a:gd name="T22" fmla="*/ 341267 w 937659"/>
                  <a:gd name="T23" fmla="*/ 7976310 h 2416211"/>
                  <a:gd name="T24" fmla="*/ 359018 w 937659"/>
                  <a:gd name="T25" fmla="*/ 7482900 h 2416211"/>
                  <a:gd name="T26" fmla="*/ 296908 w 937659"/>
                  <a:gd name="T27" fmla="*/ 5288980 h 2416211"/>
                  <a:gd name="T28" fmla="*/ 30735 w 937659"/>
                  <a:gd name="T29" fmla="*/ 4328587 h 2416211"/>
                  <a:gd name="T30" fmla="*/ 30735 w 937659"/>
                  <a:gd name="T31" fmla="*/ 3377007 h 2416211"/>
                  <a:gd name="T32" fmla="*/ 323524 w 937659"/>
                  <a:gd name="T33" fmla="*/ 2874784 h 2416211"/>
                  <a:gd name="T34" fmla="*/ 722782 w 937659"/>
                  <a:gd name="T35" fmla="*/ 2716186 h 2416211"/>
                  <a:gd name="T36" fmla="*/ 1432581 w 937659"/>
                  <a:gd name="T37" fmla="*/ 2478288 h 2416211"/>
                  <a:gd name="T38" fmla="*/ 2168993 w 937659"/>
                  <a:gd name="T39" fmla="*/ 2125855 h 2416211"/>
                  <a:gd name="T40" fmla="*/ 2222227 w 937659"/>
                  <a:gd name="T41" fmla="*/ 892321 h 2416211"/>
                  <a:gd name="T42" fmla="*/ 2390805 w 937659"/>
                  <a:gd name="T43" fmla="*/ 20043 h 2416211"/>
                  <a:gd name="T44" fmla="*/ 2493564 w 937659"/>
                  <a:gd name="T45" fmla="*/ 265 h 2416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7659" h="2416211">
                    <a:moveTo>
                      <a:pt x="750586" y="81"/>
                    </a:moveTo>
                    <a:cubicBezTo>
                      <a:pt x="817843" y="-2729"/>
                      <a:pt x="850851" y="68793"/>
                      <a:pt x="853188" y="134184"/>
                    </a:cubicBezTo>
                    <a:cubicBezTo>
                      <a:pt x="855859" y="187565"/>
                      <a:pt x="847846" y="243615"/>
                      <a:pt x="847846" y="299665"/>
                    </a:cubicBezTo>
                    <a:cubicBezTo>
                      <a:pt x="845176" y="339700"/>
                      <a:pt x="850517" y="385074"/>
                      <a:pt x="847846" y="427779"/>
                    </a:cubicBezTo>
                    <a:cubicBezTo>
                      <a:pt x="839834" y="539878"/>
                      <a:pt x="839834" y="646640"/>
                      <a:pt x="837164" y="758739"/>
                    </a:cubicBezTo>
                    <a:cubicBezTo>
                      <a:pt x="834493" y="817458"/>
                      <a:pt x="845176" y="876177"/>
                      <a:pt x="845176" y="934896"/>
                    </a:cubicBezTo>
                    <a:cubicBezTo>
                      <a:pt x="845176" y="998952"/>
                      <a:pt x="869212" y="1017636"/>
                      <a:pt x="906602" y="1068347"/>
                    </a:cubicBezTo>
                    <a:cubicBezTo>
                      <a:pt x="978710" y="1175109"/>
                      <a:pt x="906602" y="1241835"/>
                      <a:pt x="877224" y="1340589"/>
                    </a:cubicBezTo>
                    <a:cubicBezTo>
                      <a:pt x="847846" y="1428667"/>
                      <a:pt x="783750" y="1482048"/>
                      <a:pt x="724995" y="1551443"/>
                    </a:cubicBezTo>
                    <a:cubicBezTo>
                      <a:pt x="639533" y="1650198"/>
                      <a:pt x="684935" y="1871728"/>
                      <a:pt x="687605" y="1991834"/>
                    </a:cubicBezTo>
                    <a:cubicBezTo>
                      <a:pt x="692947" y="2127955"/>
                      <a:pt x="671581" y="2282759"/>
                      <a:pt x="703629" y="2416211"/>
                    </a:cubicBezTo>
                    <a:cubicBezTo>
                      <a:pt x="703629" y="2416211"/>
                      <a:pt x="703629" y="2416211"/>
                      <a:pt x="102725" y="2416211"/>
                    </a:cubicBezTo>
                    <a:cubicBezTo>
                      <a:pt x="102725" y="2365499"/>
                      <a:pt x="105396" y="2314788"/>
                      <a:pt x="108067" y="2266745"/>
                    </a:cubicBezTo>
                    <a:cubicBezTo>
                      <a:pt x="124091" y="2039877"/>
                      <a:pt x="198870" y="1815678"/>
                      <a:pt x="89372" y="1602155"/>
                    </a:cubicBezTo>
                    <a:cubicBezTo>
                      <a:pt x="46641" y="1522084"/>
                      <a:pt x="17263" y="1401977"/>
                      <a:pt x="9251" y="1311230"/>
                    </a:cubicBezTo>
                    <a:cubicBezTo>
                      <a:pt x="1239" y="1215144"/>
                      <a:pt x="-6773" y="1119059"/>
                      <a:pt x="9251" y="1022974"/>
                    </a:cubicBezTo>
                    <a:cubicBezTo>
                      <a:pt x="17263" y="956248"/>
                      <a:pt x="27946" y="902867"/>
                      <a:pt x="97384" y="870839"/>
                    </a:cubicBezTo>
                    <a:cubicBezTo>
                      <a:pt x="134773" y="852155"/>
                      <a:pt x="204211" y="862832"/>
                      <a:pt x="217565" y="822796"/>
                    </a:cubicBezTo>
                    <a:cubicBezTo>
                      <a:pt x="249613" y="726711"/>
                      <a:pt x="345758" y="724042"/>
                      <a:pt x="431220" y="750732"/>
                    </a:cubicBezTo>
                    <a:cubicBezTo>
                      <a:pt x="428549" y="651978"/>
                      <a:pt x="578107" y="598597"/>
                      <a:pt x="652886" y="643971"/>
                    </a:cubicBezTo>
                    <a:cubicBezTo>
                      <a:pt x="655557" y="518526"/>
                      <a:pt x="660899" y="395750"/>
                      <a:pt x="668911" y="270305"/>
                    </a:cubicBezTo>
                    <a:cubicBezTo>
                      <a:pt x="671581" y="198241"/>
                      <a:pt x="631521" y="35430"/>
                      <a:pt x="719654" y="6071"/>
                    </a:cubicBezTo>
                    <a:cubicBezTo>
                      <a:pt x="730670" y="2401"/>
                      <a:pt x="740978" y="483"/>
                      <a:pt x="750586" y="81"/>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dirty="0"/>
              </a:p>
            </p:txBody>
          </p:sp>
          <p:sp>
            <p:nvSpPr>
              <p:cNvPr id="30" name="TextBox 45"/>
              <p:cNvSpPr txBox="1"/>
              <p:nvPr/>
            </p:nvSpPr>
            <p:spPr>
              <a:xfrm>
                <a:off x="4733925" y="3189288"/>
                <a:ext cx="555625" cy="430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Bef>
                    <a:spcPts val="0"/>
                  </a:spcBef>
                  <a:spcAft>
                    <a:spcPts val="0"/>
                  </a:spcAft>
                  <a:defRPr/>
                </a:pPr>
                <a:r>
                  <a:rPr lang="ar-SA" sz="3600" dirty="0">
                    <a:solidFill>
                      <a:srgbClr val="FFFFFF"/>
                    </a:solidFill>
                    <a:latin typeface="+mj-lt"/>
                    <a:cs typeface="Montserrat" panose="02000000000000000000" pitchFamily="2" charset="0"/>
                  </a:rPr>
                  <a:t>1</a:t>
                </a:r>
                <a:endParaRPr lang="en-US" sz="3600" dirty="0">
                  <a:solidFill>
                    <a:srgbClr val="FFFFFF"/>
                  </a:solidFill>
                  <a:latin typeface="+mj-lt"/>
                  <a:cs typeface="Montserrat" panose="02000000000000000000" pitchFamily="2" charset="0"/>
                </a:endParaRPr>
              </a:p>
            </p:txBody>
          </p:sp>
          <p:sp>
            <p:nvSpPr>
              <p:cNvPr id="31" name="Freeform 4"/>
              <p:cNvSpPr>
                <a:spLocks/>
              </p:cNvSpPr>
              <p:nvPr/>
            </p:nvSpPr>
            <p:spPr bwMode="auto">
              <a:xfrm>
                <a:off x="6637337" y="2049463"/>
                <a:ext cx="1022350" cy="2759075"/>
              </a:xfrm>
              <a:custGeom>
                <a:avLst/>
                <a:gdLst>
                  <a:gd name="T0" fmla="*/ 639886 w 918832"/>
                  <a:gd name="T1" fmla="*/ 237 h 2481664"/>
                  <a:gd name="T2" fmla="*/ 922753 w 918832"/>
                  <a:gd name="T3" fmla="*/ 254809 h 2481664"/>
                  <a:gd name="T4" fmla="*/ 1181171 w 918832"/>
                  <a:gd name="T5" fmla="*/ 1231542 h 2481664"/>
                  <a:gd name="T6" fmla="*/ 1460547 w 918832"/>
                  <a:gd name="T7" fmla="*/ 1993527 h 2481664"/>
                  <a:gd name="T8" fmla="*/ 1753889 w 918832"/>
                  <a:gd name="T9" fmla="*/ 1328521 h 2481664"/>
                  <a:gd name="T10" fmla="*/ 1872625 w 918832"/>
                  <a:gd name="T11" fmla="*/ 746639 h 2481664"/>
                  <a:gd name="T12" fmla="*/ 1949448 w 918832"/>
                  <a:gd name="T13" fmla="*/ 344863 h 2481664"/>
                  <a:gd name="T14" fmla="*/ 2396452 w 918832"/>
                  <a:gd name="T15" fmla="*/ 441845 h 2481664"/>
                  <a:gd name="T16" fmla="*/ 2319622 w 918832"/>
                  <a:gd name="T17" fmla="*/ 989089 h 2481664"/>
                  <a:gd name="T18" fmla="*/ 2200889 w 918832"/>
                  <a:gd name="T19" fmla="*/ 1570970 h 2481664"/>
                  <a:gd name="T20" fmla="*/ 2151997 w 918832"/>
                  <a:gd name="T21" fmla="*/ 2028160 h 2481664"/>
                  <a:gd name="T22" fmla="*/ 2124058 w 918832"/>
                  <a:gd name="T23" fmla="*/ 2457648 h 2481664"/>
                  <a:gd name="T24" fmla="*/ 2200889 w 918832"/>
                  <a:gd name="T25" fmla="*/ 3565994 h 2481664"/>
                  <a:gd name="T26" fmla="*/ 2110090 w 918832"/>
                  <a:gd name="T27" fmla="*/ 4321054 h 2481664"/>
                  <a:gd name="T28" fmla="*/ 2068185 w 918832"/>
                  <a:gd name="T29" fmla="*/ 5415545 h 2481664"/>
                  <a:gd name="T30" fmla="*/ 2103108 w 918832"/>
                  <a:gd name="T31" fmla="*/ 6440763 h 2481664"/>
                  <a:gd name="T32" fmla="*/ 552586 w 918832"/>
                  <a:gd name="T33" fmla="*/ 6440763 h 2481664"/>
                  <a:gd name="T34" fmla="*/ 608460 w 918832"/>
                  <a:gd name="T35" fmla="*/ 5124602 h 2481664"/>
                  <a:gd name="T36" fmla="*/ 294165 w 918832"/>
                  <a:gd name="T37" fmla="*/ 4369546 h 2481664"/>
                  <a:gd name="T38" fmla="*/ 84632 w 918832"/>
                  <a:gd name="T39" fmla="*/ 3711464 h 2481664"/>
                  <a:gd name="T40" fmla="*/ 21771 w 918832"/>
                  <a:gd name="T41" fmla="*/ 2970256 h 2481664"/>
                  <a:gd name="T42" fmla="*/ 419881 w 918832"/>
                  <a:gd name="T43" fmla="*/ 2623898 h 2481664"/>
                  <a:gd name="T44" fmla="*/ 419881 w 918832"/>
                  <a:gd name="T45" fmla="*/ 2152854 h 2481664"/>
                  <a:gd name="T46" fmla="*/ 859897 w 918832"/>
                  <a:gd name="T47" fmla="*/ 2152854 h 2481664"/>
                  <a:gd name="T48" fmla="*/ 650365 w 918832"/>
                  <a:gd name="T49" fmla="*/ 1210758 h 2481664"/>
                  <a:gd name="T50" fmla="*/ 524647 w 918832"/>
                  <a:gd name="T51" fmla="*/ 628875 h 2481664"/>
                  <a:gd name="T52" fmla="*/ 440834 w 918832"/>
                  <a:gd name="T53" fmla="*/ 254809 h 2481664"/>
                  <a:gd name="T54" fmla="*/ 639886 w 918832"/>
                  <a:gd name="T55" fmla="*/ 237 h 24816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18832" h="2481664">
                    <a:moveTo>
                      <a:pt x="244999" y="92"/>
                    </a:moveTo>
                    <a:cubicBezTo>
                      <a:pt x="288454" y="2094"/>
                      <a:pt x="337258" y="36792"/>
                      <a:pt x="353303" y="98180"/>
                    </a:cubicBezTo>
                    <a:cubicBezTo>
                      <a:pt x="385393" y="218289"/>
                      <a:pt x="436202" y="349073"/>
                      <a:pt x="452247" y="474520"/>
                    </a:cubicBezTo>
                    <a:cubicBezTo>
                      <a:pt x="460269" y="519894"/>
                      <a:pt x="516427" y="768118"/>
                      <a:pt x="559213" y="768118"/>
                    </a:cubicBezTo>
                    <a:cubicBezTo>
                      <a:pt x="628741" y="768118"/>
                      <a:pt x="655483" y="554592"/>
                      <a:pt x="671528" y="511887"/>
                    </a:cubicBezTo>
                    <a:cubicBezTo>
                      <a:pt x="695595" y="442491"/>
                      <a:pt x="711640" y="362419"/>
                      <a:pt x="716989" y="287684"/>
                    </a:cubicBezTo>
                    <a:cubicBezTo>
                      <a:pt x="722337" y="231634"/>
                      <a:pt x="727685" y="183591"/>
                      <a:pt x="746404" y="132878"/>
                    </a:cubicBezTo>
                    <a:cubicBezTo>
                      <a:pt x="794539" y="15439"/>
                      <a:pt x="904180" y="47468"/>
                      <a:pt x="917551" y="170245"/>
                    </a:cubicBezTo>
                    <a:cubicBezTo>
                      <a:pt x="925573" y="242310"/>
                      <a:pt x="893483" y="311706"/>
                      <a:pt x="888135" y="381102"/>
                    </a:cubicBezTo>
                    <a:cubicBezTo>
                      <a:pt x="882787" y="453167"/>
                      <a:pt x="866742" y="535908"/>
                      <a:pt x="842674" y="605304"/>
                    </a:cubicBezTo>
                    <a:cubicBezTo>
                      <a:pt x="821281" y="661355"/>
                      <a:pt x="837326" y="722744"/>
                      <a:pt x="823955" y="781463"/>
                    </a:cubicBezTo>
                    <a:cubicBezTo>
                      <a:pt x="810584" y="842852"/>
                      <a:pt x="797213" y="885557"/>
                      <a:pt x="813258" y="946946"/>
                    </a:cubicBezTo>
                    <a:cubicBezTo>
                      <a:pt x="850697" y="1088407"/>
                      <a:pt x="837326" y="1248551"/>
                      <a:pt x="842674" y="1373998"/>
                    </a:cubicBezTo>
                    <a:cubicBezTo>
                      <a:pt x="845348" y="1486099"/>
                      <a:pt x="834652" y="1555495"/>
                      <a:pt x="807910" y="1664927"/>
                    </a:cubicBezTo>
                    <a:cubicBezTo>
                      <a:pt x="770472" y="1803719"/>
                      <a:pt x="797213" y="1939842"/>
                      <a:pt x="791865" y="2086641"/>
                    </a:cubicBezTo>
                    <a:cubicBezTo>
                      <a:pt x="786517" y="2222764"/>
                      <a:pt x="786517" y="2348210"/>
                      <a:pt x="805236" y="2481664"/>
                    </a:cubicBezTo>
                    <a:cubicBezTo>
                      <a:pt x="805236" y="2481664"/>
                      <a:pt x="805236" y="2481664"/>
                      <a:pt x="211573" y="2481664"/>
                    </a:cubicBezTo>
                    <a:cubicBezTo>
                      <a:pt x="230292" y="2313512"/>
                      <a:pt x="232966" y="2134684"/>
                      <a:pt x="232966" y="1974540"/>
                    </a:cubicBezTo>
                    <a:cubicBezTo>
                      <a:pt x="235640" y="1849093"/>
                      <a:pt x="176808" y="1782367"/>
                      <a:pt x="112629" y="1683611"/>
                    </a:cubicBezTo>
                    <a:cubicBezTo>
                      <a:pt x="59145" y="1603538"/>
                      <a:pt x="48449" y="1520797"/>
                      <a:pt x="32404" y="1430049"/>
                    </a:cubicBezTo>
                    <a:cubicBezTo>
                      <a:pt x="11011" y="1331293"/>
                      <a:pt x="-13057" y="1245882"/>
                      <a:pt x="8336" y="1144458"/>
                    </a:cubicBezTo>
                    <a:cubicBezTo>
                      <a:pt x="29730" y="1053709"/>
                      <a:pt x="85887" y="1040364"/>
                      <a:pt x="160764" y="1011004"/>
                    </a:cubicBezTo>
                    <a:cubicBezTo>
                      <a:pt x="125999" y="954953"/>
                      <a:pt x="104606" y="882888"/>
                      <a:pt x="160764" y="829507"/>
                    </a:cubicBezTo>
                    <a:cubicBezTo>
                      <a:pt x="200876" y="792140"/>
                      <a:pt x="291797" y="797478"/>
                      <a:pt x="329236" y="829507"/>
                    </a:cubicBezTo>
                    <a:cubicBezTo>
                      <a:pt x="329236" y="706729"/>
                      <a:pt x="286449" y="583952"/>
                      <a:pt x="249011" y="466513"/>
                    </a:cubicBezTo>
                    <a:cubicBezTo>
                      <a:pt x="227617" y="394447"/>
                      <a:pt x="222269" y="314375"/>
                      <a:pt x="200876" y="242310"/>
                    </a:cubicBezTo>
                    <a:cubicBezTo>
                      <a:pt x="184831" y="188929"/>
                      <a:pt x="171460" y="154231"/>
                      <a:pt x="168786" y="98180"/>
                    </a:cubicBezTo>
                    <a:cubicBezTo>
                      <a:pt x="163437" y="28784"/>
                      <a:pt x="201544" y="-1910"/>
                      <a:pt x="244999" y="9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grpSp>
        <p:sp>
          <p:nvSpPr>
            <p:cNvPr id="28" name="TextBox 47"/>
            <p:cNvSpPr txBox="1"/>
            <p:nvPr/>
          </p:nvSpPr>
          <p:spPr>
            <a:xfrm>
              <a:off x="6955045" y="4005609"/>
              <a:ext cx="625475" cy="430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Bef>
                  <a:spcPts val="0"/>
                </a:spcBef>
                <a:spcAft>
                  <a:spcPts val="0"/>
                </a:spcAft>
                <a:defRPr/>
              </a:pPr>
              <a:r>
                <a:rPr lang="ar-SA" sz="3600" dirty="0">
                  <a:solidFill>
                    <a:srgbClr val="FFFFFF"/>
                  </a:solidFill>
                  <a:latin typeface="+mj-lt"/>
                  <a:cs typeface="Montserrat" panose="02000000000000000000" pitchFamily="2" charset="0"/>
                </a:rPr>
                <a:t>2</a:t>
              </a:r>
              <a:endParaRPr lang="en-US" sz="3600" dirty="0">
                <a:solidFill>
                  <a:srgbClr val="FFFFFF"/>
                </a:solidFill>
                <a:latin typeface="+mj-lt"/>
                <a:cs typeface="Montserrat" panose="02000000000000000000" pitchFamily="2" charset="0"/>
              </a:endParaRPr>
            </a:p>
          </p:txBody>
        </p:sp>
      </p:grpSp>
      <p:sp>
        <p:nvSpPr>
          <p:cNvPr id="32" name="Freeform 11"/>
          <p:cNvSpPr/>
          <p:nvPr/>
        </p:nvSpPr>
        <p:spPr>
          <a:xfrm rot="2651781">
            <a:off x="9583428" y="96421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33" name="TextBox 32"/>
          <p:cNvSpPr txBox="1"/>
          <p:nvPr/>
        </p:nvSpPr>
        <p:spPr>
          <a:xfrm>
            <a:off x="9525000" y="9664125"/>
            <a:ext cx="686132" cy="584775"/>
          </a:xfrm>
          <a:prstGeom prst="rect">
            <a:avLst/>
          </a:prstGeom>
          <a:noFill/>
        </p:spPr>
        <p:txBody>
          <a:bodyPr wrap="square" rtlCol="0">
            <a:spAutoFit/>
          </a:bodyPr>
          <a:lstStyle/>
          <a:p>
            <a:pPr algn="ctr"/>
            <a:r>
              <a:rPr lang="en-US" sz="3200" b="1" dirty="0">
                <a:solidFill>
                  <a:schemeClr val="bg1"/>
                </a:solidFill>
              </a:rPr>
              <a:t>7</a:t>
            </a:r>
          </a:p>
        </p:txBody>
      </p:sp>
    </p:spTree>
    <p:extLst>
      <p:ext uri="{BB962C8B-B14F-4D97-AF65-F5344CB8AC3E}">
        <p14:creationId xmlns:p14="http://schemas.microsoft.com/office/powerpoint/2010/main" val="29313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1828800" y="266700"/>
            <a:ext cx="16086024" cy="92202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0" y="1943100"/>
            <a:ext cx="2582301" cy="2667000"/>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5238354" y="133746"/>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2667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420600" y="723900"/>
            <a:ext cx="5867400"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3030200" y="647700"/>
            <a:ext cx="5257800" cy="1415772"/>
          </a:xfrm>
          <a:prstGeom prst="rect">
            <a:avLst/>
          </a:prstGeom>
        </p:spPr>
        <p:txBody>
          <a:bodyPr wrap="square" lIns="0" tIns="0" rIns="0" bIns="0" rtlCol="0" anchor="t">
            <a:spAutoFit/>
          </a:bodyPr>
          <a:lstStyle/>
          <a:p>
            <a:pPr algn="ctr">
              <a:lnSpc>
                <a:spcPct val="150000"/>
              </a:lnSpc>
            </a:pPr>
            <a:r>
              <a:rPr lang="en-US" sz="3200" b="1" dirty="0">
                <a:solidFill>
                  <a:srgbClr val="000000"/>
                </a:solidFill>
                <a:latin typeface="Tajawal Bold"/>
                <a:ea typeface="Tajawal Bold"/>
                <a:cs typeface="Tajawal Bold"/>
                <a:sym typeface="League Spartan"/>
                <a:rtl/>
              </a:rPr>
              <a:t>Formal Organization  </a:t>
            </a:r>
            <a:r>
              <a:rPr lang="ar-EG" sz="3200" b="1" dirty="0">
                <a:solidFill>
                  <a:srgbClr val="000000"/>
                </a:solidFill>
                <a:latin typeface="Tajawal Bold"/>
                <a:ea typeface="Tajawal Bold"/>
                <a:cs typeface="Tajawal Bold"/>
                <a:sym typeface="League Spartan"/>
                <a:rtl/>
              </a:rPr>
              <a:t>التنظيم الرسمي</a:t>
            </a:r>
            <a:endParaRPr lang="en-US" sz="3200" b="1" dirty="0">
              <a:solidFill>
                <a:srgbClr val="000000"/>
              </a:solidFill>
              <a:latin typeface="Tajawal Bold"/>
              <a:ea typeface="Tajawal Bold"/>
              <a:cs typeface="Tajawal Bold"/>
              <a:sym typeface="League Spartan"/>
              <a:rtl/>
            </a:endParaRPr>
          </a:p>
        </p:txBody>
      </p:sp>
      <p:sp>
        <p:nvSpPr>
          <p:cNvPr id="17" name="TextBox 17"/>
          <p:cNvSpPr txBox="1"/>
          <p:nvPr/>
        </p:nvSpPr>
        <p:spPr>
          <a:xfrm>
            <a:off x="3429000" y="3009900"/>
            <a:ext cx="14279595" cy="4673074"/>
          </a:xfrm>
          <a:prstGeom prst="rect">
            <a:avLst/>
          </a:prstGeom>
        </p:spPr>
        <p:txBody>
          <a:bodyPr wrap="square" lIns="0" tIns="0" rIns="0" bIns="0" rtlCol="0" anchor="t">
            <a:spAutoFit/>
          </a:bodyPr>
          <a:lstStyle/>
          <a:p>
            <a:pPr marL="342900" indent="-342900" algn="r" rtl="1">
              <a:lnSpc>
                <a:spcPct val="300000"/>
              </a:lnSpc>
              <a:buFont typeface="Wingdings" panose="05000000000000000000" pitchFamily="2" charset="2"/>
              <a:buChar char="ü"/>
            </a:pPr>
            <a:r>
              <a:rPr lang="ar-EG" sz="2400" dirty="0">
                <a:latin typeface="Tajawal" panose="00000500000000000000" pitchFamily="2" charset="-78"/>
                <a:ea typeface="Poppins"/>
                <a:cs typeface="Tajawal" panose="00000500000000000000" pitchFamily="2" charset="-78"/>
                <a:sym typeface="Poppins"/>
                <a:rtl/>
              </a:rPr>
              <a:t>التنظيم الرسمي هو ذلك النظام الذي يحدد الهياكل الوظائف والمناصب الإدارية ذات العلاقات المحددة بوضوح  في المنظمة بحسب ما تحدده الإدارة العليا. وينبني التنظيم الرسمي على القواعد والأنظمة والإجراءات الملزمة من قبل الإدارة لتحقيق أهداف المنظمة. </a:t>
            </a:r>
          </a:p>
          <a:p>
            <a:pPr algn="r" rtl="1">
              <a:lnSpc>
                <a:spcPts val="5599"/>
              </a:lnSpc>
            </a:pPr>
            <a:endParaRPr lang="ar-EG" sz="2400" dirty="0">
              <a:latin typeface="Tajawal" panose="00000500000000000000" pitchFamily="2" charset="-78"/>
              <a:ea typeface="Poppins"/>
              <a:cs typeface="Tajawal" panose="00000500000000000000" pitchFamily="2" charset="-78"/>
              <a:sym typeface="Poppins"/>
              <a:rtl/>
            </a:endParaRP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8</a:t>
            </a:r>
          </a:p>
        </p:txBody>
      </p:sp>
      <p:sp>
        <p:nvSpPr>
          <p:cNvPr id="21" name="Rectangle 7"/>
          <p:cNvSpPr>
            <a:spLocks noChangeArrowheads="1"/>
          </p:cNvSpPr>
          <p:nvPr/>
        </p:nvSpPr>
        <p:spPr bwMode="auto">
          <a:xfrm>
            <a:off x="-76200" y="9895701"/>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96604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2041</TotalTime>
  <Words>1733</Words>
  <Application>Microsoft Office PowerPoint</Application>
  <PresentationFormat>Custom</PresentationFormat>
  <Paragraphs>338</Paragraphs>
  <Slides>33</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Garet Bold</vt:lpstr>
      <vt:lpstr>Calibri</vt:lpstr>
      <vt:lpstr>Codec Pro Bold</vt:lpstr>
      <vt:lpstr>Tajawal</vt:lpstr>
      <vt:lpstr>29LT Bukra Bold</vt:lpstr>
      <vt:lpstr>Bodoni MT</vt:lpstr>
      <vt:lpstr>Codec Pro</vt:lpstr>
      <vt:lpstr>Bernoru</vt:lpstr>
      <vt:lpstr>Arial</vt:lpstr>
      <vt:lpstr>Cascadia Code</vt:lpstr>
      <vt:lpstr>Tajawal Bold</vt:lpstr>
      <vt:lpstr>DIN NEXT™ ARABIC 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131</cp:revision>
  <dcterms:created xsi:type="dcterms:W3CDTF">2006-08-16T00:00:00Z</dcterms:created>
  <dcterms:modified xsi:type="dcterms:W3CDTF">2025-02-24T13:52:03Z</dcterms:modified>
  <dc:identifier>DAGfLp__JEg</dc:identifier>
</cp:coreProperties>
</file>