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5" r:id="rId7"/>
    <p:sldId id="261" r:id="rId8"/>
    <p:sldId id="262" r:id="rId9"/>
    <p:sldId id="263" r:id="rId10"/>
    <p:sldId id="264" r:id="rId11"/>
  </p:sldIdLst>
  <p:sldSz cx="18288000" cy="10287000"/>
  <p:notesSz cx="6858000" cy="9144000"/>
  <p:embeddedFontLst>
    <p:embeddedFont>
      <p:font typeface="29LT Bukra Bold" panose="000B0903020204020204" pitchFamily="34" charset="-78"/>
      <p:bold r:id="rId12"/>
    </p:embeddedFont>
    <p:embeddedFont>
      <p:font typeface="Almarai" panose="020B0604020202020204" charset="-78"/>
      <p:regular r:id="rId13"/>
    </p:embeddedFont>
    <p:embeddedFont>
      <p:font typeface="Almarai Bold" panose="020B0604020202020204" charset="-78"/>
      <p:regular r:id="rId14"/>
    </p:embeddedFont>
    <p:embeddedFont>
      <p:font typeface="Arimo" panose="020B0604020202020204" charset="0"/>
      <p:regular r:id="rId15"/>
    </p:embeddedFont>
    <p:embeddedFont>
      <p:font typeface="Noto Naskh Arabic" panose="020B0604020202020204" charset="-78"/>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6.sv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1.jpeg"/><Relationship Id="rId5" Type="http://schemas.openxmlformats.org/officeDocument/2006/relationships/image" Target="../media/image24.svg"/><Relationship Id="rId10" Type="http://schemas.openxmlformats.org/officeDocument/2006/relationships/image" Target="../media/image40.svg"/><Relationship Id="rId4" Type="http://schemas.openxmlformats.org/officeDocument/2006/relationships/image" Target="../media/image2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4.svg"/><Relationship Id="rId7"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4.svg"/><Relationship Id="rId7"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67C9C040-9421-F943-A2D4-A7778F2C8A89}"/>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4252" y="923925"/>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sp>
        <p:nvSpPr>
          <p:cNvPr id="3" name="Freeform 3"/>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7259300" y="2070982"/>
            <a:ext cx="736821" cy="1026332"/>
          </a:xfrm>
          <a:custGeom>
            <a:avLst/>
            <a:gdLst/>
            <a:ahLst/>
            <a:cxnLst/>
            <a:rect l="l" t="t" r="r" b="b"/>
            <a:pathLst>
              <a:path w="736821" h="1026332">
                <a:moveTo>
                  <a:pt x="0" y="0"/>
                </a:moveTo>
                <a:lnTo>
                  <a:pt x="736821" y="0"/>
                </a:lnTo>
                <a:lnTo>
                  <a:pt x="736821" y="1026332"/>
                </a:lnTo>
                <a:lnTo>
                  <a:pt x="0" y="1026332"/>
                </a:lnTo>
                <a:lnTo>
                  <a:pt x="0" y="0"/>
                </a:lnTo>
                <a:close/>
              </a:path>
            </a:pathLst>
          </a:custGeom>
          <a:blipFill>
            <a:blip r:embed="rId6"/>
            <a:stretch>
              <a:fillRect/>
            </a:stretch>
          </a:blipFill>
        </p:spPr>
        <p:txBody>
          <a:bodyPr/>
          <a:lstStyle/>
          <a:p>
            <a:endParaRPr lang="en-US"/>
          </a:p>
        </p:txBody>
      </p:sp>
      <p:sp>
        <p:nvSpPr>
          <p:cNvPr id="6" name="Freeform 6"/>
          <p:cNvSpPr/>
          <p:nvPr/>
        </p:nvSpPr>
        <p:spPr>
          <a:xfrm>
            <a:off x="491423" y="3097314"/>
            <a:ext cx="9740108" cy="4906579"/>
          </a:xfrm>
          <a:custGeom>
            <a:avLst/>
            <a:gdLst/>
            <a:ahLst/>
            <a:cxnLst/>
            <a:rect l="l" t="t" r="r" b="b"/>
            <a:pathLst>
              <a:path w="9740108" h="4906579">
                <a:moveTo>
                  <a:pt x="0" y="0"/>
                </a:moveTo>
                <a:lnTo>
                  <a:pt x="9740108" y="0"/>
                </a:lnTo>
                <a:lnTo>
                  <a:pt x="9740108" y="4906579"/>
                </a:lnTo>
                <a:lnTo>
                  <a:pt x="0" y="49065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3658510">
            <a:off x="4382734" y="1946078"/>
            <a:ext cx="1483250" cy="1278292"/>
          </a:xfrm>
          <a:custGeom>
            <a:avLst/>
            <a:gdLst/>
            <a:ahLst/>
            <a:cxnLst/>
            <a:rect l="l" t="t" r="r" b="b"/>
            <a:pathLst>
              <a:path w="1483250" h="1278292">
                <a:moveTo>
                  <a:pt x="0" y="0"/>
                </a:moveTo>
                <a:lnTo>
                  <a:pt x="1483251" y="0"/>
                </a:lnTo>
                <a:lnTo>
                  <a:pt x="1483251" y="1278293"/>
                </a:lnTo>
                <a:lnTo>
                  <a:pt x="0" y="127829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8" name="Group 8"/>
          <p:cNvGrpSpPr/>
          <p:nvPr/>
        </p:nvGrpSpPr>
        <p:grpSpPr>
          <a:xfrm>
            <a:off x="15201900" y="7130243"/>
            <a:ext cx="3086100" cy="907930"/>
            <a:chOff x="0" y="0"/>
            <a:chExt cx="812800" cy="239126"/>
          </a:xfrm>
        </p:grpSpPr>
        <p:sp>
          <p:nvSpPr>
            <p:cNvPr id="9" name="Freeform 9"/>
            <p:cNvSpPr/>
            <p:nvPr/>
          </p:nvSpPr>
          <p:spPr>
            <a:xfrm>
              <a:off x="0" y="0"/>
              <a:ext cx="812800" cy="239126"/>
            </a:xfrm>
            <a:custGeom>
              <a:avLst/>
              <a:gdLst/>
              <a:ahLst/>
              <a:cxnLst/>
              <a:rect l="l" t="t" r="r" b="b"/>
              <a:pathLst>
                <a:path w="812800" h="239126">
                  <a:moveTo>
                    <a:pt x="0" y="0"/>
                  </a:moveTo>
                  <a:lnTo>
                    <a:pt x="812800" y="0"/>
                  </a:lnTo>
                  <a:lnTo>
                    <a:pt x="812800" y="239126"/>
                  </a:lnTo>
                  <a:lnTo>
                    <a:pt x="0" y="239126"/>
                  </a:lnTo>
                  <a:close/>
                </a:path>
              </a:pathLst>
            </a:custGeom>
            <a:solidFill>
              <a:srgbClr val="FFD249"/>
            </a:solidFill>
          </p:spPr>
          <p:txBody>
            <a:bodyPr/>
            <a:lstStyle/>
            <a:p>
              <a:endParaRPr lang="en-US"/>
            </a:p>
          </p:txBody>
        </p:sp>
        <p:sp>
          <p:nvSpPr>
            <p:cNvPr id="10" name="TextBox 10"/>
            <p:cNvSpPr txBox="1"/>
            <p:nvPr/>
          </p:nvSpPr>
          <p:spPr>
            <a:xfrm>
              <a:off x="0" y="0"/>
              <a:ext cx="812800" cy="239126"/>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15716250" y="3211614"/>
            <a:ext cx="3086100" cy="907930"/>
            <a:chOff x="0" y="0"/>
            <a:chExt cx="812800" cy="239126"/>
          </a:xfrm>
        </p:grpSpPr>
        <p:sp>
          <p:nvSpPr>
            <p:cNvPr id="12" name="Freeform 12"/>
            <p:cNvSpPr/>
            <p:nvPr/>
          </p:nvSpPr>
          <p:spPr>
            <a:xfrm>
              <a:off x="0" y="0"/>
              <a:ext cx="812800" cy="239126"/>
            </a:xfrm>
            <a:custGeom>
              <a:avLst/>
              <a:gdLst/>
              <a:ahLst/>
              <a:cxnLst/>
              <a:rect l="l" t="t" r="r" b="b"/>
              <a:pathLst>
                <a:path w="812800" h="239126">
                  <a:moveTo>
                    <a:pt x="0" y="0"/>
                  </a:moveTo>
                  <a:lnTo>
                    <a:pt x="812800" y="0"/>
                  </a:lnTo>
                  <a:lnTo>
                    <a:pt x="812800" y="239126"/>
                  </a:lnTo>
                  <a:lnTo>
                    <a:pt x="0" y="239126"/>
                  </a:lnTo>
                  <a:close/>
                </a:path>
              </a:pathLst>
            </a:custGeom>
            <a:solidFill>
              <a:srgbClr val="FFD249"/>
            </a:solidFill>
          </p:spPr>
          <p:txBody>
            <a:bodyPr/>
            <a:lstStyle/>
            <a:p>
              <a:endParaRPr lang="en-US"/>
            </a:p>
          </p:txBody>
        </p:sp>
        <p:sp>
          <p:nvSpPr>
            <p:cNvPr id="13" name="TextBox 13"/>
            <p:cNvSpPr txBox="1"/>
            <p:nvPr/>
          </p:nvSpPr>
          <p:spPr>
            <a:xfrm>
              <a:off x="0" y="0"/>
              <a:ext cx="812800" cy="239126"/>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a:off x="10465245" y="3468789"/>
            <a:ext cx="7540401" cy="4239829"/>
          </a:xfrm>
          <a:custGeom>
            <a:avLst/>
            <a:gdLst/>
            <a:ahLst/>
            <a:cxnLst/>
            <a:rect l="l" t="t" r="r" b="b"/>
            <a:pathLst>
              <a:path w="7540401" h="4239829">
                <a:moveTo>
                  <a:pt x="0" y="0"/>
                </a:moveTo>
                <a:lnTo>
                  <a:pt x="7540401" y="0"/>
                </a:lnTo>
                <a:lnTo>
                  <a:pt x="7540401" y="4239829"/>
                </a:lnTo>
                <a:lnTo>
                  <a:pt x="0" y="4239829"/>
                </a:lnTo>
                <a:lnTo>
                  <a:pt x="0" y="0"/>
                </a:lnTo>
                <a:close/>
              </a:path>
            </a:pathLst>
          </a:custGeom>
          <a:blipFill>
            <a:blip r:embed="rId11"/>
            <a:stretch>
              <a:fillRect b="-38"/>
            </a:stretch>
          </a:blipFill>
          <a:ln cap="sq">
            <a:noFill/>
            <a:prstDash val="solid"/>
            <a:miter/>
          </a:ln>
        </p:spPr>
        <p:txBody>
          <a:bodyPr/>
          <a:lstStyle/>
          <a:p>
            <a:endParaRPr lang="en-US"/>
          </a:p>
        </p:txBody>
      </p:sp>
      <p:sp>
        <p:nvSpPr>
          <p:cNvPr id="15" name="TextBox 15"/>
          <p:cNvSpPr txBox="1"/>
          <p:nvPr/>
        </p:nvSpPr>
        <p:spPr>
          <a:xfrm>
            <a:off x="1464252" y="3828089"/>
            <a:ext cx="7376410" cy="3406929"/>
          </a:xfrm>
          <a:prstGeom prst="rect">
            <a:avLst/>
          </a:prstGeom>
        </p:spPr>
        <p:txBody>
          <a:bodyPr lIns="0" tIns="0" rIns="0" bIns="0" rtlCol="0" anchor="t">
            <a:spAutoFit/>
          </a:bodyPr>
          <a:lstStyle/>
          <a:p>
            <a:pPr marL="639435" lvl="1" indent="-319718" algn="r" rtl="1">
              <a:lnSpc>
                <a:spcPts val="3802"/>
              </a:lnSpc>
              <a:buAutoNum type="arabicPeriod"/>
            </a:pPr>
            <a:r>
              <a:rPr lang="ar-EG" sz="2961">
                <a:solidFill>
                  <a:srgbClr val="231F20"/>
                </a:solidFill>
                <a:latin typeface="Almarai Bold"/>
                <a:ea typeface="Almarai Bold"/>
                <a:cs typeface="Almarai Bold"/>
                <a:sym typeface="Almarai Bold"/>
                <a:rtl/>
              </a:rPr>
              <a:t>من خلال العمل عبر المجموعات، اختر شركة محلية أو جهة حكومية واذكر كيف استطاعت تطبيق الابتكار المؤسسي.</a:t>
            </a:r>
          </a:p>
          <a:p>
            <a:pPr marL="639435" lvl="1" indent="-319718" algn="r" rtl="1">
              <a:lnSpc>
                <a:spcPts val="3802"/>
              </a:lnSpc>
              <a:buAutoNum type="arabicPeriod"/>
            </a:pPr>
            <a:r>
              <a:rPr lang="ar-EG" sz="2961">
                <a:solidFill>
                  <a:srgbClr val="231F20"/>
                </a:solidFill>
                <a:latin typeface="Almarai Bold"/>
                <a:ea typeface="Almarai Bold"/>
                <a:cs typeface="Almarai Bold"/>
                <a:sym typeface="Almarai Bold"/>
                <a:rtl/>
              </a:rPr>
              <a:t>افترض أنك تدير شركة حديثة تريد تطبيق الابتكار المؤسسي، راجع مع المجموعة توفر ركائز إدارة الابتكار المؤسسي، وأوضح كيف يمكن توفير هذه الركائز في شركتك.</a:t>
            </a:r>
          </a:p>
        </p:txBody>
      </p:sp>
      <p:sp>
        <p:nvSpPr>
          <p:cNvPr id="16" name="TextBox 16"/>
          <p:cNvSpPr txBox="1"/>
          <p:nvPr/>
        </p:nvSpPr>
        <p:spPr>
          <a:xfrm>
            <a:off x="10118002" y="728788"/>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حالة دراسية</a:t>
            </a:r>
          </a:p>
        </p:txBody>
      </p:sp>
      <p:sp>
        <p:nvSpPr>
          <p:cNvPr id="17" name="TextBox 17"/>
          <p:cNvSpPr txBox="1"/>
          <p:nvPr/>
        </p:nvSpPr>
        <p:spPr>
          <a:xfrm>
            <a:off x="8610791" y="2211297"/>
            <a:ext cx="8648509" cy="698076"/>
          </a:xfrm>
          <a:prstGeom prst="rect">
            <a:avLst/>
          </a:prstGeom>
        </p:spPr>
        <p:txBody>
          <a:bodyPr lIns="0" tIns="0" rIns="0" bIns="0" rtlCol="0" anchor="t">
            <a:spAutoFit/>
          </a:bodyPr>
          <a:lstStyle/>
          <a:p>
            <a:pPr marL="0" lvl="0" indent="0" algn="ctr" rtl="1">
              <a:lnSpc>
                <a:spcPts val="5400"/>
              </a:lnSpc>
              <a:spcBef>
                <a:spcPct val="0"/>
              </a:spcBef>
            </a:pPr>
            <a:r>
              <a:rPr lang="ar-EG" sz="4206" spc="-19">
                <a:solidFill>
                  <a:srgbClr val="000000"/>
                </a:solidFill>
                <a:latin typeface="Almarai Bold"/>
                <a:ea typeface="Almarai Bold"/>
                <a:cs typeface="Almarai Bold"/>
                <a:sym typeface="Almarai Bold"/>
                <a:rtl/>
              </a:rPr>
              <a:t>الابتكار المؤسسي في شركة أمازون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4" name="TextBox 4"/>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5" name="TextBox 5"/>
          <p:cNvSpPr txBox="1"/>
          <p:nvPr/>
        </p:nvSpPr>
        <p:spPr>
          <a:xfrm>
            <a:off x="5382067" y="2085013"/>
            <a:ext cx="6067072"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 الفصل الخامس</a:t>
            </a:r>
          </a:p>
        </p:txBody>
      </p:sp>
      <p:sp>
        <p:nvSpPr>
          <p:cNvPr id="6" name="TextBox 6"/>
          <p:cNvSpPr txBox="1"/>
          <p:nvPr/>
        </p:nvSpPr>
        <p:spPr>
          <a:xfrm>
            <a:off x="11478755" y="2174860"/>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5</a:t>
            </a:r>
          </a:p>
        </p:txBody>
      </p:sp>
      <p:sp>
        <p:nvSpPr>
          <p:cNvPr id="7" name="Freeform 7"/>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377440" y="3333208"/>
            <a:ext cx="13533120" cy="2601016"/>
          </a:xfrm>
          <a:prstGeom prst="rect">
            <a:avLst/>
          </a:prstGeom>
        </p:spPr>
        <p:txBody>
          <a:bodyPr lIns="0" tIns="0" rIns="0" bIns="0" rtlCol="0" anchor="t">
            <a:spAutoFit/>
          </a:bodyPr>
          <a:lstStyle/>
          <a:p>
            <a:pPr algn="ctr" rtl="1">
              <a:lnSpc>
                <a:spcPts val="10559"/>
              </a:lnSpc>
            </a:pPr>
            <a:r>
              <a:rPr lang="ar-EG" sz="5616">
                <a:solidFill>
                  <a:srgbClr val="095277"/>
                </a:solidFill>
                <a:latin typeface="Almarai Bold"/>
                <a:ea typeface="Almarai Bold"/>
                <a:cs typeface="Almarai Bold"/>
                <a:sym typeface="Almarai Bold"/>
                <a:rtl/>
              </a:rPr>
              <a:t>الابتكار المؤسسي </a:t>
            </a:r>
          </a:p>
          <a:p>
            <a:pPr marL="0" lvl="0" indent="0" algn="ctr" rtl="1">
              <a:lnSpc>
                <a:spcPts val="10559"/>
              </a:lnSpc>
            </a:pPr>
            <a:r>
              <a:rPr lang="en-US" sz="5616">
                <a:solidFill>
                  <a:srgbClr val="095277"/>
                </a:solidFill>
                <a:latin typeface="Almarai Bold"/>
                <a:ea typeface="Almarai Bold"/>
                <a:cs typeface="Almarai Bold"/>
                <a:sym typeface="Almarai Bold"/>
              </a:rPr>
              <a:t>INSTITUTIONAL INNOVATION</a:t>
            </a:r>
          </a:p>
        </p:txBody>
      </p:sp>
      <p:sp>
        <p:nvSpPr>
          <p:cNvPr id="9" name="Freeform 9"/>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16939260" y="-52016"/>
            <a:ext cx="1348740" cy="1376493"/>
            <a:chOff x="0" y="0"/>
            <a:chExt cx="355224" cy="362533"/>
          </a:xfrm>
        </p:grpSpPr>
        <p:sp>
          <p:nvSpPr>
            <p:cNvPr id="11" name="Freeform 11"/>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2" name="TextBox 12"/>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6242989" y="465763"/>
            <a:ext cx="1370641" cy="1314417"/>
            <a:chOff x="0" y="0"/>
            <a:chExt cx="360992" cy="346184"/>
          </a:xfrm>
        </p:grpSpPr>
        <p:sp>
          <p:nvSpPr>
            <p:cNvPr id="14" name="Freeform 14"/>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5" name="TextBox 15"/>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780807" y="4272185"/>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9780807" y="5516914"/>
            <a:ext cx="6745765" cy="950029"/>
          </a:xfrm>
          <a:custGeom>
            <a:avLst/>
            <a:gdLst/>
            <a:ahLst/>
            <a:cxnLst/>
            <a:rect l="l" t="t" r="r" b="b"/>
            <a:pathLst>
              <a:path w="6745765" h="950029">
                <a:moveTo>
                  <a:pt x="6745765" y="0"/>
                </a:moveTo>
                <a:lnTo>
                  <a:pt x="0" y="0"/>
                </a:lnTo>
                <a:lnTo>
                  <a:pt x="0" y="950028"/>
                </a:lnTo>
                <a:lnTo>
                  <a:pt x="6745765" y="950028"/>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1891577" y="4281518"/>
            <a:ext cx="6745765" cy="950029"/>
          </a:xfrm>
          <a:custGeom>
            <a:avLst/>
            <a:gdLst/>
            <a:ahLst/>
            <a:cxnLst/>
            <a:rect l="l" t="t" r="r" b="b"/>
            <a:pathLst>
              <a:path w="6745765" h="950029">
                <a:moveTo>
                  <a:pt x="6745764" y="0"/>
                </a:moveTo>
                <a:lnTo>
                  <a:pt x="0" y="0"/>
                </a:lnTo>
                <a:lnTo>
                  <a:pt x="0" y="950029"/>
                </a:lnTo>
                <a:lnTo>
                  <a:pt x="6745764" y="950029"/>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flipH="1">
            <a:off x="1891577" y="5495306"/>
            <a:ext cx="6745765" cy="950029"/>
          </a:xfrm>
          <a:custGeom>
            <a:avLst/>
            <a:gdLst/>
            <a:ahLst/>
            <a:cxnLst/>
            <a:rect l="l" t="t" r="r" b="b"/>
            <a:pathLst>
              <a:path w="6745765" h="950029">
                <a:moveTo>
                  <a:pt x="6745764" y="0"/>
                </a:moveTo>
                <a:lnTo>
                  <a:pt x="0" y="0"/>
                </a:lnTo>
                <a:lnTo>
                  <a:pt x="0" y="950028"/>
                </a:lnTo>
                <a:lnTo>
                  <a:pt x="6745764" y="950028"/>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8" name="Freeform 8"/>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0" name="Freeform 10"/>
          <p:cNvSpPr/>
          <p:nvPr/>
        </p:nvSpPr>
        <p:spPr>
          <a:xfrm>
            <a:off x="8095055" y="4204913"/>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1" name="Freeform 11"/>
          <p:cNvSpPr/>
          <p:nvPr/>
        </p:nvSpPr>
        <p:spPr>
          <a:xfrm>
            <a:off x="8095055" y="524577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2" name="TextBox 12"/>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3" name="TextBox 13"/>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4" name="Freeform 14"/>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TextBox 15"/>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6" name="TextBox 16"/>
          <p:cNvSpPr txBox="1"/>
          <p:nvPr/>
        </p:nvSpPr>
        <p:spPr>
          <a:xfrm>
            <a:off x="10644841" y="4385368"/>
            <a:ext cx="4796823"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مفهوم الابتكار المؤسسي</a:t>
            </a:r>
          </a:p>
        </p:txBody>
      </p:sp>
      <p:sp>
        <p:nvSpPr>
          <p:cNvPr id="17" name="TextBox 17"/>
          <p:cNvSpPr txBox="1"/>
          <p:nvPr/>
        </p:nvSpPr>
        <p:spPr>
          <a:xfrm>
            <a:off x="10220607" y="5617480"/>
            <a:ext cx="5771196" cy="600906"/>
          </a:xfrm>
          <a:prstGeom prst="rect">
            <a:avLst/>
          </a:prstGeom>
        </p:spPr>
        <p:txBody>
          <a:bodyPr lIns="0" tIns="0" rIns="0" bIns="0" rtlCol="0" anchor="t">
            <a:spAutoFit/>
          </a:bodyPr>
          <a:lstStyle/>
          <a:p>
            <a:pPr algn="ctr" rtl="1">
              <a:lnSpc>
                <a:spcPts val="4842"/>
              </a:lnSpc>
            </a:pPr>
            <a:r>
              <a:rPr lang="ar-EG" sz="3228">
                <a:solidFill>
                  <a:srgbClr val="000000"/>
                </a:solidFill>
                <a:latin typeface="Almarai Bold"/>
                <a:ea typeface="Almarai Bold"/>
                <a:cs typeface="Almarai Bold"/>
                <a:sym typeface="Almarai Bold"/>
                <a:rtl/>
              </a:rPr>
              <a:t>أهمية الابتكار المؤسسي</a:t>
            </a:r>
          </a:p>
        </p:txBody>
      </p:sp>
      <p:sp>
        <p:nvSpPr>
          <p:cNvPr id="18" name="TextBox 18"/>
          <p:cNvSpPr txBox="1"/>
          <p:nvPr/>
        </p:nvSpPr>
        <p:spPr>
          <a:xfrm>
            <a:off x="2555186" y="4404034"/>
            <a:ext cx="5645290" cy="600221"/>
          </a:xfrm>
          <a:prstGeom prst="rect">
            <a:avLst/>
          </a:prstGeom>
        </p:spPr>
        <p:txBody>
          <a:bodyPr lIns="0" tIns="0" rIns="0" bIns="0" rtlCol="0" anchor="t">
            <a:spAutoFit/>
          </a:bodyPr>
          <a:lstStyle/>
          <a:p>
            <a:pPr marL="0" lvl="1" indent="0" algn="ctr" rtl="1">
              <a:lnSpc>
                <a:spcPts val="4869"/>
              </a:lnSpc>
              <a:spcBef>
                <a:spcPct val="0"/>
              </a:spcBef>
            </a:pPr>
            <a:r>
              <a:rPr lang="ar-EG" sz="3246">
                <a:solidFill>
                  <a:srgbClr val="000000"/>
                </a:solidFill>
                <a:latin typeface="Almarai Bold"/>
                <a:ea typeface="Almarai Bold"/>
                <a:cs typeface="Almarai Bold"/>
                <a:sym typeface="Almarai Bold"/>
                <a:rtl/>
              </a:rPr>
              <a:t>تطبيقات الابتكار المؤسسي</a:t>
            </a:r>
          </a:p>
        </p:txBody>
      </p:sp>
      <p:sp>
        <p:nvSpPr>
          <p:cNvPr id="19" name="TextBox 19"/>
          <p:cNvSpPr txBox="1"/>
          <p:nvPr/>
        </p:nvSpPr>
        <p:spPr>
          <a:xfrm>
            <a:off x="2555186" y="5630097"/>
            <a:ext cx="5418546"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ركائز إدارة الابتكار المؤسسي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9805" y="2439585"/>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1782"/>
                </a:lnSpc>
              </a:pPr>
              <a:endParaRPr/>
            </a:p>
          </p:txBody>
        </p:sp>
      </p:grpSp>
      <p:grpSp>
        <p:nvGrpSpPr>
          <p:cNvPr id="5" name="Group 5"/>
          <p:cNvGrpSpPr/>
          <p:nvPr/>
        </p:nvGrpSpPr>
        <p:grpSpPr>
          <a:xfrm>
            <a:off x="-1189300" y="4731817"/>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1782"/>
                </a:lnSpc>
              </a:pPr>
              <a:endParaRPr/>
            </a:p>
          </p:txBody>
        </p:sp>
      </p:grpSp>
      <p:grpSp>
        <p:nvGrpSpPr>
          <p:cNvPr id="8" name="Group 8"/>
          <p:cNvGrpSpPr/>
          <p:nvPr/>
        </p:nvGrpSpPr>
        <p:grpSpPr>
          <a:xfrm>
            <a:off x="3816418" y="4646092"/>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1782"/>
                </a:lnSpc>
              </a:pPr>
              <a:endParaRPr/>
            </a:p>
          </p:txBody>
        </p:sp>
      </p:grpSp>
      <p:grpSp>
        <p:nvGrpSpPr>
          <p:cNvPr id="11" name="Group 11"/>
          <p:cNvGrpSpPr/>
          <p:nvPr/>
        </p:nvGrpSpPr>
        <p:grpSpPr>
          <a:xfrm>
            <a:off x="3816418" y="2631608"/>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1782"/>
                </a:lnSpc>
              </a:pPr>
              <a:endParaRPr/>
            </a:p>
          </p:txBody>
        </p:sp>
      </p:grpSp>
      <p:sp>
        <p:nvSpPr>
          <p:cNvPr id="14" name="Freeform 14"/>
          <p:cNvSpPr/>
          <p:nvPr/>
        </p:nvSpPr>
        <p:spPr>
          <a:xfrm>
            <a:off x="0" y="3305640"/>
            <a:ext cx="6902518" cy="3945068"/>
          </a:xfrm>
          <a:custGeom>
            <a:avLst/>
            <a:gdLst/>
            <a:ahLst/>
            <a:cxnLst/>
            <a:rect l="l" t="t" r="r" b="b"/>
            <a:pathLst>
              <a:path w="6902518" h="3945068">
                <a:moveTo>
                  <a:pt x="0" y="0"/>
                </a:moveTo>
                <a:lnTo>
                  <a:pt x="6902518" y="0"/>
                </a:lnTo>
                <a:lnTo>
                  <a:pt x="6902518" y="3945069"/>
                </a:lnTo>
                <a:lnTo>
                  <a:pt x="0" y="3945069"/>
                </a:lnTo>
                <a:lnTo>
                  <a:pt x="0" y="0"/>
                </a:lnTo>
                <a:close/>
              </a:path>
            </a:pathLst>
          </a:custGeom>
          <a:blipFill>
            <a:blip r:embed="rId2"/>
            <a:stretch>
              <a:fillRect b="-23"/>
            </a:stretch>
          </a:blipFill>
        </p:spPr>
        <p:txBody>
          <a:bodyPr/>
          <a:lstStyle/>
          <a:p>
            <a:endParaRPr lang="en-US"/>
          </a:p>
        </p:txBody>
      </p:sp>
      <p:grpSp>
        <p:nvGrpSpPr>
          <p:cNvPr id="15" name="Group 15"/>
          <p:cNvGrpSpPr/>
          <p:nvPr/>
        </p:nvGrpSpPr>
        <p:grpSpPr>
          <a:xfrm>
            <a:off x="641501" y="7817917"/>
            <a:ext cx="5619515" cy="521672"/>
            <a:chOff x="0" y="0"/>
            <a:chExt cx="7492687" cy="695563"/>
          </a:xfrm>
        </p:grpSpPr>
        <p:sp>
          <p:nvSpPr>
            <p:cNvPr id="16" name="Freeform 16"/>
            <p:cNvSpPr/>
            <p:nvPr/>
          </p:nvSpPr>
          <p:spPr>
            <a:xfrm>
              <a:off x="0" y="0"/>
              <a:ext cx="7492687" cy="695563"/>
            </a:xfrm>
            <a:custGeom>
              <a:avLst/>
              <a:gdLst/>
              <a:ahLst/>
              <a:cxnLst/>
              <a:rect l="l" t="t" r="r" b="b"/>
              <a:pathLst>
                <a:path w="7492687" h="695563">
                  <a:moveTo>
                    <a:pt x="0" y="0"/>
                  </a:moveTo>
                  <a:lnTo>
                    <a:pt x="7492687" y="0"/>
                  </a:lnTo>
                  <a:lnTo>
                    <a:pt x="7492687" y="695563"/>
                  </a:lnTo>
                  <a:lnTo>
                    <a:pt x="0" y="695563"/>
                  </a:lnTo>
                  <a:close/>
                </a:path>
              </a:pathLst>
            </a:custGeom>
            <a:solidFill>
              <a:srgbClr val="FFFFFF"/>
            </a:solidFill>
          </p:spPr>
          <p:txBody>
            <a:bodyPr/>
            <a:lstStyle/>
            <a:p>
              <a:endParaRPr lang="en-US"/>
            </a:p>
          </p:txBody>
        </p:sp>
        <p:sp>
          <p:nvSpPr>
            <p:cNvPr id="17" name="TextBox 17"/>
            <p:cNvSpPr txBox="1"/>
            <p:nvPr/>
          </p:nvSpPr>
          <p:spPr>
            <a:xfrm>
              <a:off x="0" y="-19050"/>
              <a:ext cx="7492687" cy="714613"/>
            </a:xfrm>
            <a:prstGeom prst="rect">
              <a:avLst/>
            </a:prstGeom>
          </p:spPr>
          <p:txBody>
            <a:bodyPr lIns="50800" tIns="50800" rIns="50800" bIns="50800" rtlCol="0" anchor="t"/>
            <a:lstStyle/>
            <a:p>
              <a:pPr marL="0" lvl="0" indent="0" algn="ctr" rtl="1">
                <a:lnSpc>
                  <a:spcPts val="2577"/>
                </a:lnSpc>
                <a:spcBef>
                  <a:spcPct val="0"/>
                </a:spcBef>
              </a:pPr>
              <a:r>
                <a:rPr lang="ar-EG" sz="2007" u="none" strike="noStrike">
                  <a:solidFill>
                    <a:srgbClr val="000000"/>
                  </a:solidFill>
                  <a:latin typeface="Almarai Bold"/>
                  <a:ea typeface="Almarai Bold"/>
                  <a:cs typeface="Almarai Bold"/>
                  <a:sym typeface="Almarai Bold"/>
                  <a:rtl/>
                </a:rPr>
                <a:t>النقل التشاركي عطل هيمنة نقل الركاب التقليدي</a:t>
              </a:r>
            </a:p>
          </p:txBody>
        </p:sp>
      </p:grpSp>
      <p:sp>
        <p:nvSpPr>
          <p:cNvPr id="18" name="Freeform 1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9" name="Group 19"/>
          <p:cNvGrpSpPr/>
          <p:nvPr/>
        </p:nvGrpSpPr>
        <p:grpSpPr>
          <a:xfrm>
            <a:off x="7748872" y="2439585"/>
            <a:ext cx="9190388" cy="5900004"/>
            <a:chOff x="0" y="0"/>
            <a:chExt cx="2420514" cy="1553911"/>
          </a:xfrm>
        </p:grpSpPr>
        <p:sp>
          <p:nvSpPr>
            <p:cNvPr id="20" name="Freeform 20"/>
            <p:cNvSpPr/>
            <p:nvPr/>
          </p:nvSpPr>
          <p:spPr>
            <a:xfrm>
              <a:off x="0" y="0"/>
              <a:ext cx="2420514" cy="1553911"/>
            </a:xfrm>
            <a:custGeom>
              <a:avLst/>
              <a:gdLst/>
              <a:ahLst/>
              <a:cxnLst/>
              <a:rect l="l" t="t" r="r" b="b"/>
              <a:pathLst>
                <a:path w="2420514" h="1553911">
                  <a:moveTo>
                    <a:pt x="9266" y="0"/>
                  </a:moveTo>
                  <a:lnTo>
                    <a:pt x="2411248" y="0"/>
                  </a:lnTo>
                  <a:cubicBezTo>
                    <a:pt x="2416365" y="0"/>
                    <a:pt x="2420514" y="4149"/>
                    <a:pt x="2420514" y="9266"/>
                  </a:cubicBezTo>
                  <a:lnTo>
                    <a:pt x="2420514" y="1544644"/>
                  </a:lnTo>
                  <a:cubicBezTo>
                    <a:pt x="2420514" y="1549762"/>
                    <a:pt x="2416365" y="1553911"/>
                    <a:pt x="2411248" y="1553911"/>
                  </a:cubicBezTo>
                  <a:lnTo>
                    <a:pt x="9266" y="1553911"/>
                  </a:lnTo>
                  <a:cubicBezTo>
                    <a:pt x="4149" y="1553911"/>
                    <a:pt x="0" y="1549762"/>
                    <a:pt x="0" y="1544644"/>
                  </a:cubicBezTo>
                  <a:lnTo>
                    <a:pt x="0" y="9266"/>
                  </a:lnTo>
                  <a:cubicBezTo>
                    <a:pt x="0" y="4149"/>
                    <a:pt x="4149" y="0"/>
                    <a:pt x="9266" y="0"/>
                  </a:cubicBezTo>
                  <a:close/>
                </a:path>
              </a:pathLst>
            </a:custGeom>
            <a:solidFill>
              <a:srgbClr val="E7F0F7"/>
            </a:solidFill>
            <a:ln w="28575" cap="sq">
              <a:solidFill>
                <a:srgbClr val="83CBEB"/>
              </a:solidFill>
              <a:prstDash val="lgDash"/>
              <a:miter/>
            </a:ln>
          </p:spPr>
          <p:txBody>
            <a:bodyPr/>
            <a:lstStyle/>
            <a:p>
              <a:endParaRPr lang="en-US"/>
            </a:p>
          </p:txBody>
        </p:sp>
        <p:sp>
          <p:nvSpPr>
            <p:cNvPr id="21" name="TextBox 21"/>
            <p:cNvSpPr txBox="1"/>
            <p:nvPr/>
          </p:nvSpPr>
          <p:spPr>
            <a:xfrm>
              <a:off x="0" y="0"/>
              <a:ext cx="2420514" cy="1553911"/>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a:off x="8323880" y="2526833"/>
            <a:ext cx="8615380" cy="5479577"/>
          </a:xfrm>
          <a:prstGeom prst="rect">
            <a:avLst/>
          </a:prstGeom>
        </p:spPr>
        <p:txBody>
          <a:bodyPr lIns="0" tIns="0" rIns="0" bIns="0" rtlCol="0" anchor="t">
            <a:spAutoFit/>
          </a:bodyPr>
          <a:lstStyle/>
          <a:p>
            <a:pPr marL="578493" lvl="1" indent="-289247" algn="r" rtl="1">
              <a:lnSpc>
                <a:spcPts val="4287"/>
              </a:lnSpc>
              <a:buFont typeface="Arial"/>
              <a:buChar char="•"/>
            </a:pPr>
            <a:r>
              <a:rPr lang="ar-EG" sz="2679" dirty="0">
                <a:solidFill>
                  <a:srgbClr val="000000"/>
                </a:solidFill>
                <a:latin typeface="Almarai Bold"/>
                <a:ea typeface="Almarai Bold"/>
                <a:cs typeface="Almarai Bold"/>
                <a:sym typeface="Almarai Bold"/>
                <a:rtl/>
              </a:rPr>
              <a:t>وفقًا </a:t>
            </a:r>
            <a:r>
              <a:rPr lang="ar-EG" sz="2679" dirty="0" err="1">
                <a:solidFill>
                  <a:srgbClr val="000000"/>
                </a:solidFill>
                <a:latin typeface="Almarai Bold"/>
                <a:ea typeface="Almarai Bold"/>
                <a:cs typeface="Almarai Bold"/>
                <a:sym typeface="Almarai Bold"/>
                <a:rtl/>
              </a:rPr>
              <a:t>لهاغل</a:t>
            </a:r>
            <a:r>
              <a:rPr lang="ar-EG" sz="2679" dirty="0">
                <a:solidFill>
                  <a:srgbClr val="000000"/>
                </a:solidFill>
                <a:latin typeface="Almarai Bold"/>
                <a:ea typeface="Almarai Bold"/>
                <a:cs typeface="Almarai Bold"/>
                <a:sym typeface="Almarai Bold"/>
                <a:rtl/>
              </a:rPr>
              <a:t> وبراون </a:t>
            </a:r>
            <a:r>
              <a:rPr lang="en-US" sz="2679" dirty="0">
                <a:solidFill>
                  <a:srgbClr val="000000"/>
                </a:solidFill>
                <a:latin typeface="Almarai Bold"/>
                <a:ea typeface="Almarai Bold"/>
                <a:cs typeface="Almarai Bold"/>
                <a:sym typeface="Almarai Bold"/>
              </a:rPr>
              <a:t>Hagel and Brown</a:t>
            </a:r>
            <a:r>
              <a:rPr lang="ar-EG" sz="2679" dirty="0">
                <a:solidFill>
                  <a:srgbClr val="000000"/>
                </a:solidFill>
                <a:latin typeface="Almarai Bold"/>
                <a:ea typeface="Almarai Bold"/>
                <a:cs typeface="Almarai Bold"/>
                <a:sym typeface="Almarai Bold"/>
                <a:rtl/>
              </a:rPr>
              <a:t> (</a:t>
            </a:r>
            <a:r>
              <a:rPr lang="en-US" sz="2679" dirty="0">
                <a:solidFill>
                  <a:srgbClr val="000000"/>
                </a:solidFill>
                <a:latin typeface="Almarai Bold"/>
                <a:ea typeface="Almarai Bold"/>
                <a:cs typeface="Almarai Bold"/>
                <a:sym typeface="Almarai Bold"/>
              </a:rPr>
              <a:t>2013</a:t>
            </a:r>
            <a:r>
              <a:rPr lang="ar-EG" sz="2679" dirty="0">
                <a:solidFill>
                  <a:srgbClr val="000000"/>
                </a:solidFill>
                <a:latin typeface="Almarai Bold"/>
                <a:ea typeface="Almarai Bold"/>
                <a:cs typeface="Almarai Bold"/>
                <a:sym typeface="Almarai Bold"/>
                <a:rtl/>
              </a:rPr>
              <a:t>، ص </a:t>
            </a:r>
            <a:r>
              <a:rPr lang="en-US" sz="2679" dirty="0">
                <a:solidFill>
                  <a:srgbClr val="000000"/>
                </a:solidFill>
                <a:latin typeface="Almarai Bold"/>
                <a:ea typeface="Almarai Bold"/>
                <a:cs typeface="Almarai Bold"/>
                <a:sym typeface="Almarai Bold"/>
              </a:rPr>
              <a:t>4</a:t>
            </a:r>
            <a:r>
              <a:rPr lang="ar-EG" sz="2679" dirty="0">
                <a:solidFill>
                  <a:srgbClr val="000000"/>
                </a:solidFill>
                <a:latin typeface="Almarai Bold"/>
                <a:ea typeface="Almarai Bold"/>
                <a:cs typeface="Almarai Bold"/>
                <a:sym typeface="Almarai Bold"/>
                <a:rtl/>
              </a:rPr>
              <a:t>)، فإن الابتكار المؤسسي هو "أن تصبح المؤسسات أكثر مهارة في توليد ابتكارات أكثر ثراءً على مستويات أعلى، بما في ذلك المنتجات والخدمات ونماذج الأعمال، وأنظمة الإدارة". </a:t>
            </a:r>
          </a:p>
          <a:p>
            <a:pPr marL="578493" lvl="1" indent="-289247" algn="r" rtl="1">
              <a:lnSpc>
                <a:spcPts val="4287"/>
              </a:lnSpc>
              <a:buFont typeface="Arial"/>
              <a:buChar char="•"/>
            </a:pPr>
            <a:r>
              <a:rPr lang="ar-EG" sz="2679" dirty="0">
                <a:solidFill>
                  <a:srgbClr val="000000"/>
                </a:solidFill>
                <a:latin typeface="Almarai Bold"/>
                <a:ea typeface="Almarai Bold"/>
                <a:cs typeface="Almarai Bold"/>
                <a:sym typeface="Almarai Bold"/>
                <a:rtl/>
              </a:rPr>
              <a:t>وهناك جانب آخر بالغ الأهمية للابتكار المؤسسي وهو طبيعته المتعددة الأبعاد. فهو لا يشمل التقدم التكنولوجي فحسب، بل يتضمن أيضًا تغييرات في الهيكل التنظيمي ونماذج الحوكمة والسياسات وحتى المواقف المجتمعية تجاه قضايا معينة. </a:t>
            </a:r>
          </a:p>
        </p:txBody>
      </p:sp>
      <p:sp>
        <p:nvSpPr>
          <p:cNvPr id="23" name="TextBox 23"/>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24" name="TextBox 24"/>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4</a:t>
            </a:r>
          </a:p>
        </p:txBody>
      </p:sp>
      <p:sp>
        <p:nvSpPr>
          <p:cNvPr id="25" name="TextBox 25"/>
          <p:cNvSpPr txBox="1"/>
          <p:nvPr/>
        </p:nvSpPr>
        <p:spPr>
          <a:xfrm>
            <a:off x="10626419" y="797822"/>
            <a:ext cx="5176141" cy="1070630"/>
          </a:xfrm>
          <a:prstGeom prst="rect">
            <a:avLst/>
          </a:prstGeom>
        </p:spPr>
        <p:txBody>
          <a:bodyPr lIns="0" tIns="0" rIns="0" bIns="0" rtlCol="0" anchor="t">
            <a:spAutoFit/>
          </a:bodyPr>
          <a:lstStyle/>
          <a:p>
            <a:pPr marL="0" lvl="0" indent="0" algn="r" rtl="1">
              <a:lnSpc>
                <a:spcPts val="4118"/>
              </a:lnSpc>
            </a:pPr>
            <a:r>
              <a:rPr lang="ar-EG" sz="3645" spc="-16">
                <a:solidFill>
                  <a:srgbClr val="095277"/>
                </a:solidFill>
                <a:latin typeface="Almarai Bold"/>
                <a:ea typeface="Almarai Bold"/>
                <a:cs typeface="Almarai Bold"/>
                <a:sym typeface="Almarai Bold"/>
                <a:rtl/>
              </a:rPr>
              <a:t>مفهوم وأهمية الابتكار المؤسسي </a:t>
            </a:r>
          </a:p>
        </p:txBody>
      </p:sp>
      <p:sp>
        <p:nvSpPr>
          <p:cNvPr id="26" name="Freeform 26"/>
          <p:cNvSpPr/>
          <p:nvPr/>
        </p:nvSpPr>
        <p:spPr>
          <a:xfrm>
            <a:off x="-348759" y="-478387"/>
            <a:ext cx="2245559" cy="3014173"/>
          </a:xfrm>
          <a:custGeom>
            <a:avLst/>
            <a:gdLst/>
            <a:ahLst/>
            <a:cxnLst/>
            <a:rect l="l" t="t" r="r" b="b"/>
            <a:pathLst>
              <a:path w="2245559" h="3014173">
                <a:moveTo>
                  <a:pt x="0" y="0"/>
                </a:moveTo>
                <a:lnTo>
                  <a:pt x="2245559" y="0"/>
                </a:lnTo>
                <a:lnTo>
                  <a:pt x="2245559" y="3014174"/>
                </a:lnTo>
                <a:lnTo>
                  <a:pt x="0" y="30141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F6"/>
        </a:soli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093221" y="2347245"/>
            <a:ext cx="7166079" cy="3655324"/>
          </a:xfrm>
          <a:custGeom>
            <a:avLst/>
            <a:gdLst/>
            <a:ahLst/>
            <a:cxnLst/>
            <a:rect l="l" t="t" r="r" b="b"/>
            <a:pathLst>
              <a:path w="7166079" h="4478800">
                <a:moveTo>
                  <a:pt x="0" y="0"/>
                </a:moveTo>
                <a:lnTo>
                  <a:pt x="7166079" y="0"/>
                </a:lnTo>
                <a:lnTo>
                  <a:pt x="7166079" y="4478799"/>
                </a:lnTo>
                <a:lnTo>
                  <a:pt x="0" y="44787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89756" y="2199312"/>
            <a:ext cx="8288997" cy="3816119"/>
          </a:xfrm>
          <a:custGeom>
            <a:avLst/>
            <a:gdLst/>
            <a:ahLst/>
            <a:cxnLst/>
            <a:rect l="l" t="t" r="r" b="b"/>
            <a:pathLst>
              <a:path w="8288997" h="3816119">
                <a:moveTo>
                  <a:pt x="0" y="0"/>
                </a:moveTo>
                <a:lnTo>
                  <a:pt x="8288997" y="0"/>
                </a:lnTo>
                <a:lnTo>
                  <a:pt x="8288997" y="3816118"/>
                </a:lnTo>
                <a:lnTo>
                  <a:pt x="0" y="3816118"/>
                </a:lnTo>
                <a:lnTo>
                  <a:pt x="0" y="0"/>
                </a:lnTo>
                <a:close/>
              </a:path>
            </a:pathLst>
          </a:custGeom>
          <a:blipFill>
            <a:blip r:embed="rId6"/>
            <a:stretch>
              <a:fillRect/>
            </a:stretch>
          </a:blipFill>
        </p:spPr>
        <p:txBody>
          <a:bodyPr/>
          <a:lstStyle/>
          <a:p>
            <a:endParaRPr lang="en-US"/>
          </a:p>
        </p:txBody>
      </p:sp>
      <p:sp>
        <p:nvSpPr>
          <p:cNvPr id="5" name="Freeform 5"/>
          <p:cNvSpPr/>
          <p:nvPr/>
        </p:nvSpPr>
        <p:spPr>
          <a:xfrm>
            <a:off x="1589756" y="5660126"/>
            <a:ext cx="7939735" cy="3655324"/>
          </a:xfrm>
          <a:custGeom>
            <a:avLst/>
            <a:gdLst/>
            <a:ahLst/>
            <a:cxnLst/>
            <a:rect l="l" t="t" r="r" b="b"/>
            <a:pathLst>
              <a:path w="7939735" h="3655324">
                <a:moveTo>
                  <a:pt x="0" y="0"/>
                </a:moveTo>
                <a:lnTo>
                  <a:pt x="7939735" y="0"/>
                </a:lnTo>
                <a:lnTo>
                  <a:pt x="7939735" y="3655324"/>
                </a:lnTo>
                <a:lnTo>
                  <a:pt x="0" y="3655324"/>
                </a:lnTo>
                <a:lnTo>
                  <a:pt x="0" y="0"/>
                </a:lnTo>
                <a:close/>
              </a:path>
            </a:pathLst>
          </a:custGeom>
          <a:blipFill>
            <a:blip r:embed="rId7"/>
            <a:stretch>
              <a:fillRect/>
            </a:stretch>
          </a:blipFill>
        </p:spPr>
        <p:txBody>
          <a:bodyPr/>
          <a:lstStyle/>
          <a:p>
            <a:endParaRPr lang="en-US"/>
          </a:p>
        </p:txBody>
      </p:sp>
      <p:sp>
        <p:nvSpPr>
          <p:cNvPr id="6" name="Freeform 6"/>
          <p:cNvSpPr/>
          <p:nvPr/>
        </p:nvSpPr>
        <p:spPr>
          <a:xfrm>
            <a:off x="-348759" y="-478387"/>
            <a:ext cx="2245559" cy="3014173"/>
          </a:xfrm>
          <a:custGeom>
            <a:avLst/>
            <a:gdLst/>
            <a:ahLst/>
            <a:cxnLst/>
            <a:rect l="l" t="t" r="r" b="b"/>
            <a:pathLst>
              <a:path w="2245559" h="3014173">
                <a:moveTo>
                  <a:pt x="0" y="0"/>
                </a:moveTo>
                <a:lnTo>
                  <a:pt x="2245559" y="0"/>
                </a:lnTo>
                <a:lnTo>
                  <a:pt x="2245559" y="3014174"/>
                </a:lnTo>
                <a:lnTo>
                  <a:pt x="0" y="30141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2702174" y="2638611"/>
            <a:ext cx="5404347" cy="6086932"/>
            <a:chOff x="0" y="0"/>
            <a:chExt cx="1253916" cy="1476336"/>
          </a:xfrm>
        </p:grpSpPr>
        <p:sp>
          <p:nvSpPr>
            <p:cNvPr id="8" name="Freeform 8"/>
            <p:cNvSpPr/>
            <p:nvPr/>
          </p:nvSpPr>
          <p:spPr>
            <a:xfrm>
              <a:off x="0" y="0"/>
              <a:ext cx="1253916" cy="1476336"/>
            </a:xfrm>
            <a:custGeom>
              <a:avLst/>
              <a:gdLst/>
              <a:ahLst/>
              <a:cxnLst/>
              <a:rect l="l" t="t" r="r" b="b"/>
              <a:pathLst>
                <a:path w="1253916" h="1476336">
                  <a:moveTo>
                    <a:pt x="626958" y="0"/>
                  </a:moveTo>
                  <a:cubicBezTo>
                    <a:pt x="280699" y="0"/>
                    <a:pt x="0" y="330489"/>
                    <a:pt x="0" y="738168"/>
                  </a:cubicBezTo>
                  <a:cubicBezTo>
                    <a:pt x="0" y="1145847"/>
                    <a:pt x="280699" y="1476336"/>
                    <a:pt x="626958" y="1476336"/>
                  </a:cubicBezTo>
                  <a:cubicBezTo>
                    <a:pt x="973217" y="1476336"/>
                    <a:pt x="1253916" y="1145847"/>
                    <a:pt x="1253916" y="738168"/>
                  </a:cubicBezTo>
                  <a:cubicBezTo>
                    <a:pt x="1253916" y="330489"/>
                    <a:pt x="973217" y="0"/>
                    <a:pt x="626958"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9" name="TextBox 9"/>
            <p:cNvSpPr txBox="1"/>
            <p:nvPr/>
          </p:nvSpPr>
          <p:spPr>
            <a:xfrm>
              <a:off x="117555" y="138407"/>
              <a:ext cx="1018807" cy="1199523"/>
            </a:xfrm>
            <a:prstGeom prst="rect">
              <a:avLst/>
            </a:prstGeom>
          </p:spPr>
          <p:txBody>
            <a:bodyPr lIns="50800" tIns="50800" rIns="50800" bIns="50800" rtlCol="0" anchor="ctr"/>
            <a:lstStyle/>
            <a:p>
              <a:pPr algn="ctr">
                <a:lnSpc>
                  <a:spcPts val="1782"/>
                </a:lnSpc>
              </a:pPr>
              <a:endParaRPr/>
            </a:p>
          </p:txBody>
        </p:sp>
      </p:grpSp>
      <p:sp>
        <p:nvSpPr>
          <p:cNvPr id="10" name="TextBox 10"/>
          <p:cNvSpPr txBox="1"/>
          <p:nvPr/>
        </p:nvSpPr>
        <p:spPr>
          <a:xfrm>
            <a:off x="10762941" y="3024509"/>
            <a:ext cx="5686661" cy="2416046"/>
          </a:xfrm>
          <a:prstGeom prst="rect">
            <a:avLst/>
          </a:prstGeom>
        </p:spPr>
        <p:txBody>
          <a:bodyPr lIns="0" tIns="0" rIns="0" bIns="0" rtlCol="0" anchor="t">
            <a:spAutoFit/>
          </a:bodyPr>
          <a:lstStyle/>
          <a:p>
            <a:pPr marL="647397" lvl="1" indent="-323699" algn="r" rtl="1">
              <a:lnSpc>
                <a:spcPts val="4797"/>
              </a:lnSpc>
              <a:spcBef>
                <a:spcPct val="0"/>
              </a:spcBef>
              <a:buFont typeface="Arial"/>
              <a:buChar char="•"/>
            </a:pPr>
            <a:r>
              <a:rPr lang="ar-EG" sz="2800" u="none" strike="noStrike" dirty="0">
                <a:solidFill>
                  <a:srgbClr val="000000"/>
                </a:solidFill>
                <a:latin typeface="Almarai Bold"/>
                <a:ea typeface="Almarai Bold"/>
                <a:cs typeface="Almarai Bold"/>
                <a:sym typeface="Almarai Bold"/>
                <a:rtl/>
              </a:rPr>
              <a:t>الابتكار المؤسسي في الحكومات والمؤسسات العامة.</a:t>
            </a:r>
          </a:p>
          <a:p>
            <a:pPr marL="647397" lvl="1" indent="-323699" algn="r" rtl="1">
              <a:lnSpc>
                <a:spcPts val="4797"/>
              </a:lnSpc>
              <a:spcBef>
                <a:spcPct val="0"/>
              </a:spcBef>
              <a:buFont typeface="Arial"/>
              <a:buChar char="•"/>
            </a:pPr>
            <a:r>
              <a:rPr lang="ar-EG" sz="2800" u="none" strike="noStrike" dirty="0">
                <a:solidFill>
                  <a:srgbClr val="000000"/>
                </a:solidFill>
                <a:latin typeface="Almarai Bold"/>
                <a:ea typeface="Almarai Bold"/>
                <a:cs typeface="Almarai Bold"/>
                <a:sym typeface="Almarai Bold"/>
                <a:rtl/>
              </a:rPr>
              <a:t>الابتكار المؤسسي في القطاع الخاص.</a:t>
            </a:r>
          </a:p>
        </p:txBody>
      </p:sp>
      <p:sp>
        <p:nvSpPr>
          <p:cNvPr id="11" name="TextBox 11"/>
          <p:cNvSpPr txBox="1"/>
          <p:nvPr/>
        </p:nvSpPr>
        <p:spPr>
          <a:xfrm>
            <a:off x="6989366" y="9561195"/>
            <a:ext cx="4309269" cy="475298"/>
          </a:xfrm>
          <a:prstGeom prst="rect">
            <a:avLst/>
          </a:prstGeom>
        </p:spPr>
        <p:txBody>
          <a:bodyPr lIns="0" tIns="0" rIns="0" bIns="0" rtlCol="0" anchor="t">
            <a:spAutoFit/>
          </a:bodyPr>
          <a:lstStyle/>
          <a:p>
            <a:pPr algn="r">
              <a:lnSpc>
                <a:spcPts val="2160"/>
              </a:lnSpc>
            </a:pPr>
            <a:r>
              <a:rPr lang="en-US" sz="1800">
                <a:solidFill>
                  <a:srgbClr val="808080"/>
                </a:solidFill>
                <a:latin typeface="Arimo"/>
                <a:ea typeface="Arimo"/>
                <a:cs typeface="Arimo"/>
                <a:sym typeface="Arimo"/>
              </a:rPr>
              <a:t>edarah.net  </a:t>
            </a:r>
            <a:r>
              <a:rPr lang="ar-EG" sz="1800">
                <a:solidFill>
                  <a:srgbClr val="808080"/>
                </a:solidFill>
                <a:latin typeface="Arimo"/>
                <a:ea typeface="Arimo"/>
                <a:cs typeface="Arimo"/>
                <a:sym typeface="Arimo"/>
                <a:rtl/>
              </a:rPr>
              <a:t>الابتكار - الشميمري</a:t>
            </a:r>
            <a:r>
              <a:rPr lang="en-US" sz="1800">
                <a:solidFill>
                  <a:srgbClr val="808080"/>
                </a:solidFill>
                <a:latin typeface="Arimo"/>
                <a:ea typeface="Arimo"/>
                <a:cs typeface="Arimo"/>
                <a:sym typeface="Arimo"/>
              </a:rPr>
              <a:t> </a:t>
            </a:r>
          </a:p>
        </p:txBody>
      </p:sp>
      <p:sp>
        <p:nvSpPr>
          <p:cNvPr id="12" name="TextBox 12"/>
          <p:cNvSpPr txBox="1"/>
          <p:nvPr/>
        </p:nvSpPr>
        <p:spPr>
          <a:xfrm>
            <a:off x="13606272" y="9561195"/>
            <a:ext cx="3931920" cy="475298"/>
          </a:xfrm>
          <a:prstGeom prst="rect">
            <a:avLst/>
          </a:prstGeom>
        </p:spPr>
        <p:txBody>
          <a:bodyPr lIns="0" tIns="0" rIns="0" bIns="0" rtlCol="0" anchor="t">
            <a:spAutoFit/>
          </a:bodyPr>
          <a:lstStyle/>
          <a:p>
            <a:pPr algn="r">
              <a:lnSpc>
                <a:spcPts val="2160"/>
              </a:lnSpc>
            </a:pPr>
            <a:r>
              <a:rPr lang="en-US" sz="1800">
                <a:solidFill>
                  <a:srgbClr val="FFFFFF"/>
                </a:solidFill>
                <a:latin typeface="Arimo"/>
                <a:ea typeface="Arimo"/>
                <a:cs typeface="Arimo"/>
                <a:sym typeface="Arimo"/>
              </a:rPr>
              <a:t>5</a:t>
            </a:r>
          </a:p>
        </p:txBody>
      </p:sp>
      <p:sp>
        <p:nvSpPr>
          <p:cNvPr id="13" name="TextBox 13"/>
          <p:cNvSpPr txBox="1"/>
          <p:nvPr/>
        </p:nvSpPr>
        <p:spPr>
          <a:xfrm>
            <a:off x="9144000" y="1017397"/>
            <a:ext cx="7066323" cy="567583"/>
          </a:xfrm>
          <a:prstGeom prst="rect">
            <a:avLst/>
          </a:prstGeom>
        </p:spPr>
        <p:txBody>
          <a:bodyPr lIns="0" tIns="0" rIns="0" bIns="0" rtlCol="0" anchor="t">
            <a:spAutoFit/>
          </a:bodyPr>
          <a:lstStyle/>
          <a:p>
            <a:pPr marL="0" lvl="0" indent="0" algn="r" rtl="1">
              <a:lnSpc>
                <a:spcPts val="4344"/>
              </a:lnSpc>
              <a:spcBef>
                <a:spcPct val="0"/>
              </a:spcBef>
            </a:pPr>
            <a:r>
              <a:rPr lang="ar-EG" sz="3845" u="none" strike="noStrike" spc="-17">
                <a:solidFill>
                  <a:srgbClr val="095277"/>
                </a:solidFill>
                <a:latin typeface="Almarai Bold"/>
                <a:ea typeface="Almarai Bold"/>
                <a:cs typeface="Almarai Bold"/>
                <a:sym typeface="Almarai Bold"/>
                <a:rtl/>
              </a:rPr>
              <a:t>تطبيقات الابتكار المؤسسي </a:t>
            </a:r>
          </a:p>
        </p:txBody>
      </p:sp>
      <p:pic>
        <p:nvPicPr>
          <p:cNvPr id="15" name="Picture 14" descr="A qr code on a white background&#10;&#10;Description automatically generated">
            <a:extLst>
              <a:ext uri="{FF2B5EF4-FFF2-40B4-BE49-F238E27FC236}">
                <a16:creationId xmlns:a16="http://schemas.microsoft.com/office/drawing/2014/main" id="{E15255D4-2FA4-BEF6-2A41-EAA01F5D11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85596" y="6015431"/>
            <a:ext cx="2981328" cy="2981328"/>
          </a:xfrm>
          <a:prstGeom prst="rect">
            <a:avLst/>
          </a:prstGeom>
        </p:spPr>
      </p:pic>
      <p:sp>
        <p:nvSpPr>
          <p:cNvPr id="16" name="TextBox 15">
            <a:extLst>
              <a:ext uri="{FF2B5EF4-FFF2-40B4-BE49-F238E27FC236}">
                <a16:creationId xmlns:a16="http://schemas.microsoft.com/office/drawing/2014/main" id="{BFE077A1-509D-8CCE-AD6C-69C99F474755}"/>
              </a:ext>
            </a:extLst>
          </p:cNvPr>
          <p:cNvSpPr txBox="1"/>
          <p:nvPr/>
        </p:nvSpPr>
        <p:spPr>
          <a:xfrm>
            <a:off x="12830821" y="8496300"/>
            <a:ext cx="1981200" cy="276999"/>
          </a:xfrm>
          <a:prstGeom prst="rect">
            <a:avLst/>
          </a:prstGeom>
          <a:noFill/>
        </p:spPr>
        <p:txBody>
          <a:bodyPr wrap="square" rtlCol="0">
            <a:spAutoFit/>
          </a:bodyPr>
          <a:lstStyle/>
          <a:p>
            <a:pPr algn="ctr"/>
            <a:r>
              <a:rPr lang="ar-SA" sz="1200" dirty="0">
                <a:solidFill>
                  <a:schemeClr val="bg1"/>
                </a:solidFill>
                <a:latin typeface="29LT Bukra Bold" panose="000B0903020204020204" pitchFamily="34" charset="-78"/>
                <a:cs typeface="29LT Bukra Bold" panose="000B0903020204020204" pitchFamily="34" charset="-78"/>
              </a:rPr>
              <a:t>الابتكار المؤسسي</a:t>
            </a:r>
            <a:endParaRPr lang="en-US" sz="1200" dirty="0">
              <a:solidFill>
                <a:schemeClr val="bg1"/>
              </a:solidFill>
              <a:latin typeface="29LT Bukra Bold" panose="000B0903020204020204" pitchFamily="34" charset="-78"/>
              <a:cs typeface="29LT Bukra Bold" panose="000B0903020204020204" pitchFamily="34"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6"/>
        </a:soli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142639" y="1967221"/>
            <a:ext cx="7737579" cy="6982111"/>
          </a:xfrm>
          <a:custGeom>
            <a:avLst/>
            <a:gdLst/>
            <a:ahLst/>
            <a:cxnLst/>
            <a:rect l="l" t="t" r="r" b="b"/>
            <a:pathLst>
              <a:path w="7166079" h="4478800">
                <a:moveTo>
                  <a:pt x="0" y="0"/>
                </a:moveTo>
                <a:lnTo>
                  <a:pt x="7166079" y="0"/>
                </a:lnTo>
                <a:lnTo>
                  <a:pt x="7166079" y="4478799"/>
                </a:lnTo>
                <a:lnTo>
                  <a:pt x="0" y="44787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589756" y="2199312"/>
            <a:ext cx="8288997" cy="3816119"/>
          </a:xfrm>
          <a:custGeom>
            <a:avLst/>
            <a:gdLst/>
            <a:ahLst/>
            <a:cxnLst/>
            <a:rect l="l" t="t" r="r" b="b"/>
            <a:pathLst>
              <a:path w="8288997" h="3816119">
                <a:moveTo>
                  <a:pt x="0" y="0"/>
                </a:moveTo>
                <a:lnTo>
                  <a:pt x="8288997" y="0"/>
                </a:lnTo>
                <a:lnTo>
                  <a:pt x="8288997" y="3816118"/>
                </a:lnTo>
                <a:lnTo>
                  <a:pt x="0" y="3816118"/>
                </a:lnTo>
                <a:lnTo>
                  <a:pt x="0" y="0"/>
                </a:lnTo>
                <a:close/>
              </a:path>
            </a:pathLst>
          </a:custGeom>
          <a:blipFill>
            <a:blip r:embed="rId6"/>
            <a:stretch>
              <a:fillRect/>
            </a:stretch>
          </a:blipFill>
        </p:spPr>
        <p:txBody>
          <a:bodyPr/>
          <a:lstStyle/>
          <a:p>
            <a:endParaRPr lang="en-US"/>
          </a:p>
        </p:txBody>
      </p:sp>
      <p:sp>
        <p:nvSpPr>
          <p:cNvPr id="5" name="Freeform 5"/>
          <p:cNvSpPr/>
          <p:nvPr/>
        </p:nvSpPr>
        <p:spPr>
          <a:xfrm>
            <a:off x="1589756" y="5660126"/>
            <a:ext cx="7939735" cy="3655324"/>
          </a:xfrm>
          <a:custGeom>
            <a:avLst/>
            <a:gdLst/>
            <a:ahLst/>
            <a:cxnLst/>
            <a:rect l="l" t="t" r="r" b="b"/>
            <a:pathLst>
              <a:path w="7939735" h="3655324">
                <a:moveTo>
                  <a:pt x="0" y="0"/>
                </a:moveTo>
                <a:lnTo>
                  <a:pt x="7939735" y="0"/>
                </a:lnTo>
                <a:lnTo>
                  <a:pt x="7939735" y="3655324"/>
                </a:lnTo>
                <a:lnTo>
                  <a:pt x="0" y="3655324"/>
                </a:lnTo>
                <a:lnTo>
                  <a:pt x="0" y="0"/>
                </a:lnTo>
                <a:close/>
              </a:path>
            </a:pathLst>
          </a:custGeom>
          <a:blipFill>
            <a:blip r:embed="rId7"/>
            <a:stretch>
              <a:fillRect/>
            </a:stretch>
          </a:blipFill>
        </p:spPr>
        <p:txBody>
          <a:bodyPr/>
          <a:lstStyle/>
          <a:p>
            <a:endParaRPr lang="en-US"/>
          </a:p>
        </p:txBody>
      </p:sp>
      <p:sp>
        <p:nvSpPr>
          <p:cNvPr id="6" name="Freeform 6"/>
          <p:cNvSpPr/>
          <p:nvPr/>
        </p:nvSpPr>
        <p:spPr>
          <a:xfrm>
            <a:off x="-348759" y="-478387"/>
            <a:ext cx="2245559" cy="3014173"/>
          </a:xfrm>
          <a:custGeom>
            <a:avLst/>
            <a:gdLst/>
            <a:ahLst/>
            <a:cxnLst/>
            <a:rect l="l" t="t" r="r" b="b"/>
            <a:pathLst>
              <a:path w="2245559" h="3014173">
                <a:moveTo>
                  <a:pt x="0" y="0"/>
                </a:moveTo>
                <a:lnTo>
                  <a:pt x="2245559" y="0"/>
                </a:lnTo>
                <a:lnTo>
                  <a:pt x="2245559" y="3014174"/>
                </a:lnTo>
                <a:lnTo>
                  <a:pt x="0" y="30141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2584947" y="2616660"/>
            <a:ext cx="5169894" cy="6086932"/>
            <a:chOff x="0" y="0"/>
            <a:chExt cx="1253916" cy="1476336"/>
          </a:xfrm>
        </p:grpSpPr>
        <p:sp>
          <p:nvSpPr>
            <p:cNvPr id="8" name="Freeform 8"/>
            <p:cNvSpPr/>
            <p:nvPr/>
          </p:nvSpPr>
          <p:spPr>
            <a:xfrm>
              <a:off x="0" y="0"/>
              <a:ext cx="1253916" cy="1476336"/>
            </a:xfrm>
            <a:custGeom>
              <a:avLst/>
              <a:gdLst/>
              <a:ahLst/>
              <a:cxnLst/>
              <a:rect l="l" t="t" r="r" b="b"/>
              <a:pathLst>
                <a:path w="1253916" h="1476336">
                  <a:moveTo>
                    <a:pt x="626958" y="0"/>
                  </a:moveTo>
                  <a:cubicBezTo>
                    <a:pt x="280699" y="0"/>
                    <a:pt x="0" y="330489"/>
                    <a:pt x="0" y="738168"/>
                  </a:cubicBezTo>
                  <a:cubicBezTo>
                    <a:pt x="0" y="1145847"/>
                    <a:pt x="280699" y="1476336"/>
                    <a:pt x="626958" y="1476336"/>
                  </a:cubicBezTo>
                  <a:cubicBezTo>
                    <a:pt x="973217" y="1476336"/>
                    <a:pt x="1253916" y="1145847"/>
                    <a:pt x="1253916" y="738168"/>
                  </a:cubicBezTo>
                  <a:cubicBezTo>
                    <a:pt x="1253916" y="330489"/>
                    <a:pt x="973217" y="0"/>
                    <a:pt x="626958"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9" name="TextBox 9"/>
            <p:cNvSpPr txBox="1"/>
            <p:nvPr/>
          </p:nvSpPr>
          <p:spPr>
            <a:xfrm>
              <a:off x="117555" y="138407"/>
              <a:ext cx="1018807" cy="1199523"/>
            </a:xfrm>
            <a:prstGeom prst="rect">
              <a:avLst/>
            </a:prstGeom>
          </p:spPr>
          <p:txBody>
            <a:bodyPr lIns="50800" tIns="50800" rIns="50800" bIns="50800" rtlCol="0" anchor="ctr"/>
            <a:lstStyle/>
            <a:p>
              <a:pPr algn="ctr">
                <a:lnSpc>
                  <a:spcPts val="1782"/>
                </a:lnSpc>
              </a:pPr>
              <a:endParaRPr/>
            </a:p>
          </p:txBody>
        </p:sp>
      </p:grpSp>
      <p:sp>
        <p:nvSpPr>
          <p:cNvPr id="10" name="TextBox 10"/>
          <p:cNvSpPr txBox="1"/>
          <p:nvPr/>
        </p:nvSpPr>
        <p:spPr>
          <a:xfrm>
            <a:off x="10896600" y="2947630"/>
            <a:ext cx="6229659" cy="4862870"/>
          </a:xfrm>
          <a:prstGeom prst="rect">
            <a:avLst/>
          </a:prstGeom>
        </p:spPr>
        <p:txBody>
          <a:bodyPr wrap="square" lIns="0" tIns="0" rIns="0" bIns="0" rtlCol="0" anchor="t">
            <a:spAutoFit/>
          </a:bodyPr>
          <a:lstStyle/>
          <a:p>
            <a:pPr marL="323698" lvl="1" algn="r" rtl="1">
              <a:lnSpc>
                <a:spcPts val="4797"/>
              </a:lnSpc>
              <a:spcBef>
                <a:spcPct val="0"/>
              </a:spcBef>
            </a:pPr>
            <a:r>
              <a:rPr lang="ar-EG" sz="2400" u="none" strike="noStrike" dirty="0">
                <a:solidFill>
                  <a:srgbClr val="000000"/>
                </a:solidFill>
                <a:latin typeface="Almarai Bold"/>
                <a:ea typeface="Almarai Bold"/>
                <a:cs typeface="Almarai Bold"/>
                <a:sym typeface="Almarai Bold"/>
                <a:rtl/>
              </a:rPr>
              <a:t>ومن التطبيقات المميزة للابتكار المؤسسي في المملكة العربية السعودية نظام أبشر، هو نظام إلكتروني أطلقته وزارة الداخلية السعودية يربط بين جميع القطاعات الحكومية إلكترونيًّا. يخدم التطبيق أكثر من 21 مليون مشترك ويقدم أكثر من 280 خدمة إلكترونية. ويقدم الخدمات مجانًا على مدار 24 ساعة. </a:t>
            </a:r>
            <a:r>
              <a:rPr lang="ar-SA" sz="2400" u="none" strike="noStrike" dirty="0">
                <a:solidFill>
                  <a:srgbClr val="000000"/>
                </a:solidFill>
                <a:latin typeface="Almarai Bold"/>
                <a:ea typeface="Almarai Bold"/>
                <a:cs typeface="Almarai Bold"/>
                <a:sym typeface="Almarai Bold"/>
                <a:rtl/>
              </a:rPr>
              <a:t>وفي القطاع الخاص </a:t>
            </a:r>
            <a:r>
              <a:rPr lang="en-US" sz="2400" u="none" strike="noStrike" dirty="0">
                <a:solidFill>
                  <a:srgbClr val="000000"/>
                </a:solidFill>
                <a:latin typeface="Almarai Bold"/>
                <a:ea typeface="Almarai Bold"/>
                <a:cs typeface="Almarai Bold"/>
                <a:sym typeface="Almarai Bold"/>
                <a:rtl/>
              </a:rPr>
              <a:t>STC Bank</a:t>
            </a:r>
            <a:endParaRPr lang="ar-EG" sz="2400" u="none" strike="noStrike" dirty="0">
              <a:solidFill>
                <a:srgbClr val="000000"/>
              </a:solidFill>
              <a:latin typeface="Almarai Bold"/>
              <a:ea typeface="Almarai Bold"/>
              <a:cs typeface="Almarai Bold"/>
              <a:sym typeface="Almarai Bold"/>
              <a:rtl/>
            </a:endParaRPr>
          </a:p>
        </p:txBody>
      </p:sp>
      <p:sp>
        <p:nvSpPr>
          <p:cNvPr id="11" name="TextBox 11"/>
          <p:cNvSpPr txBox="1"/>
          <p:nvPr/>
        </p:nvSpPr>
        <p:spPr>
          <a:xfrm>
            <a:off x="6989366" y="9561195"/>
            <a:ext cx="4309269" cy="475298"/>
          </a:xfrm>
          <a:prstGeom prst="rect">
            <a:avLst/>
          </a:prstGeom>
        </p:spPr>
        <p:txBody>
          <a:bodyPr lIns="0" tIns="0" rIns="0" bIns="0" rtlCol="0" anchor="t">
            <a:spAutoFit/>
          </a:bodyPr>
          <a:lstStyle/>
          <a:p>
            <a:pPr algn="r">
              <a:lnSpc>
                <a:spcPts val="2160"/>
              </a:lnSpc>
            </a:pPr>
            <a:r>
              <a:rPr lang="en-US" sz="1800">
                <a:solidFill>
                  <a:srgbClr val="808080"/>
                </a:solidFill>
                <a:latin typeface="Arimo"/>
                <a:ea typeface="Arimo"/>
                <a:cs typeface="Arimo"/>
                <a:sym typeface="Arimo"/>
              </a:rPr>
              <a:t>edarah.net  </a:t>
            </a:r>
            <a:r>
              <a:rPr lang="ar-EG" sz="1800">
                <a:solidFill>
                  <a:srgbClr val="808080"/>
                </a:solidFill>
                <a:latin typeface="Arimo"/>
                <a:ea typeface="Arimo"/>
                <a:cs typeface="Arimo"/>
                <a:sym typeface="Arimo"/>
                <a:rtl/>
              </a:rPr>
              <a:t>الابتكار - الشميمري</a:t>
            </a:r>
            <a:r>
              <a:rPr lang="en-US" sz="1800">
                <a:solidFill>
                  <a:srgbClr val="808080"/>
                </a:solidFill>
                <a:latin typeface="Arimo"/>
                <a:ea typeface="Arimo"/>
                <a:cs typeface="Arimo"/>
                <a:sym typeface="Arimo"/>
              </a:rPr>
              <a:t> </a:t>
            </a:r>
          </a:p>
        </p:txBody>
      </p:sp>
      <p:sp>
        <p:nvSpPr>
          <p:cNvPr id="12" name="TextBox 12"/>
          <p:cNvSpPr txBox="1"/>
          <p:nvPr/>
        </p:nvSpPr>
        <p:spPr>
          <a:xfrm>
            <a:off x="13606272" y="9561195"/>
            <a:ext cx="3931920" cy="475298"/>
          </a:xfrm>
          <a:prstGeom prst="rect">
            <a:avLst/>
          </a:prstGeom>
        </p:spPr>
        <p:txBody>
          <a:bodyPr lIns="0" tIns="0" rIns="0" bIns="0" rtlCol="0" anchor="t">
            <a:spAutoFit/>
          </a:bodyPr>
          <a:lstStyle/>
          <a:p>
            <a:pPr algn="r">
              <a:lnSpc>
                <a:spcPts val="2160"/>
              </a:lnSpc>
            </a:pPr>
            <a:r>
              <a:rPr lang="en-US" sz="1800">
                <a:solidFill>
                  <a:srgbClr val="FFFFFF"/>
                </a:solidFill>
                <a:latin typeface="Arimo"/>
                <a:ea typeface="Arimo"/>
                <a:cs typeface="Arimo"/>
                <a:sym typeface="Arimo"/>
              </a:rPr>
              <a:t>5</a:t>
            </a:r>
          </a:p>
        </p:txBody>
      </p:sp>
      <p:sp>
        <p:nvSpPr>
          <p:cNvPr id="13" name="TextBox 13"/>
          <p:cNvSpPr txBox="1"/>
          <p:nvPr/>
        </p:nvSpPr>
        <p:spPr>
          <a:xfrm>
            <a:off x="9144000" y="1017397"/>
            <a:ext cx="7066323" cy="567583"/>
          </a:xfrm>
          <a:prstGeom prst="rect">
            <a:avLst/>
          </a:prstGeom>
        </p:spPr>
        <p:txBody>
          <a:bodyPr lIns="0" tIns="0" rIns="0" bIns="0" rtlCol="0" anchor="t">
            <a:spAutoFit/>
          </a:bodyPr>
          <a:lstStyle/>
          <a:p>
            <a:pPr marL="0" lvl="0" indent="0" algn="r" rtl="1">
              <a:lnSpc>
                <a:spcPts val="4344"/>
              </a:lnSpc>
              <a:spcBef>
                <a:spcPct val="0"/>
              </a:spcBef>
            </a:pPr>
            <a:r>
              <a:rPr lang="ar-EG" sz="3845" u="none" strike="noStrike" spc="-17">
                <a:solidFill>
                  <a:srgbClr val="095277"/>
                </a:solidFill>
                <a:latin typeface="Almarai Bold"/>
                <a:ea typeface="Almarai Bold"/>
                <a:cs typeface="Almarai Bold"/>
                <a:sym typeface="Almarai Bold"/>
                <a:rtl/>
              </a:rPr>
              <a:t>تطبيقات الابتكار المؤسسي </a:t>
            </a:r>
          </a:p>
        </p:txBody>
      </p:sp>
    </p:spTree>
    <p:extLst>
      <p:ext uri="{BB962C8B-B14F-4D97-AF65-F5344CB8AC3E}">
        <p14:creationId xmlns:p14="http://schemas.microsoft.com/office/powerpoint/2010/main" val="164069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6</a:t>
            </a:r>
          </a:p>
        </p:txBody>
      </p:sp>
      <p:sp>
        <p:nvSpPr>
          <p:cNvPr id="4" name="Freeform 4"/>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0376305" y="727127"/>
            <a:ext cx="5262071" cy="1109619"/>
          </a:xfrm>
          <a:prstGeom prst="rect">
            <a:avLst/>
          </a:prstGeom>
        </p:spPr>
        <p:txBody>
          <a:bodyPr lIns="0" tIns="0" rIns="0" bIns="0" rtlCol="0" anchor="t">
            <a:spAutoFit/>
          </a:bodyPr>
          <a:lstStyle/>
          <a:p>
            <a:pPr marL="0" lvl="0" indent="0" algn="r" rtl="1">
              <a:lnSpc>
                <a:spcPts val="4231"/>
              </a:lnSpc>
              <a:spcBef>
                <a:spcPct val="0"/>
              </a:spcBef>
            </a:pPr>
            <a:r>
              <a:rPr lang="ar-EG" sz="3745" u="none" strike="noStrike" spc="-17">
                <a:solidFill>
                  <a:srgbClr val="095277"/>
                </a:solidFill>
                <a:latin typeface="Almarai Bold"/>
                <a:ea typeface="Almarai Bold"/>
                <a:cs typeface="Almarai Bold"/>
                <a:sym typeface="Almarai Bold"/>
                <a:rtl/>
              </a:rPr>
              <a:t>شركات محلية تبنت الابتكار المؤسسي</a:t>
            </a:r>
          </a:p>
        </p:txBody>
      </p:sp>
      <p:grpSp>
        <p:nvGrpSpPr>
          <p:cNvPr id="6" name="Group 6"/>
          <p:cNvGrpSpPr/>
          <p:nvPr/>
        </p:nvGrpSpPr>
        <p:grpSpPr>
          <a:xfrm>
            <a:off x="1298097" y="2809013"/>
            <a:ext cx="15641163" cy="5189566"/>
            <a:chOff x="0" y="0"/>
            <a:chExt cx="4119483" cy="1366799"/>
          </a:xfrm>
        </p:grpSpPr>
        <p:sp>
          <p:nvSpPr>
            <p:cNvPr id="7" name="Freeform 7"/>
            <p:cNvSpPr/>
            <p:nvPr/>
          </p:nvSpPr>
          <p:spPr>
            <a:xfrm>
              <a:off x="0" y="0"/>
              <a:ext cx="4119483" cy="1366799"/>
            </a:xfrm>
            <a:custGeom>
              <a:avLst/>
              <a:gdLst/>
              <a:ahLst/>
              <a:cxnLst/>
              <a:rect l="l" t="t" r="r" b="b"/>
              <a:pathLst>
                <a:path w="4119483" h="1366799">
                  <a:moveTo>
                    <a:pt x="5445" y="0"/>
                  </a:moveTo>
                  <a:lnTo>
                    <a:pt x="4114039" y="0"/>
                  </a:lnTo>
                  <a:cubicBezTo>
                    <a:pt x="4117046" y="0"/>
                    <a:pt x="4119483" y="2438"/>
                    <a:pt x="4119483" y="5445"/>
                  </a:cubicBezTo>
                  <a:lnTo>
                    <a:pt x="4119483" y="1361355"/>
                  </a:lnTo>
                  <a:cubicBezTo>
                    <a:pt x="4119483" y="1364362"/>
                    <a:pt x="4117046" y="1366799"/>
                    <a:pt x="4114039" y="1366799"/>
                  </a:cubicBezTo>
                  <a:lnTo>
                    <a:pt x="5445" y="1366799"/>
                  </a:lnTo>
                  <a:cubicBezTo>
                    <a:pt x="2438" y="1366799"/>
                    <a:pt x="0" y="1364362"/>
                    <a:pt x="0" y="1361355"/>
                  </a:cubicBezTo>
                  <a:lnTo>
                    <a:pt x="0" y="5445"/>
                  </a:lnTo>
                  <a:cubicBezTo>
                    <a:pt x="0" y="2438"/>
                    <a:pt x="2438" y="0"/>
                    <a:pt x="5445" y="0"/>
                  </a:cubicBezTo>
                  <a:close/>
                </a:path>
              </a:pathLst>
            </a:custGeom>
            <a:solidFill>
              <a:srgbClr val="E7F0F7"/>
            </a:solidFill>
            <a:ln w="28575" cap="sq">
              <a:solidFill>
                <a:srgbClr val="83CBEB"/>
              </a:solidFill>
              <a:prstDash val="lgDash"/>
              <a:miter/>
            </a:ln>
          </p:spPr>
          <p:txBody>
            <a:bodyPr/>
            <a:lstStyle/>
            <a:p>
              <a:endParaRPr lang="en-US"/>
            </a:p>
          </p:txBody>
        </p:sp>
        <p:sp>
          <p:nvSpPr>
            <p:cNvPr id="8" name="TextBox 8"/>
            <p:cNvSpPr txBox="1"/>
            <p:nvPr/>
          </p:nvSpPr>
          <p:spPr>
            <a:xfrm>
              <a:off x="0" y="0"/>
              <a:ext cx="4119483" cy="1366799"/>
            </a:xfrm>
            <a:prstGeom prst="rect">
              <a:avLst/>
            </a:prstGeom>
          </p:spPr>
          <p:txBody>
            <a:bodyPr lIns="50800" tIns="50800" rIns="50800" bIns="50800" rtlCol="0" anchor="ctr"/>
            <a:lstStyle/>
            <a:p>
              <a:pPr algn="ctr">
                <a:lnSpc>
                  <a:spcPts val="2160"/>
                </a:lnSpc>
              </a:pPr>
              <a:endParaRPr/>
            </a:p>
          </p:txBody>
        </p:sp>
      </p:grpSp>
      <p:sp>
        <p:nvSpPr>
          <p:cNvPr id="9" name="TextBox 9"/>
          <p:cNvSpPr txBox="1"/>
          <p:nvPr/>
        </p:nvSpPr>
        <p:spPr>
          <a:xfrm>
            <a:off x="1501313" y="3134006"/>
            <a:ext cx="15285375" cy="4312059"/>
          </a:xfrm>
          <a:prstGeom prst="rect">
            <a:avLst/>
          </a:prstGeom>
        </p:spPr>
        <p:txBody>
          <a:bodyPr lIns="0" tIns="0" rIns="0" bIns="0" rtlCol="0" anchor="t">
            <a:spAutoFit/>
          </a:bodyPr>
          <a:lstStyle/>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الذكاء الاصطناعي والتعلم الآلي: نون، مثلًا، تستخدم هذه التكنولوجيات لتوفير توصيات منتج مخصصة للعملاء بناءً على تصفحهم وسلوكيات الشراء. </a:t>
            </a:r>
          </a:p>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تكنولوجيا الموقع الجغرافي: وتستخدمها شركات مثل مرسول وهنقرستيشن وجاهز التي تستخدم تكنولوجيا الموقع الجغرافي لتتبع الطلبات في الوقت الحقيقي وتحسين كفاءة الخدمة.</a:t>
            </a:r>
          </a:p>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تكنولوجيا البلوكتشين: وتستخدمها شركات مثل شركة تمكين وشركة سراج، وتستخدم تكنولوجيا البلوكتشين لتوفير حلول الدفع الرقمي الآمنة والشفافة.</a:t>
            </a:r>
          </a:p>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التكنولوجيا السحابية: على سبيل المثال، شركة نوافذ، وهي شركة ناشئة تقدم حلول السحابية للشركات في السعودية، تتيح لها تخزين البيانات وتشغيل التطبيقات بكفاءة وبتكلفة أقل.</a:t>
            </a:r>
          </a:p>
        </p:txBody>
      </p:sp>
      <p:sp>
        <p:nvSpPr>
          <p:cNvPr id="10" name="Freeform 10"/>
          <p:cNvSpPr/>
          <p:nvPr/>
        </p:nvSpPr>
        <p:spPr>
          <a:xfrm>
            <a:off x="16486933" y="2493803"/>
            <a:ext cx="452327" cy="630420"/>
          </a:xfrm>
          <a:custGeom>
            <a:avLst/>
            <a:gdLst/>
            <a:ahLst/>
            <a:cxnLst/>
            <a:rect l="l" t="t" r="r" b="b"/>
            <a:pathLst>
              <a:path w="452327" h="630420">
                <a:moveTo>
                  <a:pt x="0" y="0"/>
                </a:moveTo>
                <a:lnTo>
                  <a:pt x="452327" y="0"/>
                </a:lnTo>
                <a:lnTo>
                  <a:pt x="452327" y="630420"/>
                </a:lnTo>
                <a:lnTo>
                  <a:pt x="0" y="630420"/>
                </a:lnTo>
                <a:lnTo>
                  <a:pt x="0" y="0"/>
                </a:lnTo>
                <a:close/>
              </a:path>
            </a:pathLst>
          </a:custGeom>
          <a:blipFill>
            <a:blip r:embed="rId4"/>
            <a:stretch>
              <a:fillRect/>
            </a:stretch>
          </a:blipFill>
        </p:spPr>
        <p:txBody>
          <a:bodyPr/>
          <a:lstStyle/>
          <a:p>
            <a:endParaRPr lang="en-US"/>
          </a:p>
        </p:txBody>
      </p:sp>
      <p:sp>
        <p:nvSpPr>
          <p:cNvPr id="11" name="Freeform 11"/>
          <p:cNvSpPr/>
          <p:nvPr/>
        </p:nvSpPr>
        <p:spPr>
          <a:xfrm>
            <a:off x="-348759" y="-478387"/>
            <a:ext cx="2245559" cy="3014173"/>
          </a:xfrm>
          <a:custGeom>
            <a:avLst/>
            <a:gdLst/>
            <a:ahLst/>
            <a:cxnLst/>
            <a:rect l="l" t="t" r="r" b="b"/>
            <a:pathLst>
              <a:path w="2245559" h="3014173">
                <a:moveTo>
                  <a:pt x="0" y="0"/>
                </a:moveTo>
                <a:lnTo>
                  <a:pt x="2245559" y="0"/>
                </a:lnTo>
                <a:lnTo>
                  <a:pt x="2245559" y="3014174"/>
                </a:lnTo>
                <a:lnTo>
                  <a:pt x="0" y="30141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7">
              <a:extLst>
                <a:ext uri="{96DAC541-7B7A-43D3-8B79-37D633B846F1}">
                  <asvg:svgBlip xmlns:asvg="http://schemas.microsoft.com/office/drawing/2016/SVG/main" r:embed="rId8"/>
                </a:ext>
              </a:extLst>
            </a:blip>
            <a:stretch>
              <a:fillRect l="-2068" r="-2068"/>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931596" y="4397508"/>
            <a:ext cx="2606545" cy="260654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782"/>
                </a:lnSpc>
              </a:pPr>
              <a:endParaRPr/>
            </a:p>
          </p:txBody>
        </p:sp>
      </p:grpSp>
      <p:sp>
        <p:nvSpPr>
          <p:cNvPr id="6" name="Freeform 6"/>
          <p:cNvSpPr/>
          <p:nvPr/>
        </p:nvSpPr>
        <p:spPr>
          <a:xfrm>
            <a:off x="6331077" y="2673584"/>
            <a:ext cx="5807583" cy="6145590"/>
          </a:xfrm>
          <a:custGeom>
            <a:avLst/>
            <a:gdLst/>
            <a:ahLst/>
            <a:cxnLst/>
            <a:rect l="l" t="t" r="r" b="b"/>
            <a:pathLst>
              <a:path w="5807583" h="6145590">
                <a:moveTo>
                  <a:pt x="0" y="0"/>
                </a:moveTo>
                <a:lnTo>
                  <a:pt x="5807583" y="0"/>
                </a:lnTo>
                <a:lnTo>
                  <a:pt x="5807583" y="6145590"/>
                </a:lnTo>
                <a:lnTo>
                  <a:pt x="0" y="61455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6149340" y="966373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8" name="TextBox 8"/>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7</a:t>
            </a:r>
          </a:p>
        </p:txBody>
      </p:sp>
      <p:sp>
        <p:nvSpPr>
          <p:cNvPr id="9" name="TextBox 9"/>
          <p:cNvSpPr txBox="1"/>
          <p:nvPr/>
        </p:nvSpPr>
        <p:spPr>
          <a:xfrm>
            <a:off x="8243319" y="4865406"/>
            <a:ext cx="1983098" cy="1543316"/>
          </a:xfrm>
          <a:prstGeom prst="rect">
            <a:avLst/>
          </a:prstGeom>
        </p:spPr>
        <p:txBody>
          <a:bodyPr lIns="0" tIns="0" rIns="0" bIns="0" rtlCol="0" anchor="t">
            <a:spAutoFit/>
          </a:bodyPr>
          <a:lstStyle/>
          <a:p>
            <a:pPr marL="0" lvl="0" indent="0" algn="ctr" rtl="1">
              <a:lnSpc>
                <a:spcPts val="4006"/>
              </a:lnSpc>
              <a:spcBef>
                <a:spcPct val="0"/>
              </a:spcBef>
            </a:pPr>
            <a:r>
              <a:rPr lang="ar-EG" sz="3119" u="none" strike="noStrike">
                <a:solidFill>
                  <a:srgbClr val="000000"/>
                </a:solidFill>
                <a:latin typeface="Almarai Bold"/>
                <a:ea typeface="Almarai Bold"/>
                <a:cs typeface="Almarai Bold"/>
                <a:sym typeface="Almarai Bold"/>
                <a:rtl/>
              </a:rPr>
              <a:t>ركائز </a:t>
            </a:r>
          </a:p>
          <a:p>
            <a:pPr marL="0" lvl="0" indent="0" algn="ctr" rtl="1">
              <a:lnSpc>
                <a:spcPts val="4006"/>
              </a:lnSpc>
              <a:spcBef>
                <a:spcPct val="0"/>
              </a:spcBef>
            </a:pPr>
            <a:r>
              <a:rPr lang="ar-EG" sz="3119" u="none" strike="noStrike">
                <a:solidFill>
                  <a:srgbClr val="000000"/>
                </a:solidFill>
                <a:latin typeface="Almarai Bold"/>
                <a:ea typeface="Almarai Bold"/>
                <a:cs typeface="Almarai Bold"/>
                <a:sym typeface="Almarai Bold"/>
                <a:rtl/>
              </a:rPr>
              <a:t>إدارة الابتكار</a:t>
            </a:r>
          </a:p>
        </p:txBody>
      </p:sp>
      <p:sp>
        <p:nvSpPr>
          <p:cNvPr id="10" name="TextBox 10"/>
          <p:cNvSpPr txBox="1"/>
          <p:nvPr/>
        </p:nvSpPr>
        <p:spPr>
          <a:xfrm>
            <a:off x="8641932" y="3082832"/>
            <a:ext cx="1293796" cy="858007"/>
          </a:xfrm>
          <a:prstGeom prst="rect">
            <a:avLst/>
          </a:prstGeom>
        </p:spPr>
        <p:txBody>
          <a:bodyPr lIns="0" tIns="0" rIns="0" bIns="0" rtlCol="0" anchor="t">
            <a:spAutoFit/>
          </a:bodyPr>
          <a:lstStyle/>
          <a:p>
            <a:pPr marL="0" lvl="0" indent="0" algn="ctr" rtl="1">
              <a:lnSpc>
                <a:spcPts val="3348"/>
              </a:lnSpc>
              <a:spcBef>
                <a:spcPct val="0"/>
              </a:spcBef>
            </a:pPr>
            <a:r>
              <a:rPr lang="ar-EG" sz="2607" u="none" strike="noStrike">
                <a:solidFill>
                  <a:srgbClr val="000000"/>
                </a:solidFill>
                <a:latin typeface="Almarai Bold"/>
                <a:ea typeface="Almarai Bold"/>
                <a:cs typeface="Almarai Bold"/>
                <a:sym typeface="Almarai Bold"/>
                <a:rtl/>
              </a:rPr>
              <a:t>نظام الابتكار</a:t>
            </a:r>
          </a:p>
        </p:txBody>
      </p:sp>
      <p:sp>
        <p:nvSpPr>
          <p:cNvPr id="11" name="TextBox 11"/>
          <p:cNvSpPr txBox="1"/>
          <p:nvPr/>
        </p:nvSpPr>
        <p:spPr>
          <a:xfrm>
            <a:off x="10561538" y="4429741"/>
            <a:ext cx="1258833" cy="473765"/>
          </a:xfrm>
          <a:prstGeom prst="rect">
            <a:avLst/>
          </a:prstGeom>
        </p:spPr>
        <p:txBody>
          <a:bodyPr lIns="0" tIns="0" rIns="0" bIns="0" rtlCol="0" anchor="t">
            <a:spAutoFit/>
          </a:bodyPr>
          <a:lstStyle/>
          <a:p>
            <a:pPr marL="0" lvl="0" indent="0" algn="ctr" rtl="1">
              <a:lnSpc>
                <a:spcPts val="3738"/>
              </a:lnSpc>
              <a:spcBef>
                <a:spcPct val="0"/>
              </a:spcBef>
            </a:pPr>
            <a:r>
              <a:rPr lang="ar-EG" sz="2911" u="none" strike="noStrike">
                <a:solidFill>
                  <a:srgbClr val="000000"/>
                </a:solidFill>
                <a:latin typeface="Almarai Bold"/>
                <a:ea typeface="Almarai Bold"/>
                <a:cs typeface="Almarai Bold"/>
                <a:sym typeface="Almarai Bold"/>
                <a:rtl/>
              </a:rPr>
              <a:t>الرؤية</a:t>
            </a:r>
          </a:p>
        </p:txBody>
      </p:sp>
      <p:sp>
        <p:nvSpPr>
          <p:cNvPr id="12" name="TextBox 12"/>
          <p:cNvSpPr txBox="1"/>
          <p:nvPr/>
        </p:nvSpPr>
        <p:spPr>
          <a:xfrm>
            <a:off x="10298364" y="6384845"/>
            <a:ext cx="1840296" cy="762040"/>
          </a:xfrm>
          <a:prstGeom prst="rect">
            <a:avLst/>
          </a:prstGeom>
        </p:spPr>
        <p:txBody>
          <a:bodyPr lIns="0" tIns="0" rIns="0" bIns="0" rtlCol="0" anchor="t">
            <a:spAutoFit/>
          </a:bodyPr>
          <a:lstStyle/>
          <a:p>
            <a:pPr marL="0" lvl="0" indent="0" algn="ctr" rtl="1">
              <a:lnSpc>
                <a:spcPts val="2979"/>
              </a:lnSpc>
              <a:spcBef>
                <a:spcPct val="0"/>
              </a:spcBef>
            </a:pPr>
            <a:r>
              <a:rPr lang="ar-EG" sz="2320" u="none" strike="noStrike">
                <a:solidFill>
                  <a:srgbClr val="000000"/>
                </a:solidFill>
                <a:latin typeface="Almarai Bold"/>
                <a:ea typeface="Almarai Bold"/>
                <a:cs typeface="Almarai Bold"/>
                <a:sym typeface="Almarai Bold"/>
                <a:rtl/>
              </a:rPr>
              <a:t>الأهداف والمؤشرات</a:t>
            </a:r>
          </a:p>
        </p:txBody>
      </p:sp>
      <p:sp>
        <p:nvSpPr>
          <p:cNvPr id="13" name="TextBox 13"/>
          <p:cNvSpPr txBox="1"/>
          <p:nvPr/>
        </p:nvSpPr>
        <p:spPr>
          <a:xfrm>
            <a:off x="8689557" y="7453924"/>
            <a:ext cx="1090623" cy="842469"/>
          </a:xfrm>
          <a:prstGeom prst="rect">
            <a:avLst/>
          </a:prstGeom>
        </p:spPr>
        <p:txBody>
          <a:bodyPr lIns="0" tIns="0" rIns="0" bIns="0" rtlCol="0" anchor="t">
            <a:spAutoFit/>
          </a:bodyPr>
          <a:lstStyle/>
          <a:p>
            <a:pPr marL="0" lvl="0" indent="0" algn="ctr" rtl="1">
              <a:lnSpc>
                <a:spcPts val="3350"/>
              </a:lnSpc>
              <a:spcBef>
                <a:spcPct val="0"/>
              </a:spcBef>
            </a:pPr>
            <a:r>
              <a:rPr lang="ar-EG" sz="2609" u="none" strike="noStrike">
                <a:solidFill>
                  <a:srgbClr val="000000"/>
                </a:solidFill>
                <a:latin typeface="Almarai Bold"/>
                <a:ea typeface="Almarai Bold"/>
                <a:cs typeface="Almarai Bold"/>
                <a:sym typeface="Almarai Bold"/>
                <a:rtl/>
              </a:rPr>
              <a:t>فريق </a:t>
            </a:r>
          </a:p>
          <a:p>
            <a:pPr marL="0" lvl="0" indent="0" algn="ctr" rtl="1">
              <a:lnSpc>
                <a:spcPts val="3350"/>
              </a:lnSpc>
              <a:spcBef>
                <a:spcPct val="0"/>
              </a:spcBef>
            </a:pPr>
            <a:r>
              <a:rPr lang="ar-EG" sz="2609" u="none" strike="noStrike">
                <a:solidFill>
                  <a:srgbClr val="000000"/>
                </a:solidFill>
                <a:latin typeface="Almarai Bold"/>
                <a:ea typeface="Almarai Bold"/>
                <a:cs typeface="Almarai Bold"/>
                <a:sym typeface="Almarai Bold"/>
                <a:rtl/>
              </a:rPr>
              <a:t>العمل</a:t>
            </a:r>
          </a:p>
        </p:txBody>
      </p:sp>
      <p:sp>
        <p:nvSpPr>
          <p:cNvPr id="14" name="TextBox 14"/>
          <p:cNvSpPr txBox="1"/>
          <p:nvPr/>
        </p:nvSpPr>
        <p:spPr>
          <a:xfrm>
            <a:off x="6653633" y="6537202"/>
            <a:ext cx="1216176" cy="466851"/>
          </a:xfrm>
          <a:prstGeom prst="rect">
            <a:avLst/>
          </a:prstGeom>
        </p:spPr>
        <p:txBody>
          <a:bodyPr lIns="0" tIns="0" rIns="0" bIns="0" rtlCol="0" anchor="t">
            <a:spAutoFit/>
          </a:bodyPr>
          <a:lstStyle/>
          <a:p>
            <a:pPr marL="0" lvl="0" indent="0" algn="ctr" rtl="1">
              <a:lnSpc>
                <a:spcPts val="3735"/>
              </a:lnSpc>
              <a:spcBef>
                <a:spcPct val="0"/>
              </a:spcBef>
            </a:pPr>
            <a:r>
              <a:rPr lang="ar-EG" sz="2909" u="none" strike="noStrike">
                <a:solidFill>
                  <a:srgbClr val="000000"/>
                </a:solidFill>
                <a:latin typeface="Almarai Bold"/>
                <a:ea typeface="Almarai Bold"/>
                <a:cs typeface="Almarai Bold"/>
                <a:sym typeface="Almarai Bold"/>
                <a:rtl/>
              </a:rPr>
              <a:t>الموارد</a:t>
            </a:r>
          </a:p>
        </p:txBody>
      </p:sp>
      <p:sp>
        <p:nvSpPr>
          <p:cNvPr id="15" name="TextBox 15"/>
          <p:cNvSpPr txBox="1"/>
          <p:nvPr/>
        </p:nvSpPr>
        <p:spPr>
          <a:xfrm>
            <a:off x="6747871" y="4265934"/>
            <a:ext cx="1027699" cy="810905"/>
          </a:xfrm>
          <a:prstGeom prst="rect">
            <a:avLst/>
          </a:prstGeom>
        </p:spPr>
        <p:txBody>
          <a:bodyPr lIns="0" tIns="0" rIns="0" bIns="0" rtlCol="0" anchor="t">
            <a:spAutoFit/>
          </a:bodyPr>
          <a:lstStyle/>
          <a:p>
            <a:pPr marL="0" lvl="0" indent="0" algn="ctr" rtl="1">
              <a:lnSpc>
                <a:spcPts val="3285"/>
              </a:lnSpc>
              <a:spcBef>
                <a:spcPct val="0"/>
              </a:spcBef>
            </a:pPr>
            <a:r>
              <a:rPr lang="ar-EG" sz="2558" u="none" strike="noStrike">
                <a:solidFill>
                  <a:srgbClr val="000000"/>
                </a:solidFill>
                <a:latin typeface="Almarai Bold"/>
                <a:ea typeface="Almarai Bold"/>
                <a:cs typeface="Almarai Bold"/>
                <a:sym typeface="Almarai Bold"/>
                <a:rtl/>
              </a:rPr>
              <a:t>نظام</a:t>
            </a:r>
          </a:p>
          <a:p>
            <a:pPr marL="0" lvl="0" indent="0" algn="ctr" rtl="1">
              <a:lnSpc>
                <a:spcPts val="3285"/>
              </a:lnSpc>
              <a:spcBef>
                <a:spcPct val="0"/>
              </a:spcBef>
            </a:pPr>
            <a:r>
              <a:rPr lang="ar-EG" sz="2558" u="none" strike="noStrike">
                <a:solidFill>
                  <a:srgbClr val="000000"/>
                </a:solidFill>
                <a:latin typeface="Almarai Bold"/>
                <a:ea typeface="Almarai Bold"/>
                <a:cs typeface="Almarai Bold"/>
                <a:sym typeface="Almarai Bold"/>
                <a:rtl/>
              </a:rPr>
              <a:t>التقييم</a:t>
            </a:r>
          </a:p>
        </p:txBody>
      </p:sp>
      <p:sp>
        <p:nvSpPr>
          <p:cNvPr id="16" name="TextBox 16"/>
          <p:cNvSpPr txBox="1"/>
          <p:nvPr/>
        </p:nvSpPr>
        <p:spPr>
          <a:xfrm>
            <a:off x="10297030" y="1020852"/>
            <a:ext cx="6000926" cy="597047"/>
          </a:xfrm>
          <a:prstGeom prst="rect">
            <a:avLst/>
          </a:prstGeom>
        </p:spPr>
        <p:txBody>
          <a:bodyPr lIns="0" tIns="0" rIns="0" bIns="0" rtlCol="0" anchor="t">
            <a:spAutoFit/>
          </a:bodyPr>
          <a:lstStyle/>
          <a:p>
            <a:pPr marL="0" lvl="0" indent="0" algn="r" rtl="1">
              <a:lnSpc>
                <a:spcPts val="4457"/>
              </a:lnSpc>
              <a:spcBef>
                <a:spcPct val="0"/>
              </a:spcBef>
            </a:pPr>
            <a:r>
              <a:rPr lang="ar-EG" sz="3945" u="none" strike="noStrike" spc="-18">
                <a:solidFill>
                  <a:srgbClr val="095277"/>
                </a:solidFill>
                <a:latin typeface="Almarai Bold"/>
                <a:ea typeface="Almarai Bold"/>
                <a:cs typeface="Almarai Bold"/>
                <a:sym typeface="Almarai Bold"/>
                <a:rtl/>
              </a:rPr>
              <a:t>ركائز إدارة الابتكار المؤسسي </a:t>
            </a:r>
          </a:p>
        </p:txBody>
      </p:sp>
      <p:sp>
        <p:nvSpPr>
          <p:cNvPr id="17" name="Freeform 17"/>
          <p:cNvSpPr/>
          <p:nvPr/>
        </p:nvSpPr>
        <p:spPr>
          <a:xfrm>
            <a:off x="-348759" y="-478387"/>
            <a:ext cx="4009510" cy="5381893"/>
          </a:xfrm>
          <a:custGeom>
            <a:avLst/>
            <a:gdLst/>
            <a:ahLst/>
            <a:cxnLst/>
            <a:rect l="l" t="t" r="r" b="b"/>
            <a:pathLst>
              <a:path w="4009510" h="5381893">
                <a:moveTo>
                  <a:pt x="0" y="0"/>
                </a:moveTo>
                <a:lnTo>
                  <a:pt x="4009511" y="0"/>
                </a:lnTo>
                <a:lnTo>
                  <a:pt x="4009511" y="5381893"/>
                </a:lnTo>
                <a:lnTo>
                  <a:pt x="0" y="53818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557275" y="2548717"/>
            <a:ext cx="8381985" cy="5189566"/>
            <a:chOff x="0" y="0"/>
            <a:chExt cx="2207601" cy="1366799"/>
          </a:xfrm>
        </p:grpSpPr>
        <p:sp>
          <p:nvSpPr>
            <p:cNvPr id="4" name="Freeform 4"/>
            <p:cNvSpPr/>
            <p:nvPr/>
          </p:nvSpPr>
          <p:spPr>
            <a:xfrm>
              <a:off x="0" y="0"/>
              <a:ext cx="2207601" cy="1366799"/>
            </a:xfrm>
            <a:custGeom>
              <a:avLst/>
              <a:gdLst/>
              <a:ahLst/>
              <a:cxnLst/>
              <a:rect l="l" t="t" r="r" b="b"/>
              <a:pathLst>
                <a:path w="2207601" h="1366799">
                  <a:moveTo>
                    <a:pt x="10160" y="0"/>
                  </a:moveTo>
                  <a:lnTo>
                    <a:pt x="2197441" y="0"/>
                  </a:lnTo>
                  <a:cubicBezTo>
                    <a:pt x="2203052" y="0"/>
                    <a:pt x="2207601" y="4549"/>
                    <a:pt x="2207601" y="10160"/>
                  </a:cubicBezTo>
                  <a:lnTo>
                    <a:pt x="2207601" y="1356639"/>
                  </a:lnTo>
                  <a:cubicBezTo>
                    <a:pt x="2207601" y="1359334"/>
                    <a:pt x="2206531" y="1361918"/>
                    <a:pt x="2204625" y="1363824"/>
                  </a:cubicBezTo>
                  <a:cubicBezTo>
                    <a:pt x="2202720" y="1365729"/>
                    <a:pt x="2200136" y="1366799"/>
                    <a:pt x="2197441" y="1366799"/>
                  </a:cubicBezTo>
                  <a:lnTo>
                    <a:pt x="10160" y="1366799"/>
                  </a:lnTo>
                  <a:cubicBezTo>
                    <a:pt x="4549" y="1366799"/>
                    <a:pt x="0" y="1362251"/>
                    <a:pt x="0" y="1356639"/>
                  </a:cubicBezTo>
                  <a:lnTo>
                    <a:pt x="0" y="10160"/>
                  </a:lnTo>
                  <a:cubicBezTo>
                    <a:pt x="0" y="7465"/>
                    <a:pt x="1070" y="4881"/>
                    <a:pt x="2976" y="2976"/>
                  </a:cubicBezTo>
                  <a:cubicBezTo>
                    <a:pt x="4881" y="1070"/>
                    <a:pt x="7465" y="0"/>
                    <a:pt x="10160" y="0"/>
                  </a:cubicBezTo>
                  <a:close/>
                </a:path>
              </a:pathLst>
            </a:custGeom>
            <a:solidFill>
              <a:srgbClr val="E7F0F7"/>
            </a:solidFill>
            <a:ln w="28575" cap="sq">
              <a:solidFill>
                <a:srgbClr val="83CBEB"/>
              </a:solidFill>
              <a:prstDash val="lgDash"/>
              <a:miter/>
            </a:ln>
          </p:spPr>
          <p:txBody>
            <a:bodyPr/>
            <a:lstStyle/>
            <a:p>
              <a:endParaRPr lang="en-US"/>
            </a:p>
          </p:txBody>
        </p:sp>
        <p:sp>
          <p:nvSpPr>
            <p:cNvPr id="5" name="TextBox 5"/>
            <p:cNvSpPr txBox="1"/>
            <p:nvPr/>
          </p:nvSpPr>
          <p:spPr>
            <a:xfrm>
              <a:off x="0" y="0"/>
              <a:ext cx="2207601" cy="1366799"/>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7787177" y="2891446"/>
            <a:ext cx="8702965" cy="4361234"/>
          </a:xfrm>
          <a:prstGeom prst="rect">
            <a:avLst/>
          </a:prstGeom>
        </p:spPr>
        <p:txBody>
          <a:bodyPr lIns="0" tIns="0" rIns="0" bIns="0" rtlCol="0" anchor="t">
            <a:spAutoFit/>
          </a:bodyPr>
          <a:lstStyle/>
          <a:p>
            <a:pPr marL="774312" lvl="1" indent="-387156" algn="r" rtl="1">
              <a:lnSpc>
                <a:spcPts val="5738"/>
              </a:lnSpc>
              <a:buAutoNum type="arabicPeriod"/>
            </a:pPr>
            <a:r>
              <a:rPr lang="ar-EG" sz="3586" u="none" strike="noStrike">
                <a:solidFill>
                  <a:srgbClr val="000000"/>
                </a:solidFill>
                <a:latin typeface="Almarai Bold"/>
                <a:ea typeface="Almarai Bold"/>
                <a:cs typeface="Almarai Bold"/>
                <a:sym typeface="Almarai Bold"/>
                <a:rtl/>
              </a:rPr>
              <a:t>نظام للابتكار</a:t>
            </a:r>
          </a:p>
          <a:p>
            <a:pPr marL="774312" lvl="1" indent="-387156" algn="r" rtl="1">
              <a:lnSpc>
                <a:spcPts val="5738"/>
              </a:lnSpc>
              <a:buAutoNum type="arabicPeriod"/>
            </a:pPr>
            <a:r>
              <a:rPr lang="ar-EG" sz="3586" u="none" strike="noStrike">
                <a:solidFill>
                  <a:srgbClr val="000000"/>
                </a:solidFill>
                <a:latin typeface="Almarai Bold"/>
                <a:ea typeface="Almarai Bold"/>
                <a:cs typeface="Almarai Bold"/>
                <a:sym typeface="Almarai Bold"/>
                <a:rtl/>
              </a:rPr>
              <a:t>الرؤية</a:t>
            </a:r>
          </a:p>
          <a:p>
            <a:pPr marL="774312" lvl="1" indent="-387156" algn="r" rtl="1">
              <a:lnSpc>
                <a:spcPts val="5738"/>
              </a:lnSpc>
              <a:buAutoNum type="arabicPeriod"/>
            </a:pPr>
            <a:r>
              <a:rPr lang="ar-EG" sz="3586" u="none" strike="noStrike">
                <a:solidFill>
                  <a:srgbClr val="000000"/>
                </a:solidFill>
                <a:latin typeface="Almarai Bold"/>
                <a:ea typeface="Almarai Bold"/>
                <a:cs typeface="Almarai Bold"/>
                <a:sym typeface="Almarai Bold"/>
                <a:rtl/>
              </a:rPr>
              <a:t>تحديد الأهداف ومؤشرات الأداء </a:t>
            </a:r>
          </a:p>
          <a:p>
            <a:pPr marL="774312" lvl="1" indent="-387156" algn="r" rtl="1">
              <a:lnSpc>
                <a:spcPts val="5738"/>
              </a:lnSpc>
              <a:buAutoNum type="arabicPeriod"/>
            </a:pPr>
            <a:r>
              <a:rPr lang="ar-EG" sz="3586" u="none" strike="noStrike">
                <a:solidFill>
                  <a:srgbClr val="000000"/>
                </a:solidFill>
                <a:latin typeface="Almarai Bold"/>
                <a:ea typeface="Almarai Bold"/>
                <a:cs typeface="Almarai Bold"/>
                <a:sym typeface="Almarai Bold"/>
                <a:rtl/>
              </a:rPr>
              <a:t>تنظيم فريق العمل</a:t>
            </a:r>
          </a:p>
          <a:p>
            <a:pPr marL="774312" lvl="1" indent="-387156" algn="r" rtl="1">
              <a:lnSpc>
                <a:spcPts val="5738"/>
              </a:lnSpc>
              <a:buAutoNum type="arabicPeriod"/>
            </a:pPr>
            <a:r>
              <a:rPr lang="ar-EG" sz="3586" u="none" strike="noStrike">
                <a:solidFill>
                  <a:srgbClr val="000000"/>
                </a:solidFill>
                <a:latin typeface="Almarai Bold"/>
                <a:ea typeface="Almarai Bold"/>
                <a:cs typeface="Almarai Bold"/>
                <a:sym typeface="Almarai Bold"/>
                <a:rtl/>
              </a:rPr>
              <a:t>الموارد</a:t>
            </a:r>
          </a:p>
          <a:p>
            <a:pPr marL="774312" lvl="1" indent="-387156" algn="r" rtl="1">
              <a:lnSpc>
                <a:spcPts val="5738"/>
              </a:lnSpc>
              <a:buAutoNum type="arabicPeriod"/>
            </a:pPr>
            <a:r>
              <a:rPr lang="ar-EG" sz="3586" u="none" strike="noStrike">
                <a:solidFill>
                  <a:srgbClr val="000000"/>
                </a:solidFill>
                <a:latin typeface="Almarai Bold"/>
                <a:ea typeface="Almarai Bold"/>
                <a:cs typeface="Almarai Bold"/>
                <a:sym typeface="Almarai Bold"/>
                <a:rtl/>
              </a:rPr>
              <a:t>نظام لتقييم النتائج والتحكم</a:t>
            </a:r>
          </a:p>
        </p:txBody>
      </p:sp>
      <p:sp>
        <p:nvSpPr>
          <p:cNvPr id="7" name="TextBox 7"/>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8" name="TextBox 8"/>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8</a:t>
            </a:r>
          </a:p>
        </p:txBody>
      </p:sp>
      <p:sp>
        <p:nvSpPr>
          <p:cNvPr id="9" name="TextBox 9"/>
          <p:cNvSpPr txBox="1"/>
          <p:nvPr/>
        </p:nvSpPr>
        <p:spPr>
          <a:xfrm>
            <a:off x="9774287" y="1047750"/>
            <a:ext cx="6466105" cy="597047"/>
          </a:xfrm>
          <a:prstGeom prst="rect">
            <a:avLst/>
          </a:prstGeom>
        </p:spPr>
        <p:txBody>
          <a:bodyPr lIns="0" tIns="0" rIns="0" bIns="0" rtlCol="0" anchor="t">
            <a:spAutoFit/>
          </a:bodyPr>
          <a:lstStyle/>
          <a:p>
            <a:pPr marL="0" lvl="0" indent="0" algn="r" rtl="1">
              <a:lnSpc>
                <a:spcPts val="4457"/>
              </a:lnSpc>
              <a:spcBef>
                <a:spcPct val="0"/>
              </a:spcBef>
            </a:pPr>
            <a:r>
              <a:rPr lang="ar-EG" sz="3945" u="none" strike="noStrike" spc="-18">
                <a:solidFill>
                  <a:srgbClr val="095277"/>
                </a:solidFill>
                <a:latin typeface="Almarai Bold"/>
                <a:ea typeface="Almarai Bold"/>
                <a:cs typeface="Almarai Bold"/>
                <a:sym typeface="Almarai Bold"/>
                <a:rtl/>
              </a:rPr>
              <a:t>ركائز إدارة الابتكار المؤسسي </a:t>
            </a:r>
          </a:p>
        </p:txBody>
      </p:sp>
      <p:sp>
        <p:nvSpPr>
          <p:cNvPr id="10" name="Freeform 10"/>
          <p:cNvSpPr/>
          <p:nvPr/>
        </p:nvSpPr>
        <p:spPr>
          <a:xfrm>
            <a:off x="16486933" y="2320764"/>
            <a:ext cx="576482" cy="803459"/>
          </a:xfrm>
          <a:custGeom>
            <a:avLst/>
            <a:gdLst/>
            <a:ahLst/>
            <a:cxnLst/>
            <a:rect l="l" t="t" r="r" b="b"/>
            <a:pathLst>
              <a:path w="576482" h="803459">
                <a:moveTo>
                  <a:pt x="0" y="0"/>
                </a:moveTo>
                <a:lnTo>
                  <a:pt x="576482" y="0"/>
                </a:lnTo>
                <a:lnTo>
                  <a:pt x="576482" y="803459"/>
                </a:lnTo>
                <a:lnTo>
                  <a:pt x="0" y="803459"/>
                </a:lnTo>
                <a:lnTo>
                  <a:pt x="0" y="0"/>
                </a:lnTo>
                <a:close/>
              </a:path>
            </a:pathLst>
          </a:custGeom>
          <a:blipFill>
            <a:blip r:embed="rId4"/>
            <a:stretch>
              <a:fillRect/>
            </a:stretch>
          </a:blipFill>
        </p:spPr>
        <p:txBody>
          <a:bodyPr/>
          <a:lstStyle/>
          <a:p>
            <a:endParaRPr lang="en-US"/>
          </a:p>
        </p:txBody>
      </p:sp>
      <p:sp>
        <p:nvSpPr>
          <p:cNvPr id="11" name="Freeform 11"/>
          <p:cNvSpPr/>
          <p:nvPr/>
        </p:nvSpPr>
        <p:spPr>
          <a:xfrm>
            <a:off x="-348759" y="-478387"/>
            <a:ext cx="4009510" cy="5381893"/>
          </a:xfrm>
          <a:custGeom>
            <a:avLst/>
            <a:gdLst/>
            <a:ahLst/>
            <a:cxnLst/>
            <a:rect l="l" t="t" r="r" b="b"/>
            <a:pathLst>
              <a:path w="4009510" h="5381893">
                <a:moveTo>
                  <a:pt x="0" y="0"/>
                </a:moveTo>
                <a:lnTo>
                  <a:pt x="4009511" y="0"/>
                </a:lnTo>
                <a:lnTo>
                  <a:pt x="4009511" y="5381893"/>
                </a:lnTo>
                <a:lnTo>
                  <a:pt x="0" y="53818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7">
              <a:extLst>
                <a:ext uri="{96DAC541-7B7A-43D3-8B79-37D633B846F1}">
                  <asvg:svgBlip xmlns:asvg="http://schemas.microsoft.com/office/drawing/2016/SVG/main" r:embed="rId8"/>
                </a:ext>
              </a:extLst>
            </a:blip>
            <a:stretch>
              <a:fillRect l="-2068" r="-2068"/>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458</Words>
  <Application>Microsoft Office PowerPoint</Application>
  <PresentationFormat>Custom</PresentationFormat>
  <Paragraphs>69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Almarai Bold</vt:lpstr>
      <vt:lpstr>Almarai</vt:lpstr>
      <vt:lpstr>Arial</vt:lpstr>
      <vt:lpstr>29LT Bukra Bold</vt:lpstr>
      <vt:lpstr>Calibri</vt:lpstr>
      <vt:lpstr>Arimo</vt:lpstr>
      <vt:lpstr>Noto Naskh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الخامس- الابتكار المؤسسي.pptx</dc:title>
  <cp:lastModifiedBy>Valentina Wilson</cp:lastModifiedBy>
  <cp:revision>8</cp:revision>
  <dcterms:created xsi:type="dcterms:W3CDTF">2006-08-16T00:00:00Z</dcterms:created>
  <dcterms:modified xsi:type="dcterms:W3CDTF">2024-09-22T12:43:45Z</dcterms:modified>
  <dc:identifier>DAGO-gMZrew</dc:identifier>
</cp:coreProperties>
</file>