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2" r:id="rId3"/>
    <p:sldId id="257" r:id="rId4"/>
    <p:sldId id="258" r:id="rId5"/>
    <p:sldId id="263" r:id="rId6"/>
    <p:sldId id="299" r:id="rId7"/>
    <p:sldId id="286" r:id="rId8"/>
    <p:sldId id="287" r:id="rId9"/>
    <p:sldId id="289" r:id="rId10"/>
    <p:sldId id="291" r:id="rId11"/>
    <p:sldId id="292" r:id="rId12"/>
    <p:sldId id="264" r:id="rId13"/>
    <p:sldId id="259" r:id="rId14"/>
    <p:sldId id="293" r:id="rId15"/>
    <p:sldId id="265" r:id="rId16"/>
    <p:sldId id="294" r:id="rId17"/>
    <p:sldId id="267" r:id="rId18"/>
    <p:sldId id="280" r:id="rId19"/>
    <p:sldId id="296" r:id="rId20"/>
    <p:sldId id="297" r:id="rId21"/>
    <p:sldId id="298" r:id="rId22"/>
    <p:sldId id="256" r:id="rId23"/>
  </p:sldIdLst>
  <p:sldSz cx="18288000" cy="10287000"/>
  <p:notesSz cx="6858000" cy="9144000"/>
  <p:embeddedFontLst>
    <p:embeddedFont>
      <p:font typeface="29LT Bukra Bold" panose="000B0903020204020204" pitchFamily="34" charset="-78"/>
      <p:bold r:id="rId25"/>
    </p:embeddedFont>
    <p:embeddedFont>
      <p:font typeface="Cascadia Code" panose="020B0609020000020004" pitchFamily="49" charset="0"/>
      <p:regular r:id="rId26"/>
      <p:bold r:id="rId27"/>
      <p:italic r:id="rId28"/>
      <p:boldItalic r:id="rId29"/>
    </p:embeddedFont>
    <p:embeddedFont>
      <p:font typeface="Codec Pro" panose="00000500000000000000" pitchFamily="2" charset="0"/>
      <p:regular r:id="rId30"/>
      <p:italic r:id="rId31"/>
    </p:embeddedFont>
    <p:embeddedFont>
      <p:font typeface="Codec Pro Bold" panose="00000600000000000000" pitchFamily="2" charset="0"/>
      <p:regular r:id="rId32"/>
    </p:embeddedFont>
    <p:embeddedFont>
      <p:font typeface="DIN NEXT™ ARABIC BOLD" panose="020B0803020203050203" pitchFamily="34" charset="-78"/>
      <p:bold r:id="rId33"/>
    </p:embeddedFont>
    <p:embeddedFont>
      <p:font typeface="Garet Bold" panose="020B0604020202020204" charset="0"/>
      <p:regular r:id="rId34"/>
    </p:embeddedFont>
    <p:embeddedFont>
      <p:font typeface="League Spartan" panose="020B0604020202020204" charset="0"/>
      <p:regular r:id="rId35"/>
    </p:embeddedFont>
    <p:embeddedFont>
      <p:font typeface="Tajawal" panose="00000500000000000000" pitchFamily="2" charset="-78"/>
      <p:regular r:id="rId36"/>
      <p:bold r:id="rId37"/>
    </p:embeddedFont>
    <p:embeddedFont>
      <p:font typeface="Tajawal Bold" panose="020B0604020202020204" charset="-78"/>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70" d="100"/>
          <a:sy n="70" d="100"/>
        </p:scale>
        <p:origin x="79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656AF-9EA7-4A75-B6C7-FB74B922F41B}" type="doc">
      <dgm:prSet loTypeId="urn:microsoft.com/office/officeart/2005/8/layout/chevron1" loCatId="process" qsTypeId="urn:microsoft.com/office/officeart/2005/8/quickstyle/simple1" qsCatId="simple" csTypeId="urn:microsoft.com/office/officeart/2005/8/colors/colorful1" csCatId="colorful" phldr="1"/>
      <dgm:spPr/>
    </dgm:pt>
    <dgm:pt modelId="{D00B6731-386D-4110-8AF5-AC763E37725F}">
      <dgm:prSet phldrT="[نص]" custT="1"/>
      <dgm:spPr/>
      <dgm:t>
        <a:bodyPr/>
        <a:lstStyle/>
        <a:p>
          <a:pPr rtl="1"/>
          <a:r>
            <a:rPr lang="ar-SA" sz="1600" b="1" dirty="0">
              <a:solidFill>
                <a:schemeClr val="tx1"/>
              </a:solidFill>
            </a:rPr>
            <a:t>النشأة الأولى</a:t>
          </a:r>
        </a:p>
      </dgm:t>
    </dgm:pt>
    <dgm:pt modelId="{B72542BE-BF94-4EDB-B875-91AC7E8A2F7E}" type="parTrans" cxnId="{C1CA5214-96F9-49D5-B1BB-12F742B25B36}">
      <dgm:prSet/>
      <dgm:spPr/>
      <dgm:t>
        <a:bodyPr/>
        <a:lstStyle/>
        <a:p>
          <a:pPr rtl="1"/>
          <a:endParaRPr lang="ar-SA" sz="1800" b="1"/>
        </a:p>
      </dgm:t>
    </dgm:pt>
    <dgm:pt modelId="{B55AB870-F7AF-48B8-BA09-B56BFC671B20}" type="sibTrans" cxnId="{C1CA5214-96F9-49D5-B1BB-12F742B25B36}">
      <dgm:prSet/>
      <dgm:spPr/>
      <dgm:t>
        <a:bodyPr/>
        <a:lstStyle/>
        <a:p>
          <a:pPr rtl="1"/>
          <a:endParaRPr lang="ar-SA" sz="1800" b="1"/>
        </a:p>
      </dgm:t>
    </dgm:pt>
    <dgm:pt modelId="{5C861894-2F74-4558-926C-9125EF3A98B2}">
      <dgm:prSet phldrT="[نص]" custT="1"/>
      <dgm:spPr/>
      <dgm:t>
        <a:bodyPr/>
        <a:lstStyle/>
        <a:p>
          <a:pPr rtl="1"/>
          <a:r>
            <a:rPr lang="ar-SA" sz="1600" b="1" dirty="0">
              <a:solidFill>
                <a:schemeClr val="tx1"/>
              </a:solidFill>
            </a:rPr>
            <a:t>عمال الرعاية الاجتماعية</a:t>
          </a:r>
        </a:p>
      </dgm:t>
    </dgm:pt>
    <dgm:pt modelId="{BAB513A8-0F39-4F1C-8C75-A39BB66BA9F8}" type="parTrans" cxnId="{68595EEA-13C7-40DD-A0C0-875EF4FC6F8E}">
      <dgm:prSet/>
      <dgm:spPr/>
      <dgm:t>
        <a:bodyPr/>
        <a:lstStyle/>
        <a:p>
          <a:pPr rtl="1"/>
          <a:endParaRPr lang="ar-SA" sz="1800" b="1"/>
        </a:p>
      </dgm:t>
    </dgm:pt>
    <dgm:pt modelId="{5C53CC60-2FDF-499F-B4F1-551AF5D7F66C}" type="sibTrans" cxnId="{68595EEA-13C7-40DD-A0C0-875EF4FC6F8E}">
      <dgm:prSet/>
      <dgm:spPr/>
      <dgm:t>
        <a:bodyPr/>
        <a:lstStyle/>
        <a:p>
          <a:pPr rtl="1"/>
          <a:endParaRPr lang="ar-SA" sz="1800" b="1"/>
        </a:p>
      </dgm:t>
    </dgm:pt>
    <dgm:pt modelId="{7BEB3F79-AEB5-4335-B6C7-D7EFE296A88F}">
      <dgm:prSet phldrT="[نص]" custT="1"/>
      <dgm:spPr/>
      <dgm:t>
        <a:bodyPr/>
        <a:lstStyle/>
        <a:p>
          <a:pPr rtl="1"/>
          <a:r>
            <a:rPr lang="ar-SA" sz="1600" b="1" dirty="0">
              <a:solidFill>
                <a:schemeClr val="tx1"/>
              </a:solidFill>
            </a:rPr>
            <a:t>علاقات العمل</a:t>
          </a:r>
        </a:p>
      </dgm:t>
    </dgm:pt>
    <dgm:pt modelId="{E7246813-F0BE-4371-8139-0B9D2C9DDFAF}" type="parTrans" cxnId="{1F346536-A073-40DF-836F-0465521C5FE4}">
      <dgm:prSet/>
      <dgm:spPr/>
      <dgm:t>
        <a:bodyPr/>
        <a:lstStyle/>
        <a:p>
          <a:pPr rtl="1"/>
          <a:endParaRPr lang="ar-SA" sz="1800" b="1"/>
        </a:p>
      </dgm:t>
    </dgm:pt>
    <dgm:pt modelId="{D24597EC-FE14-4E67-A1C2-FF3C0B874E1C}" type="sibTrans" cxnId="{1F346536-A073-40DF-836F-0465521C5FE4}">
      <dgm:prSet/>
      <dgm:spPr/>
      <dgm:t>
        <a:bodyPr/>
        <a:lstStyle/>
        <a:p>
          <a:pPr rtl="1"/>
          <a:endParaRPr lang="ar-SA" sz="1800" b="1"/>
        </a:p>
      </dgm:t>
    </dgm:pt>
    <dgm:pt modelId="{D0CC1E8D-ECC9-4353-8ED1-E13B19E57D4F}">
      <dgm:prSet custT="1"/>
      <dgm:spPr/>
      <dgm:t>
        <a:bodyPr/>
        <a:lstStyle/>
        <a:p>
          <a:pPr rtl="1"/>
          <a:r>
            <a:rPr lang="ar-SA" sz="1600" b="1" dirty="0">
              <a:solidFill>
                <a:schemeClr val="tx1"/>
              </a:solidFill>
            </a:rPr>
            <a:t>لجنة </a:t>
          </a:r>
          <a:r>
            <a:rPr lang="ar-SA" sz="1600" b="1" dirty="0" err="1">
              <a:solidFill>
                <a:schemeClr val="tx1"/>
              </a:solidFill>
            </a:rPr>
            <a:t>وايتلي</a:t>
          </a:r>
          <a:endParaRPr lang="ar-SA" sz="1600" b="1" dirty="0">
            <a:solidFill>
              <a:schemeClr val="tx1"/>
            </a:solidFill>
          </a:endParaRPr>
        </a:p>
      </dgm:t>
    </dgm:pt>
    <dgm:pt modelId="{A6B82284-9690-4EED-AF45-38AAEB8A6868}" type="parTrans" cxnId="{F09784F9-2900-4D79-B0AF-C24FC615EB0B}">
      <dgm:prSet/>
      <dgm:spPr/>
      <dgm:t>
        <a:bodyPr/>
        <a:lstStyle/>
        <a:p>
          <a:pPr rtl="1"/>
          <a:endParaRPr lang="ar-SA" sz="1800" b="1"/>
        </a:p>
      </dgm:t>
    </dgm:pt>
    <dgm:pt modelId="{52AD0EF8-BC6C-4170-ACC5-E98104161A7F}" type="sibTrans" cxnId="{F09784F9-2900-4D79-B0AF-C24FC615EB0B}">
      <dgm:prSet/>
      <dgm:spPr/>
      <dgm:t>
        <a:bodyPr/>
        <a:lstStyle/>
        <a:p>
          <a:pPr rtl="1"/>
          <a:endParaRPr lang="ar-SA" sz="1800" b="1"/>
        </a:p>
      </dgm:t>
    </dgm:pt>
    <dgm:pt modelId="{AB09928C-B662-4E0B-979D-65F5B4AB6974}">
      <dgm:prSet custT="1"/>
      <dgm:spPr/>
      <dgm:t>
        <a:bodyPr/>
        <a:lstStyle/>
        <a:p>
          <a:pPr rtl="1"/>
          <a:r>
            <a:rPr lang="ar-SA" sz="1600" b="1" dirty="0">
              <a:solidFill>
                <a:schemeClr val="tx1"/>
              </a:solidFill>
            </a:rPr>
            <a:t>إداري الموارد البشرية</a:t>
          </a:r>
        </a:p>
      </dgm:t>
    </dgm:pt>
    <dgm:pt modelId="{C81D2FAE-A63D-4BC8-AB67-425F0DD47087}" type="parTrans" cxnId="{997E466C-E747-4E52-A71F-055153276D95}">
      <dgm:prSet/>
      <dgm:spPr/>
      <dgm:t>
        <a:bodyPr/>
        <a:lstStyle/>
        <a:p>
          <a:pPr rtl="1"/>
          <a:endParaRPr lang="ar-SA" sz="1800" b="1"/>
        </a:p>
      </dgm:t>
    </dgm:pt>
    <dgm:pt modelId="{1F499E93-9613-471C-BF20-892511D5C10E}" type="sibTrans" cxnId="{997E466C-E747-4E52-A71F-055153276D95}">
      <dgm:prSet/>
      <dgm:spPr/>
      <dgm:t>
        <a:bodyPr/>
        <a:lstStyle/>
        <a:p>
          <a:pPr rtl="1"/>
          <a:endParaRPr lang="ar-SA" sz="1800" b="1"/>
        </a:p>
      </dgm:t>
    </dgm:pt>
    <dgm:pt modelId="{6D1BC203-2BB1-47F4-98FD-94B455643946}">
      <dgm:prSet custT="1"/>
      <dgm:spPr/>
      <dgm:t>
        <a:bodyPr/>
        <a:lstStyle/>
        <a:p>
          <a:pPr rtl="1"/>
          <a:r>
            <a:rPr lang="ar-SA" sz="1600" b="1" dirty="0">
              <a:solidFill>
                <a:schemeClr val="tx1"/>
              </a:solidFill>
            </a:rPr>
            <a:t>تكوين سياسات الموارد البشرية</a:t>
          </a:r>
        </a:p>
      </dgm:t>
    </dgm:pt>
    <dgm:pt modelId="{4D3CC9E0-C662-42AB-B34B-37CF37150522}" type="parTrans" cxnId="{7AFE4B64-D276-4EA1-B587-1DB99293117F}">
      <dgm:prSet/>
      <dgm:spPr/>
      <dgm:t>
        <a:bodyPr/>
        <a:lstStyle/>
        <a:p>
          <a:pPr rtl="1"/>
          <a:endParaRPr lang="ar-SA" sz="1800" b="1"/>
        </a:p>
      </dgm:t>
    </dgm:pt>
    <dgm:pt modelId="{3F7579A7-ADD6-42A9-87E6-D6C3315F2FEA}" type="sibTrans" cxnId="{7AFE4B64-D276-4EA1-B587-1DB99293117F}">
      <dgm:prSet/>
      <dgm:spPr/>
      <dgm:t>
        <a:bodyPr/>
        <a:lstStyle/>
        <a:p>
          <a:pPr rtl="1"/>
          <a:endParaRPr lang="ar-SA" sz="1800" b="1"/>
        </a:p>
      </dgm:t>
    </dgm:pt>
    <dgm:pt modelId="{B9F9D3B3-2395-4EED-A67F-74509A194251}">
      <dgm:prSet custT="1"/>
      <dgm:spPr/>
      <dgm:t>
        <a:bodyPr/>
        <a:lstStyle/>
        <a:p>
          <a:pPr rtl="1"/>
          <a:r>
            <a:rPr lang="ar-SA" sz="1600" b="1" dirty="0">
              <a:solidFill>
                <a:schemeClr val="tx1"/>
              </a:solidFill>
            </a:rPr>
            <a:t>دور التخطيط الشامل</a:t>
          </a:r>
        </a:p>
      </dgm:t>
    </dgm:pt>
    <dgm:pt modelId="{463DF1C3-1F7D-43C7-A895-9B5C0636FE7D}" type="parTrans" cxnId="{5C3D8EF3-4FCB-4850-A090-C3775154CB0D}">
      <dgm:prSet/>
      <dgm:spPr/>
      <dgm:t>
        <a:bodyPr/>
        <a:lstStyle/>
        <a:p>
          <a:pPr rtl="1"/>
          <a:endParaRPr lang="ar-SA" sz="1800" b="1"/>
        </a:p>
      </dgm:t>
    </dgm:pt>
    <dgm:pt modelId="{B17977A6-7184-4A9F-849C-6113F69B5E42}" type="sibTrans" cxnId="{5C3D8EF3-4FCB-4850-A090-C3775154CB0D}">
      <dgm:prSet/>
      <dgm:spPr/>
      <dgm:t>
        <a:bodyPr/>
        <a:lstStyle/>
        <a:p>
          <a:pPr rtl="1"/>
          <a:endParaRPr lang="ar-SA" sz="1800" b="1"/>
        </a:p>
      </dgm:t>
    </dgm:pt>
    <dgm:pt modelId="{E47565D7-83C6-475A-91F8-70B174CD6462}">
      <dgm:prSet custT="1"/>
      <dgm:spPr/>
      <dgm:t>
        <a:bodyPr/>
        <a:lstStyle/>
        <a:p>
          <a:pPr rtl="1"/>
          <a:r>
            <a:rPr lang="ar-SA" sz="1600" b="1" dirty="0">
              <a:solidFill>
                <a:schemeClr val="tx1"/>
              </a:solidFill>
            </a:rPr>
            <a:t>الموارد البشرية والمجتمع الأكبر</a:t>
          </a:r>
        </a:p>
      </dgm:t>
    </dgm:pt>
    <dgm:pt modelId="{942969E9-1153-47EA-A9D6-86077AA2CA71}" type="parTrans" cxnId="{C23150BB-4092-40F9-82C9-3874359DB87E}">
      <dgm:prSet/>
      <dgm:spPr/>
      <dgm:t>
        <a:bodyPr/>
        <a:lstStyle/>
        <a:p>
          <a:pPr rtl="1"/>
          <a:endParaRPr lang="ar-SA" sz="1800" b="1"/>
        </a:p>
      </dgm:t>
    </dgm:pt>
    <dgm:pt modelId="{0FED3209-D6D8-4C0D-AE9A-D46EA4A487B4}" type="sibTrans" cxnId="{C23150BB-4092-40F9-82C9-3874359DB87E}">
      <dgm:prSet/>
      <dgm:spPr/>
      <dgm:t>
        <a:bodyPr/>
        <a:lstStyle/>
        <a:p>
          <a:pPr rtl="1"/>
          <a:endParaRPr lang="ar-SA" sz="1800" b="1"/>
        </a:p>
      </dgm:t>
    </dgm:pt>
    <dgm:pt modelId="{9F9FED9C-E6C0-4E3F-BCF4-E3292748A3A3}" type="pres">
      <dgm:prSet presAssocID="{AC2656AF-9EA7-4A75-B6C7-FB74B922F41B}" presName="Name0" presStyleCnt="0">
        <dgm:presLayoutVars>
          <dgm:dir/>
          <dgm:animLvl val="lvl"/>
          <dgm:resizeHandles val="exact"/>
        </dgm:presLayoutVars>
      </dgm:prSet>
      <dgm:spPr/>
    </dgm:pt>
    <dgm:pt modelId="{DDC69640-333F-4EFB-BF3E-46C903E2F7BE}" type="pres">
      <dgm:prSet presAssocID="{D00B6731-386D-4110-8AF5-AC763E37725F}" presName="parTxOnly" presStyleLbl="node1" presStyleIdx="0" presStyleCnt="8">
        <dgm:presLayoutVars>
          <dgm:chMax val="0"/>
          <dgm:chPref val="0"/>
          <dgm:bulletEnabled val="1"/>
        </dgm:presLayoutVars>
      </dgm:prSet>
      <dgm:spPr/>
    </dgm:pt>
    <dgm:pt modelId="{29DE5EB8-4222-4779-B532-439B51F66158}" type="pres">
      <dgm:prSet presAssocID="{B55AB870-F7AF-48B8-BA09-B56BFC671B20}" presName="parTxOnlySpace" presStyleCnt="0"/>
      <dgm:spPr/>
    </dgm:pt>
    <dgm:pt modelId="{E03CA36D-3943-4F0E-A809-508D12D76833}" type="pres">
      <dgm:prSet presAssocID="{5C861894-2F74-4558-926C-9125EF3A98B2}" presName="parTxOnly" presStyleLbl="node1" presStyleIdx="1" presStyleCnt="8">
        <dgm:presLayoutVars>
          <dgm:chMax val="0"/>
          <dgm:chPref val="0"/>
          <dgm:bulletEnabled val="1"/>
        </dgm:presLayoutVars>
      </dgm:prSet>
      <dgm:spPr/>
    </dgm:pt>
    <dgm:pt modelId="{A9677B33-8888-4141-B917-ADE86CF850AD}" type="pres">
      <dgm:prSet presAssocID="{5C53CC60-2FDF-499F-B4F1-551AF5D7F66C}" presName="parTxOnlySpace" presStyleCnt="0"/>
      <dgm:spPr/>
    </dgm:pt>
    <dgm:pt modelId="{CA6FA884-EE1B-45EA-B1D8-5F8392D4A8B9}" type="pres">
      <dgm:prSet presAssocID="{7BEB3F79-AEB5-4335-B6C7-D7EFE296A88F}" presName="parTxOnly" presStyleLbl="node1" presStyleIdx="2" presStyleCnt="8">
        <dgm:presLayoutVars>
          <dgm:chMax val="0"/>
          <dgm:chPref val="0"/>
          <dgm:bulletEnabled val="1"/>
        </dgm:presLayoutVars>
      </dgm:prSet>
      <dgm:spPr/>
    </dgm:pt>
    <dgm:pt modelId="{47566806-58D8-4FE4-A64F-601FBBDDE414}" type="pres">
      <dgm:prSet presAssocID="{D24597EC-FE14-4E67-A1C2-FF3C0B874E1C}" presName="parTxOnlySpace" presStyleCnt="0"/>
      <dgm:spPr/>
    </dgm:pt>
    <dgm:pt modelId="{E607ED7F-E5A7-476D-9A45-45687AC5428C}" type="pres">
      <dgm:prSet presAssocID="{D0CC1E8D-ECC9-4353-8ED1-E13B19E57D4F}" presName="parTxOnly" presStyleLbl="node1" presStyleIdx="3" presStyleCnt="8">
        <dgm:presLayoutVars>
          <dgm:chMax val="0"/>
          <dgm:chPref val="0"/>
          <dgm:bulletEnabled val="1"/>
        </dgm:presLayoutVars>
      </dgm:prSet>
      <dgm:spPr/>
    </dgm:pt>
    <dgm:pt modelId="{AB347CDB-E44E-4396-B275-2740978AA6FD}" type="pres">
      <dgm:prSet presAssocID="{52AD0EF8-BC6C-4170-ACC5-E98104161A7F}" presName="parTxOnlySpace" presStyleCnt="0"/>
      <dgm:spPr/>
    </dgm:pt>
    <dgm:pt modelId="{EE5136E6-057E-4E61-8219-CECD4B439D00}" type="pres">
      <dgm:prSet presAssocID="{AB09928C-B662-4E0B-979D-65F5B4AB6974}" presName="parTxOnly" presStyleLbl="node1" presStyleIdx="4" presStyleCnt="8">
        <dgm:presLayoutVars>
          <dgm:chMax val="0"/>
          <dgm:chPref val="0"/>
          <dgm:bulletEnabled val="1"/>
        </dgm:presLayoutVars>
      </dgm:prSet>
      <dgm:spPr/>
    </dgm:pt>
    <dgm:pt modelId="{7CBDADC7-3FCE-4291-8789-A7790EB8546F}" type="pres">
      <dgm:prSet presAssocID="{1F499E93-9613-471C-BF20-892511D5C10E}" presName="parTxOnlySpace" presStyleCnt="0"/>
      <dgm:spPr/>
    </dgm:pt>
    <dgm:pt modelId="{519BAB12-1BA7-45D1-ACA8-7354608DF005}" type="pres">
      <dgm:prSet presAssocID="{6D1BC203-2BB1-47F4-98FD-94B455643946}" presName="parTxOnly" presStyleLbl="node1" presStyleIdx="5" presStyleCnt="8">
        <dgm:presLayoutVars>
          <dgm:chMax val="0"/>
          <dgm:chPref val="0"/>
          <dgm:bulletEnabled val="1"/>
        </dgm:presLayoutVars>
      </dgm:prSet>
      <dgm:spPr/>
    </dgm:pt>
    <dgm:pt modelId="{A6E20F82-064F-47D8-A9FB-2D8C9DB752E6}" type="pres">
      <dgm:prSet presAssocID="{3F7579A7-ADD6-42A9-87E6-D6C3315F2FEA}" presName="parTxOnlySpace" presStyleCnt="0"/>
      <dgm:spPr/>
    </dgm:pt>
    <dgm:pt modelId="{9ADA420D-D1C1-4AA2-B8CC-9334DDE663E5}" type="pres">
      <dgm:prSet presAssocID="{B9F9D3B3-2395-4EED-A67F-74509A194251}" presName="parTxOnly" presStyleLbl="node1" presStyleIdx="6" presStyleCnt="8">
        <dgm:presLayoutVars>
          <dgm:chMax val="0"/>
          <dgm:chPref val="0"/>
          <dgm:bulletEnabled val="1"/>
        </dgm:presLayoutVars>
      </dgm:prSet>
      <dgm:spPr/>
    </dgm:pt>
    <dgm:pt modelId="{42C2E429-753C-439A-9872-0938E889DE7C}" type="pres">
      <dgm:prSet presAssocID="{B17977A6-7184-4A9F-849C-6113F69B5E42}" presName="parTxOnlySpace" presStyleCnt="0"/>
      <dgm:spPr/>
    </dgm:pt>
    <dgm:pt modelId="{9CD4450A-2E9B-4D83-8C09-78A3AC0B3924}" type="pres">
      <dgm:prSet presAssocID="{E47565D7-83C6-475A-91F8-70B174CD6462}" presName="parTxOnly" presStyleLbl="node1" presStyleIdx="7" presStyleCnt="8">
        <dgm:presLayoutVars>
          <dgm:chMax val="0"/>
          <dgm:chPref val="0"/>
          <dgm:bulletEnabled val="1"/>
        </dgm:presLayoutVars>
      </dgm:prSet>
      <dgm:spPr/>
    </dgm:pt>
  </dgm:ptLst>
  <dgm:cxnLst>
    <dgm:cxn modelId="{C1CA5214-96F9-49D5-B1BB-12F742B25B36}" srcId="{AC2656AF-9EA7-4A75-B6C7-FB74B922F41B}" destId="{D00B6731-386D-4110-8AF5-AC763E37725F}" srcOrd="0" destOrd="0" parTransId="{B72542BE-BF94-4EDB-B875-91AC7E8A2F7E}" sibTransId="{B55AB870-F7AF-48B8-BA09-B56BFC671B20}"/>
    <dgm:cxn modelId="{C3CDD629-25D4-476A-81D4-FCA4666126C9}" type="presOf" srcId="{7BEB3F79-AEB5-4335-B6C7-D7EFE296A88F}" destId="{CA6FA884-EE1B-45EA-B1D8-5F8392D4A8B9}" srcOrd="0" destOrd="0" presId="urn:microsoft.com/office/officeart/2005/8/layout/chevron1"/>
    <dgm:cxn modelId="{90B6B633-1C91-4F48-B939-1EB996BBC416}" type="presOf" srcId="{6D1BC203-2BB1-47F4-98FD-94B455643946}" destId="{519BAB12-1BA7-45D1-ACA8-7354608DF005}" srcOrd="0" destOrd="0" presId="urn:microsoft.com/office/officeart/2005/8/layout/chevron1"/>
    <dgm:cxn modelId="{1F346536-A073-40DF-836F-0465521C5FE4}" srcId="{AC2656AF-9EA7-4A75-B6C7-FB74B922F41B}" destId="{7BEB3F79-AEB5-4335-B6C7-D7EFE296A88F}" srcOrd="2" destOrd="0" parTransId="{E7246813-F0BE-4371-8139-0B9D2C9DDFAF}" sibTransId="{D24597EC-FE14-4E67-A1C2-FF3C0B874E1C}"/>
    <dgm:cxn modelId="{2374063C-5FFF-45A5-86C3-5E96A1C9FC50}" type="presOf" srcId="{B9F9D3B3-2395-4EED-A67F-74509A194251}" destId="{9ADA420D-D1C1-4AA2-B8CC-9334DDE663E5}" srcOrd="0" destOrd="0" presId="urn:microsoft.com/office/officeart/2005/8/layout/chevron1"/>
    <dgm:cxn modelId="{7AFE4B64-D276-4EA1-B587-1DB99293117F}" srcId="{AC2656AF-9EA7-4A75-B6C7-FB74B922F41B}" destId="{6D1BC203-2BB1-47F4-98FD-94B455643946}" srcOrd="5" destOrd="0" parTransId="{4D3CC9E0-C662-42AB-B34B-37CF37150522}" sibTransId="{3F7579A7-ADD6-42A9-87E6-D6C3315F2FEA}"/>
    <dgm:cxn modelId="{997E466C-E747-4E52-A71F-055153276D95}" srcId="{AC2656AF-9EA7-4A75-B6C7-FB74B922F41B}" destId="{AB09928C-B662-4E0B-979D-65F5B4AB6974}" srcOrd="4" destOrd="0" parTransId="{C81D2FAE-A63D-4BC8-AB67-425F0DD47087}" sibTransId="{1F499E93-9613-471C-BF20-892511D5C10E}"/>
    <dgm:cxn modelId="{9D58EC80-055B-44EC-B0CB-F61E890817D6}" type="presOf" srcId="{AB09928C-B662-4E0B-979D-65F5B4AB6974}" destId="{EE5136E6-057E-4E61-8219-CECD4B439D00}" srcOrd="0" destOrd="0" presId="urn:microsoft.com/office/officeart/2005/8/layout/chevron1"/>
    <dgm:cxn modelId="{C23150BB-4092-40F9-82C9-3874359DB87E}" srcId="{AC2656AF-9EA7-4A75-B6C7-FB74B922F41B}" destId="{E47565D7-83C6-475A-91F8-70B174CD6462}" srcOrd="7" destOrd="0" parTransId="{942969E9-1153-47EA-A9D6-86077AA2CA71}" sibTransId="{0FED3209-D6D8-4C0D-AE9A-D46EA4A487B4}"/>
    <dgm:cxn modelId="{7E4846C0-D8EB-4F9A-A5ED-9E71C2FD2D73}" type="presOf" srcId="{AC2656AF-9EA7-4A75-B6C7-FB74B922F41B}" destId="{9F9FED9C-E6C0-4E3F-BCF4-E3292748A3A3}" srcOrd="0" destOrd="0" presId="urn:microsoft.com/office/officeart/2005/8/layout/chevron1"/>
    <dgm:cxn modelId="{319EB3D0-3849-4459-A1AF-BECC1CBC378F}" type="presOf" srcId="{D00B6731-386D-4110-8AF5-AC763E37725F}" destId="{DDC69640-333F-4EFB-BF3E-46C903E2F7BE}" srcOrd="0" destOrd="0" presId="urn:microsoft.com/office/officeart/2005/8/layout/chevron1"/>
    <dgm:cxn modelId="{68595EEA-13C7-40DD-A0C0-875EF4FC6F8E}" srcId="{AC2656AF-9EA7-4A75-B6C7-FB74B922F41B}" destId="{5C861894-2F74-4558-926C-9125EF3A98B2}" srcOrd="1" destOrd="0" parTransId="{BAB513A8-0F39-4F1C-8C75-A39BB66BA9F8}" sibTransId="{5C53CC60-2FDF-499F-B4F1-551AF5D7F66C}"/>
    <dgm:cxn modelId="{491C76EC-D7A5-4973-BEC7-71D519B9C8C0}" type="presOf" srcId="{E47565D7-83C6-475A-91F8-70B174CD6462}" destId="{9CD4450A-2E9B-4D83-8C09-78A3AC0B3924}" srcOrd="0" destOrd="0" presId="urn:microsoft.com/office/officeart/2005/8/layout/chevron1"/>
    <dgm:cxn modelId="{C33C7BF1-C96F-412F-B2AF-205298262733}" type="presOf" srcId="{D0CC1E8D-ECC9-4353-8ED1-E13B19E57D4F}" destId="{E607ED7F-E5A7-476D-9A45-45687AC5428C}" srcOrd="0" destOrd="0" presId="urn:microsoft.com/office/officeart/2005/8/layout/chevron1"/>
    <dgm:cxn modelId="{5C3D8EF3-4FCB-4850-A090-C3775154CB0D}" srcId="{AC2656AF-9EA7-4A75-B6C7-FB74B922F41B}" destId="{B9F9D3B3-2395-4EED-A67F-74509A194251}" srcOrd="6" destOrd="0" parTransId="{463DF1C3-1F7D-43C7-A895-9B5C0636FE7D}" sibTransId="{B17977A6-7184-4A9F-849C-6113F69B5E42}"/>
    <dgm:cxn modelId="{F09784F9-2900-4D79-B0AF-C24FC615EB0B}" srcId="{AC2656AF-9EA7-4A75-B6C7-FB74B922F41B}" destId="{D0CC1E8D-ECC9-4353-8ED1-E13B19E57D4F}" srcOrd="3" destOrd="0" parTransId="{A6B82284-9690-4EED-AF45-38AAEB8A6868}" sibTransId="{52AD0EF8-BC6C-4170-ACC5-E98104161A7F}"/>
    <dgm:cxn modelId="{61F209FF-294B-49E7-9651-56F6A3B16511}" type="presOf" srcId="{5C861894-2F74-4558-926C-9125EF3A98B2}" destId="{E03CA36D-3943-4F0E-A809-508D12D76833}" srcOrd="0" destOrd="0" presId="urn:microsoft.com/office/officeart/2005/8/layout/chevron1"/>
    <dgm:cxn modelId="{5DD75CAD-F5B2-4F81-A440-AD02D7EBCCF4}" type="presParOf" srcId="{9F9FED9C-E6C0-4E3F-BCF4-E3292748A3A3}" destId="{DDC69640-333F-4EFB-BF3E-46C903E2F7BE}" srcOrd="0" destOrd="0" presId="urn:microsoft.com/office/officeart/2005/8/layout/chevron1"/>
    <dgm:cxn modelId="{D7DEFA46-189A-47C0-B230-35F9136E2DD7}" type="presParOf" srcId="{9F9FED9C-E6C0-4E3F-BCF4-E3292748A3A3}" destId="{29DE5EB8-4222-4779-B532-439B51F66158}" srcOrd="1" destOrd="0" presId="urn:microsoft.com/office/officeart/2005/8/layout/chevron1"/>
    <dgm:cxn modelId="{33814E56-ED1F-405D-ADCF-4120DDB80D12}" type="presParOf" srcId="{9F9FED9C-E6C0-4E3F-BCF4-E3292748A3A3}" destId="{E03CA36D-3943-4F0E-A809-508D12D76833}" srcOrd="2" destOrd="0" presId="urn:microsoft.com/office/officeart/2005/8/layout/chevron1"/>
    <dgm:cxn modelId="{07A1200D-490B-4E00-949D-2D119AEF935A}" type="presParOf" srcId="{9F9FED9C-E6C0-4E3F-BCF4-E3292748A3A3}" destId="{A9677B33-8888-4141-B917-ADE86CF850AD}" srcOrd="3" destOrd="0" presId="urn:microsoft.com/office/officeart/2005/8/layout/chevron1"/>
    <dgm:cxn modelId="{62B1BCC0-DAE0-4E70-A9F7-D5D275FD6DEF}" type="presParOf" srcId="{9F9FED9C-E6C0-4E3F-BCF4-E3292748A3A3}" destId="{CA6FA884-EE1B-45EA-B1D8-5F8392D4A8B9}" srcOrd="4" destOrd="0" presId="urn:microsoft.com/office/officeart/2005/8/layout/chevron1"/>
    <dgm:cxn modelId="{7CF8E342-FA33-4486-BCC3-EE03F6B75F23}" type="presParOf" srcId="{9F9FED9C-E6C0-4E3F-BCF4-E3292748A3A3}" destId="{47566806-58D8-4FE4-A64F-601FBBDDE414}" srcOrd="5" destOrd="0" presId="urn:microsoft.com/office/officeart/2005/8/layout/chevron1"/>
    <dgm:cxn modelId="{57E75DF0-B9FA-4C06-9D06-0BB5DEE7C3DC}" type="presParOf" srcId="{9F9FED9C-E6C0-4E3F-BCF4-E3292748A3A3}" destId="{E607ED7F-E5A7-476D-9A45-45687AC5428C}" srcOrd="6" destOrd="0" presId="urn:microsoft.com/office/officeart/2005/8/layout/chevron1"/>
    <dgm:cxn modelId="{EC736376-B6DB-48C4-9A72-15AFBD100084}" type="presParOf" srcId="{9F9FED9C-E6C0-4E3F-BCF4-E3292748A3A3}" destId="{AB347CDB-E44E-4396-B275-2740978AA6FD}" srcOrd="7" destOrd="0" presId="urn:microsoft.com/office/officeart/2005/8/layout/chevron1"/>
    <dgm:cxn modelId="{D761E536-0043-42C6-BB52-C8E439C14889}" type="presParOf" srcId="{9F9FED9C-E6C0-4E3F-BCF4-E3292748A3A3}" destId="{EE5136E6-057E-4E61-8219-CECD4B439D00}" srcOrd="8" destOrd="0" presId="urn:microsoft.com/office/officeart/2005/8/layout/chevron1"/>
    <dgm:cxn modelId="{5B44773F-AF6B-444C-BA8E-2C75F28C6D67}" type="presParOf" srcId="{9F9FED9C-E6C0-4E3F-BCF4-E3292748A3A3}" destId="{7CBDADC7-3FCE-4291-8789-A7790EB8546F}" srcOrd="9" destOrd="0" presId="urn:microsoft.com/office/officeart/2005/8/layout/chevron1"/>
    <dgm:cxn modelId="{4232B4E5-5411-42B2-9163-8BE8DB634B7B}" type="presParOf" srcId="{9F9FED9C-E6C0-4E3F-BCF4-E3292748A3A3}" destId="{519BAB12-1BA7-45D1-ACA8-7354608DF005}" srcOrd="10" destOrd="0" presId="urn:microsoft.com/office/officeart/2005/8/layout/chevron1"/>
    <dgm:cxn modelId="{840E2928-2400-46AC-ADE0-804A3450F6EF}" type="presParOf" srcId="{9F9FED9C-E6C0-4E3F-BCF4-E3292748A3A3}" destId="{A6E20F82-064F-47D8-A9FB-2D8C9DB752E6}" srcOrd="11" destOrd="0" presId="urn:microsoft.com/office/officeart/2005/8/layout/chevron1"/>
    <dgm:cxn modelId="{C9173B22-57AA-4BA6-9E94-088106F076EF}" type="presParOf" srcId="{9F9FED9C-E6C0-4E3F-BCF4-E3292748A3A3}" destId="{9ADA420D-D1C1-4AA2-B8CC-9334DDE663E5}" srcOrd="12" destOrd="0" presId="urn:microsoft.com/office/officeart/2005/8/layout/chevron1"/>
    <dgm:cxn modelId="{573D50E1-D426-448B-B668-994628AD2443}" type="presParOf" srcId="{9F9FED9C-E6C0-4E3F-BCF4-E3292748A3A3}" destId="{42C2E429-753C-439A-9872-0938E889DE7C}" srcOrd="13" destOrd="0" presId="urn:microsoft.com/office/officeart/2005/8/layout/chevron1"/>
    <dgm:cxn modelId="{9E2FC8C8-7627-4458-A476-B31F262F6214}" type="presParOf" srcId="{9F9FED9C-E6C0-4E3F-BCF4-E3292748A3A3}" destId="{9CD4450A-2E9B-4D83-8C09-78A3AC0B3924}" srcOrd="1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69640-333F-4EFB-BF3E-46C903E2F7BE}">
      <dsp:nvSpPr>
        <dsp:cNvPr id="0" name=""/>
        <dsp:cNvSpPr/>
      </dsp:nvSpPr>
      <dsp:spPr>
        <a:xfrm>
          <a:off x="1237" y="2468474"/>
          <a:ext cx="1982912" cy="793165"/>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النشأة الأولى</a:t>
          </a:r>
        </a:p>
      </dsp:txBody>
      <dsp:txXfrm>
        <a:off x="397820" y="2468474"/>
        <a:ext cx="1189747" cy="793165"/>
      </dsp:txXfrm>
    </dsp:sp>
    <dsp:sp modelId="{E03CA36D-3943-4F0E-A809-508D12D76833}">
      <dsp:nvSpPr>
        <dsp:cNvPr id="0" name=""/>
        <dsp:cNvSpPr/>
      </dsp:nvSpPr>
      <dsp:spPr>
        <a:xfrm>
          <a:off x="1785858" y="2468474"/>
          <a:ext cx="1982912" cy="79316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عمال الرعاية الاجتماعية</a:t>
          </a:r>
        </a:p>
      </dsp:txBody>
      <dsp:txXfrm>
        <a:off x="2182441" y="2468474"/>
        <a:ext cx="1189747" cy="793165"/>
      </dsp:txXfrm>
    </dsp:sp>
    <dsp:sp modelId="{CA6FA884-EE1B-45EA-B1D8-5F8392D4A8B9}">
      <dsp:nvSpPr>
        <dsp:cNvPr id="0" name=""/>
        <dsp:cNvSpPr/>
      </dsp:nvSpPr>
      <dsp:spPr>
        <a:xfrm>
          <a:off x="3570480" y="2468474"/>
          <a:ext cx="1982912" cy="793165"/>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علاقات العمل</a:t>
          </a:r>
        </a:p>
      </dsp:txBody>
      <dsp:txXfrm>
        <a:off x="3967063" y="2468474"/>
        <a:ext cx="1189747" cy="793165"/>
      </dsp:txXfrm>
    </dsp:sp>
    <dsp:sp modelId="{E607ED7F-E5A7-476D-9A45-45687AC5428C}">
      <dsp:nvSpPr>
        <dsp:cNvPr id="0" name=""/>
        <dsp:cNvSpPr/>
      </dsp:nvSpPr>
      <dsp:spPr>
        <a:xfrm>
          <a:off x="5355101" y="2468474"/>
          <a:ext cx="1982912" cy="793165"/>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لجنة </a:t>
          </a:r>
          <a:r>
            <a:rPr lang="ar-SA" sz="1600" b="1" kern="1200" dirty="0" err="1">
              <a:solidFill>
                <a:schemeClr val="tx1"/>
              </a:solidFill>
            </a:rPr>
            <a:t>وايتلي</a:t>
          </a:r>
          <a:endParaRPr lang="ar-SA" sz="1600" b="1" kern="1200" dirty="0">
            <a:solidFill>
              <a:schemeClr val="tx1"/>
            </a:solidFill>
          </a:endParaRPr>
        </a:p>
      </dsp:txBody>
      <dsp:txXfrm>
        <a:off x="5751684" y="2468474"/>
        <a:ext cx="1189747" cy="793165"/>
      </dsp:txXfrm>
    </dsp:sp>
    <dsp:sp modelId="{EE5136E6-057E-4E61-8219-CECD4B439D00}">
      <dsp:nvSpPr>
        <dsp:cNvPr id="0" name=""/>
        <dsp:cNvSpPr/>
      </dsp:nvSpPr>
      <dsp:spPr>
        <a:xfrm>
          <a:off x="7139723" y="2468474"/>
          <a:ext cx="1982912" cy="793165"/>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إداري الموارد البشرية</a:t>
          </a:r>
        </a:p>
      </dsp:txBody>
      <dsp:txXfrm>
        <a:off x="7536306" y="2468474"/>
        <a:ext cx="1189747" cy="793165"/>
      </dsp:txXfrm>
    </dsp:sp>
    <dsp:sp modelId="{519BAB12-1BA7-45D1-ACA8-7354608DF005}">
      <dsp:nvSpPr>
        <dsp:cNvPr id="0" name=""/>
        <dsp:cNvSpPr/>
      </dsp:nvSpPr>
      <dsp:spPr>
        <a:xfrm>
          <a:off x="8924344" y="2468474"/>
          <a:ext cx="1982912" cy="793165"/>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تكوين سياسات الموارد البشرية</a:t>
          </a:r>
        </a:p>
      </dsp:txBody>
      <dsp:txXfrm>
        <a:off x="9320927" y="2468474"/>
        <a:ext cx="1189747" cy="793165"/>
      </dsp:txXfrm>
    </dsp:sp>
    <dsp:sp modelId="{9ADA420D-D1C1-4AA2-B8CC-9334DDE663E5}">
      <dsp:nvSpPr>
        <dsp:cNvPr id="0" name=""/>
        <dsp:cNvSpPr/>
      </dsp:nvSpPr>
      <dsp:spPr>
        <a:xfrm>
          <a:off x="10708966" y="2468474"/>
          <a:ext cx="1982912" cy="79316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دور التخطيط الشامل</a:t>
          </a:r>
        </a:p>
      </dsp:txBody>
      <dsp:txXfrm>
        <a:off x="11105549" y="2468474"/>
        <a:ext cx="1189747" cy="793165"/>
      </dsp:txXfrm>
    </dsp:sp>
    <dsp:sp modelId="{9CD4450A-2E9B-4D83-8C09-78A3AC0B3924}">
      <dsp:nvSpPr>
        <dsp:cNvPr id="0" name=""/>
        <dsp:cNvSpPr/>
      </dsp:nvSpPr>
      <dsp:spPr>
        <a:xfrm>
          <a:off x="12493588" y="2468474"/>
          <a:ext cx="1982912" cy="793165"/>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chemeClr val="tx1"/>
              </a:solidFill>
            </a:rPr>
            <a:t>الموارد البشرية والمجتمع الأكبر</a:t>
          </a:r>
        </a:p>
      </dsp:txBody>
      <dsp:txXfrm>
        <a:off x="12890171" y="2468474"/>
        <a:ext cx="1189747" cy="7931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2B40A-FBF3-F40B-984F-B94BE35B351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807E6B-F2A6-7C48-98EE-0080A0F14E6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A8CADD4-8299-EA58-BA2D-DF702213804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4B34544-E69F-7963-C9FA-1F33440B0AB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26DAACF-8F4E-0674-50C5-0810A408105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Peach blue Pink Steps to Grow Productivity Instagram Post</a:t>
            </a:r>
          </a:p>
          <a:p>
            <a:endParaRPr lang="en-US"/>
          </a:p>
          <a:p>
            <a:endParaRPr lang="en-US"/>
          </a:p>
          <a:p>
            <a:r>
              <a:rPr lang="en-US"/>
              <a:t>grow, productive, productivity, table, information, graph,  plan, infographic,  tips, hack, increase, schedule, chart, instagram post, steps, step by step, katsudesign</a:t>
            </a:r>
          </a:p>
        </p:txBody>
      </p:sp>
      <p:sp>
        <p:nvSpPr>
          <p:cNvPr id="6" name="Footer Placeholder 5">
            <a:extLst>
              <a:ext uri="{FF2B5EF4-FFF2-40B4-BE49-F238E27FC236}">
                <a16:creationId xmlns:a16="http://schemas.microsoft.com/office/drawing/2014/main" id="{C42C7A87-BC12-EE9D-A0B6-DEE53A9C094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36DEB8B-14C1-CE81-E359-326360779F9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9329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11</a:t>
            </a:fld>
            <a:endParaRPr lang="en-US"/>
          </a:p>
        </p:txBody>
      </p:sp>
    </p:spTree>
    <p:extLst>
      <p:ext uri="{BB962C8B-B14F-4D97-AF65-F5344CB8AC3E}">
        <p14:creationId xmlns:p14="http://schemas.microsoft.com/office/powerpoint/2010/main" val="1535039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12</a:t>
            </a:fld>
            <a:endParaRPr lang="en-US"/>
          </a:p>
        </p:txBody>
      </p:sp>
    </p:spTree>
    <p:extLst>
      <p:ext uri="{BB962C8B-B14F-4D97-AF65-F5344CB8AC3E}">
        <p14:creationId xmlns:p14="http://schemas.microsoft.com/office/powerpoint/2010/main" val="3014488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13</a:t>
            </a:fld>
            <a:endParaRPr lang="en-US"/>
          </a:p>
        </p:txBody>
      </p:sp>
    </p:spTree>
    <p:extLst>
      <p:ext uri="{BB962C8B-B14F-4D97-AF65-F5344CB8AC3E}">
        <p14:creationId xmlns:p14="http://schemas.microsoft.com/office/powerpoint/2010/main" val="101717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18</a:t>
            </a:fld>
            <a:endParaRPr lang="en-US"/>
          </a:p>
        </p:txBody>
      </p:sp>
    </p:spTree>
    <p:extLst>
      <p:ext uri="{BB962C8B-B14F-4D97-AF65-F5344CB8AC3E}">
        <p14:creationId xmlns:p14="http://schemas.microsoft.com/office/powerpoint/2010/main" val="418161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20</a:t>
            </a:fld>
            <a:endParaRPr lang="en-US"/>
          </a:p>
        </p:txBody>
      </p:sp>
    </p:spTree>
    <p:extLst>
      <p:ext uri="{BB962C8B-B14F-4D97-AF65-F5344CB8AC3E}">
        <p14:creationId xmlns:p14="http://schemas.microsoft.com/office/powerpoint/2010/main" val="375804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40.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jpeg"/><Relationship Id="rId16" Type="http://schemas.openxmlformats.org/officeDocument/2006/relationships/image" Target="../media/image30.svg"/><Relationship Id="rId20" Type="http://schemas.openxmlformats.org/officeDocument/2006/relationships/image" Target="../media/image34.svg"/><Relationship Id="rId29"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 Id="rId27"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1.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59.png"/><Relationship Id="rId5" Type="http://schemas.openxmlformats.org/officeDocument/2006/relationships/image" Target="../media/image29.png"/><Relationship Id="rId15" Type="http://schemas.openxmlformats.org/officeDocument/2006/relationships/image" Target="../media/image8.png"/><Relationship Id="rId10" Type="http://schemas.openxmlformats.org/officeDocument/2006/relationships/image" Target="../media/image58.sv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73.png"/><Relationship Id="rId21" Type="http://schemas.openxmlformats.org/officeDocument/2006/relationships/image" Target="../media/image8.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image" Target="../media/image72.jpeg"/><Relationship Id="rId16" Type="http://schemas.openxmlformats.org/officeDocument/2006/relationships/image" Target="../media/image86.sv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19" Type="http://schemas.openxmlformats.org/officeDocument/2006/relationships/image" Target="../media/image89.pn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a:solidFill>
                  <a:srgbClr val="FFFFFF"/>
                </a:solidFill>
                <a:latin typeface="Cascadia Code" pitchFamily="49" charset="0"/>
                <a:cs typeface="Codec Pro" charset="0"/>
                <a:sym typeface="Codec Pro" charset="0"/>
              </a:rPr>
              <a:t>أساسياتها، ومفاهيمها، وتطبيقاتها </a:t>
            </a:r>
            <a:r>
              <a:rPr lang="ar-SA" altLang="en-US" sz="3600">
                <a:solidFill>
                  <a:srgbClr val="FFFFFF"/>
                </a:solidFill>
                <a:latin typeface="Cascadia Code" pitchFamily="49" charset="0"/>
                <a:cs typeface="Codec Pro" charset="0"/>
                <a:sym typeface="Codec Pro" charset="0"/>
              </a:rPr>
              <a:t> </a:t>
            </a:r>
            <a:r>
              <a:rPr lang="ar-EG" altLang="en-US" sz="360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a:solidFill>
                  <a:srgbClr val="FFFFFF"/>
                </a:solidFill>
                <a:latin typeface="Codec Pro" charset="0"/>
                <a:cs typeface="Codec Pro" charset="0"/>
                <a:sym typeface="Codec Pro" charset="0"/>
              </a:rPr>
              <a:t>  </a:t>
            </a:r>
            <a:endParaRPr lang="ar-EG" altLang="en-US" sz="540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512961"/>
          </a:xfrm>
          <a:prstGeom prst="rect">
            <a:avLst/>
          </a:prstGeom>
        </p:spPr>
        <p:txBody>
          <a:bodyPr lIns="0" tIns="0" rIns="0" bIns="0">
            <a:spAutoFit/>
          </a:bodyPr>
          <a:lstStyle/>
          <a:p>
            <a:pPr defTabSz="914445">
              <a:lnSpc>
                <a:spcPts val="3995"/>
              </a:lnSpc>
              <a:defRPr/>
            </a:pPr>
            <a:r>
              <a:rPr lang="en-US" sz="2000" dirty="0">
                <a:solidFill>
                  <a:srgbClr val="EAE2D9"/>
                </a:solidFill>
                <a:latin typeface="Codec Pro"/>
                <a:ea typeface="Codec Pro"/>
                <a:cs typeface="Codec Pro"/>
                <a:sym typeface="Codec Pro"/>
              </a:rPr>
              <a:t>www.edarah.net</a:t>
            </a: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2367743" y="2327273"/>
            <a:ext cx="3335729" cy="1355140"/>
          </a:xfrm>
          <a:custGeom>
            <a:avLst/>
            <a:gdLst/>
            <a:ahLst/>
            <a:cxnLst/>
            <a:rect l="l" t="t" r="r" b="b"/>
            <a:pathLst>
              <a:path w="3335729" h="1355140">
                <a:moveTo>
                  <a:pt x="0" y="1355141"/>
                </a:moveTo>
                <a:lnTo>
                  <a:pt x="3335729" y="1355141"/>
                </a:lnTo>
                <a:lnTo>
                  <a:pt x="3335729" y="0"/>
                </a:lnTo>
                <a:lnTo>
                  <a:pt x="0" y="0"/>
                </a:lnTo>
                <a:lnTo>
                  <a:pt x="0" y="135514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endParaRPr lang="en-US" sz="1400"/>
          </a:p>
        </p:txBody>
      </p:sp>
      <p:sp>
        <p:nvSpPr>
          <p:cNvPr id="4" name="Freeform 4"/>
          <p:cNvSpPr/>
          <p:nvPr/>
        </p:nvSpPr>
        <p:spPr>
          <a:xfrm flipV="1">
            <a:off x="2889615" y="5295900"/>
            <a:ext cx="3335729" cy="1355140"/>
          </a:xfrm>
          <a:custGeom>
            <a:avLst/>
            <a:gdLst/>
            <a:ahLst/>
            <a:cxnLst/>
            <a:rect l="l" t="t" r="r" b="b"/>
            <a:pathLst>
              <a:path w="3335729" h="1355140">
                <a:moveTo>
                  <a:pt x="0" y="1355140"/>
                </a:moveTo>
                <a:lnTo>
                  <a:pt x="3335729" y="1355140"/>
                </a:lnTo>
                <a:lnTo>
                  <a:pt x="3335729" y="0"/>
                </a:lnTo>
                <a:lnTo>
                  <a:pt x="0" y="0"/>
                </a:lnTo>
                <a:lnTo>
                  <a:pt x="0" y="1355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ctr"/>
            <a:endParaRPr lang="en-US" sz="1400"/>
          </a:p>
        </p:txBody>
      </p:sp>
      <p:sp>
        <p:nvSpPr>
          <p:cNvPr id="5" name="Freeform 5"/>
          <p:cNvSpPr/>
          <p:nvPr/>
        </p:nvSpPr>
        <p:spPr>
          <a:xfrm flipV="1">
            <a:off x="7476135" y="2327273"/>
            <a:ext cx="3335729" cy="1355140"/>
          </a:xfrm>
          <a:custGeom>
            <a:avLst/>
            <a:gdLst/>
            <a:ahLst/>
            <a:cxnLst/>
            <a:rect l="l" t="t" r="r" b="b"/>
            <a:pathLst>
              <a:path w="3335729" h="1355140">
                <a:moveTo>
                  <a:pt x="0" y="1355141"/>
                </a:moveTo>
                <a:lnTo>
                  <a:pt x="3335730" y="1355141"/>
                </a:lnTo>
                <a:lnTo>
                  <a:pt x="3335730" y="0"/>
                </a:lnTo>
                <a:lnTo>
                  <a:pt x="0" y="0"/>
                </a:lnTo>
                <a:lnTo>
                  <a:pt x="0" y="135514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ctr"/>
            <a:endParaRPr lang="en-US" sz="1400"/>
          </a:p>
        </p:txBody>
      </p:sp>
      <p:sp>
        <p:nvSpPr>
          <p:cNvPr id="6" name="Freeform 6"/>
          <p:cNvSpPr/>
          <p:nvPr/>
        </p:nvSpPr>
        <p:spPr>
          <a:xfrm flipV="1">
            <a:off x="7998007" y="5295900"/>
            <a:ext cx="3335729" cy="1355140"/>
          </a:xfrm>
          <a:custGeom>
            <a:avLst/>
            <a:gdLst/>
            <a:ahLst/>
            <a:cxnLst/>
            <a:rect l="l" t="t" r="r" b="b"/>
            <a:pathLst>
              <a:path w="3335729" h="1355140">
                <a:moveTo>
                  <a:pt x="0" y="1355140"/>
                </a:moveTo>
                <a:lnTo>
                  <a:pt x="3335730" y="1355140"/>
                </a:lnTo>
                <a:lnTo>
                  <a:pt x="3335730" y="0"/>
                </a:lnTo>
                <a:lnTo>
                  <a:pt x="0" y="0"/>
                </a:lnTo>
                <a:lnTo>
                  <a:pt x="0" y="135514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lgn="ctr"/>
            <a:endParaRPr lang="en-US" sz="1400"/>
          </a:p>
        </p:txBody>
      </p:sp>
      <p:sp>
        <p:nvSpPr>
          <p:cNvPr id="7" name="Freeform 7"/>
          <p:cNvSpPr/>
          <p:nvPr/>
        </p:nvSpPr>
        <p:spPr>
          <a:xfrm flipV="1">
            <a:off x="12584528" y="2327273"/>
            <a:ext cx="3335729" cy="1355140"/>
          </a:xfrm>
          <a:custGeom>
            <a:avLst/>
            <a:gdLst/>
            <a:ahLst/>
            <a:cxnLst/>
            <a:rect l="l" t="t" r="r" b="b"/>
            <a:pathLst>
              <a:path w="3335729" h="1355140">
                <a:moveTo>
                  <a:pt x="0" y="1355141"/>
                </a:moveTo>
                <a:lnTo>
                  <a:pt x="3335729" y="1355141"/>
                </a:lnTo>
                <a:lnTo>
                  <a:pt x="3335729" y="0"/>
                </a:lnTo>
                <a:lnTo>
                  <a:pt x="0" y="0"/>
                </a:lnTo>
                <a:lnTo>
                  <a:pt x="0" y="1355141"/>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ctr"/>
            <a:endParaRPr lang="en-US" sz="1400"/>
          </a:p>
        </p:txBody>
      </p:sp>
      <p:sp>
        <p:nvSpPr>
          <p:cNvPr id="8" name="Freeform 8"/>
          <p:cNvSpPr/>
          <p:nvPr/>
        </p:nvSpPr>
        <p:spPr>
          <a:xfrm flipV="1">
            <a:off x="13106400" y="5295900"/>
            <a:ext cx="3335729" cy="1355140"/>
          </a:xfrm>
          <a:custGeom>
            <a:avLst/>
            <a:gdLst/>
            <a:ahLst/>
            <a:cxnLst/>
            <a:rect l="l" t="t" r="r" b="b"/>
            <a:pathLst>
              <a:path w="3335729" h="1355140">
                <a:moveTo>
                  <a:pt x="0" y="1355140"/>
                </a:moveTo>
                <a:lnTo>
                  <a:pt x="3335729" y="1355140"/>
                </a:lnTo>
                <a:lnTo>
                  <a:pt x="3335729" y="0"/>
                </a:lnTo>
                <a:lnTo>
                  <a:pt x="0" y="0"/>
                </a:lnTo>
                <a:lnTo>
                  <a:pt x="0" y="135514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ctr"/>
            <a:endParaRPr lang="en-US" sz="1400"/>
          </a:p>
        </p:txBody>
      </p:sp>
      <p:sp>
        <p:nvSpPr>
          <p:cNvPr id="11" name="Freeform 11"/>
          <p:cNvSpPr/>
          <p:nvPr/>
        </p:nvSpPr>
        <p:spPr>
          <a:xfrm>
            <a:off x="17487316" y="-231121"/>
            <a:ext cx="1198551" cy="1056223"/>
          </a:xfrm>
          <a:custGeom>
            <a:avLst/>
            <a:gdLst/>
            <a:ahLst/>
            <a:cxnLst/>
            <a:rect l="l" t="t" r="r" b="b"/>
            <a:pathLst>
              <a:path w="1198551" h="1056223">
                <a:moveTo>
                  <a:pt x="0" y="0"/>
                </a:moveTo>
                <a:lnTo>
                  <a:pt x="1198551" y="0"/>
                </a:lnTo>
                <a:lnTo>
                  <a:pt x="1198551" y="1056223"/>
                </a:lnTo>
                <a:lnTo>
                  <a:pt x="0" y="10562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89735" y="9605958"/>
            <a:ext cx="1198551" cy="1056223"/>
          </a:xfrm>
          <a:custGeom>
            <a:avLst/>
            <a:gdLst/>
            <a:ahLst/>
            <a:cxnLst/>
            <a:rect l="l" t="t" r="r" b="b"/>
            <a:pathLst>
              <a:path w="1198551" h="1056223">
                <a:moveTo>
                  <a:pt x="0" y="0"/>
                </a:moveTo>
                <a:lnTo>
                  <a:pt x="1198551" y="0"/>
                </a:lnTo>
                <a:lnTo>
                  <a:pt x="1198551" y="1056223"/>
                </a:lnTo>
                <a:lnTo>
                  <a:pt x="0" y="10562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ctr"/>
            <a:endParaRPr lang="en-US" sz="1400"/>
          </a:p>
        </p:txBody>
      </p:sp>
      <p:sp>
        <p:nvSpPr>
          <p:cNvPr id="14" name="TextBox 14"/>
          <p:cNvSpPr txBox="1"/>
          <p:nvPr/>
        </p:nvSpPr>
        <p:spPr>
          <a:xfrm>
            <a:off x="2590800" y="3848100"/>
            <a:ext cx="4137395" cy="861774"/>
          </a:xfrm>
          <a:prstGeom prst="rect">
            <a:avLst/>
          </a:prstGeom>
        </p:spPr>
        <p:txBody>
          <a:bodyPr lIns="0" tIns="0" rIns="0" bIns="0" rtlCol="0" anchor="t">
            <a:spAutoFit/>
          </a:bodyPr>
          <a:lstStyle/>
          <a:p>
            <a:pPr algn="ctr">
              <a:defRPr/>
            </a:pPr>
            <a:r>
              <a:rPr lang="ar-SA" sz="2800" b="1" dirty="0">
                <a:latin typeface="Tajawal Bold" panose="020B0604020202020204" charset="-78"/>
                <a:cs typeface="Tajawal Bold" panose="020B0604020202020204" charset="-78"/>
              </a:rPr>
              <a:t>الاستقطاب والاختيار والتعيين</a:t>
            </a:r>
          </a:p>
        </p:txBody>
      </p:sp>
      <p:sp>
        <p:nvSpPr>
          <p:cNvPr id="16" name="TextBox 16"/>
          <p:cNvSpPr txBox="1"/>
          <p:nvPr/>
        </p:nvSpPr>
        <p:spPr>
          <a:xfrm>
            <a:off x="3269929" y="6857172"/>
            <a:ext cx="3335729" cy="436017"/>
          </a:xfrm>
          <a:prstGeom prst="rect">
            <a:avLst/>
          </a:prstGeom>
        </p:spPr>
        <p:txBody>
          <a:bodyPr lIns="0" tIns="0" rIns="0" bIns="0" rtlCol="0" anchor="t">
            <a:spAutoFit/>
          </a:bodyPr>
          <a:lstStyle/>
          <a:p>
            <a:pPr algn="ctr">
              <a:lnSpc>
                <a:spcPts val="3359"/>
              </a:lnSpc>
            </a:pPr>
            <a:r>
              <a:rPr lang="ar-EG" sz="2800" b="1" dirty="0">
                <a:latin typeface="Tajawal Bold" panose="020B0604020202020204" charset="-78"/>
                <a:ea typeface="Canva Sans Bold"/>
                <a:cs typeface="Tajawal Bold" panose="020B0604020202020204" charset="-78"/>
                <a:sym typeface="Canva Sans Bold"/>
              </a:rPr>
              <a:t>التعويضات</a:t>
            </a:r>
          </a:p>
        </p:txBody>
      </p:sp>
      <p:sp>
        <p:nvSpPr>
          <p:cNvPr id="18" name="TextBox 18"/>
          <p:cNvSpPr txBox="1"/>
          <p:nvPr/>
        </p:nvSpPr>
        <p:spPr>
          <a:xfrm>
            <a:off x="7924800" y="3848100"/>
            <a:ext cx="3335729" cy="861774"/>
          </a:xfrm>
          <a:prstGeom prst="rect">
            <a:avLst/>
          </a:prstGeom>
        </p:spPr>
        <p:txBody>
          <a:bodyPr lIns="0" tIns="0" rIns="0" bIns="0" rtlCol="0" anchor="t">
            <a:spAutoFit/>
          </a:bodyPr>
          <a:lstStyle/>
          <a:p>
            <a:pPr algn="ctr">
              <a:defRPr/>
            </a:pPr>
            <a:r>
              <a:rPr lang="ar-SA" sz="2800" b="1" dirty="0">
                <a:latin typeface="Tajawal Bold" panose="020B0604020202020204" charset="-78"/>
                <a:cs typeface="Tajawal Bold" panose="020B0604020202020204" charset="-78"/>
              </a:rPr>
              <a:t>تحليل وتصميم الوظائف</a:t>
            </a:r>
          </a:p>
        </p:txBody>
      </p:sp>
      <p:sp>
        <p:nvSpPr>
          <p:cNvPr id="20" name="TextBox 20"/>
          <p:cNvSpPr txBox="1"/>
          <p:nvPr/>
        </p:nvSpPr>
        <p:spPr>
          <a:xfrm>
            <a:off x="8439150" y="6871891"/>
            <a:ext cx="3335729" cy="436017"/>
          </a:xfrm>
          <a:prstGeom prst="rect">
            <a:avLst/>
          </a:prstGeom>
        </p:spPr>
        <p:txBody>
          <a:bodyPr lIns="0" tIns="0" rIns="0" bIns="0" rtlCol="0" anchor="t">
            <a:spAutoFit/>
          </a:bodyPr>
          <a:lstStyle/>
          <a:p>
            <a:pPr algn="ctr">
              <a:lnSpc>
                <a:spcPts val="3359"/>
              </a:lnSpc>
            </a:pPr>
            <a:r>
              <a:rPr lang="ar-EG" sz="2800" b="1" dirty="0">
                <a:latin typeface="Tajawal Bold" panose="020B0604020202020204" charset="-78"/>
                <a:ea typeface="Canva Sans Bold"/>
                <a:cs typeface="Tajawal Bold" panose="020B0604020202020204" charset="-78"/>
                <a:sym typeface="Canva Sans Bold"/>
              </a:rPr>
              <a:t>تقييم الأداء</a:t>
            </a:r>
          </a:p>
        </p:txBody>
      </p:sp>
      <p:sp>
        <p:nvSpPr>
          <p:cNvPr id="22" name="TextBox 22"/>
          <p:cNvSpPr txBox="1"/>
          <p:nvPr/>
        </p:nvSpPr>
        <p:spPr>
          <a:xfrm>
            <a:off x="13030200" y="3924300"/>
            <a:ext cx="3335729" cy="861774"/>
          </a:xfrm>
          <a:prstGeom prst="rect">
            <a:avLst/>
          </a:prstGeom>
        </p:spPr>
        <p:txBody>
          <a:bodyPr lIns="0" tIns="0" rIns="0" bIns="0" rtlCol="0" anchor="t">
            <a:spAutoFit/>
          </a:bodyPr>
          <a:lstStyle/>
          <a:p>
            <a:pPr algn="ctr">
              <a:spcBef>
                <a:spcPct val="0"/>
              </a:spcBef>
            </a:pPr>
            <a:r>
              <a:rPr lang="ar-SA" altLang="en-US" sz="2800" b="1" dirty="0">
                <a:latin typeface="Tajawal Bold" panose="020B0604020202020204" charset="-78"/>
                <a:cs typeface="Tajawal Bold" panose="020B0604020202020204" charset="-78"/>
              </a:rPr>
              <a:t>تخطيط الموارد البشرية</a:t>
            </a:r>
          </a:p>
        </p:txBody>
      </p:sp>
      <p:sp>
        <p:nvSpPr>
          <p:cNvPr id="24" name="TextBox 24"/>
          <p:cNvSpPr txBox="1"/>
          <p:nvPr/>
        </p:nvSpPr>
        <p:spPr>
          <a:xfrm>
            <a:off x="13608371" y="6863937"/>
            <a:ext cx="3335729" cy="436017"/>
          </a:xfrm>
          <a:prstGeom prst="rect">
            <a:avLst/>
          </a:prstGeom>
        </p:spPr>
        <p:txBody>
          <a:bodyPr lIns="0" tIns="0" rIns="0" bIns="0" rtlCol="0" anchor="t">
            <a:spAutoFit/>
          </a:bodyPr>
          <a:lstStyle/>
          <a:p>
            <a:pPr algn="ctr">
              <a:lnSpc>
                <a:spcPts val="3359"/>
              </a:lnSpc>
            </a:pPr>
            <a:r>
              <a:rPr lang="ar-EG" sz="2800" b="1" dirty="0">
                <a:latin typeface="Tajawal Bold" panose="020B0604020202020204" charset="-78"/>
                <a:ea typeface="Canva Sans Bold"/>
                <a:cs typeface="Tajawal Bold" panose="020B0604020202020204" charset="-78"/>
                <a:sym typeface="Canva Sans Bold"/>
              </a:rPr>
              <a:t>التدريب</a:t>
            </a:r>
          </a:p>
        </p:txBody>
      </p:sp>
      <p:sp>
        <p:nvSpPr>
          <p:cNvPr id="26" name="Freeform 26"/>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ctr"/>
            <a:endParaRPr lang="en-US" sz="1400"/>
          </a:p>
        </p:txBody>
      </p:sp>
      <p:sp>
        <p:nvSpPr>
          <p:cNvPr id="28" name="Freeform 28"/>
          <p:cNvSpPr/>
          <p:nvPr/>
        </p:nvSpPr>
        <p:spPr>
          <a:xfrm>
            <a:off x="4661152" y="5603661"/>
            <a:ext cx="759777" cy="699945"/>
          </a:xfrm>
          <a:custGeom>
            <a:avLst/>
            <a:gdLst/>
            <a:ahLst/>
            <a:cxnLst/>
            <a:rect l="l" t="t" r="r" b="b"/>
            <a:pathLst>
              <a:path w="759777" h="699945">
                <a:moveTo>
                  <a:pt x="0" y="0"/>
                </a:moveTo>
                <a:lnTo>
                  <a:pt x="759777" y="0"/>
                </a:lnTo>
                <a:lnTo>
                  <a:pt x="759777" y="699945"/>
                </a:lnTo>
                <a:lnTo>
                  <a:pt x="0" y="6999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algn="ctr"/>
            <a:endParaRPr lang="en-US" sz="1400"/>
          </a:p>
        </p:txBody>
      </p:sp>
      <p:sp>
        <p:nvSpPr>
          <p:cNvPr id="29" name="Freeform 29"/>
          <p:cNvSpPr/>
          <p:nvPr/>
        </p:nvSpPr>
        <p:spPr>
          <a:xfrm>
            <a:off x="4112410" y="2596921"/>
            <a:ext cx="813515" cy="803347"/>
          </a:xfrm>
          <a:custGeom>
            <a:avLst/>
            <a:gdLst/>
            <a:ahLst/>
            <a:cxnLst/>
            <a:rect l="l" t="t" r="r" b="b"/>
            <a:pathLst>
              <a:path w="813515" h="803347">
                <a:moveTo>
                  <a:pt x="0" y="0"/>
                </a:moveTo>
                <a:lnTo>
                  <a:pt x="813516" y="0"/>
                </a:lnTo>
                <a:lnTo>
                  <a:pt x="813516" y="803346"/>
                </a:lnTo>
                <a:lnTo>
                  <a:pt x="0" y="8033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algn="ctr"/>
            <a:endParaRPr lang="en-US" sz="1400"/>
          </a:p>
        </p:txBody>
      </p:sp>
      <p:sp>
        <p:nvSpPr>
          <p:cNvPr id="30" name="Freeform 30"/>
          <p:cNvSpPr/>
          <p:nvPr/>
        </p:nvSpPr>
        <p:spPr>
          <a:xfrm>
            <a:off x="9164833" y="2610484"/>
            <a:ext cx="806987" cy="776220"/>
          </a:xfrm>
          <a:custGeom>
            <a:avLst/>
            <a:gdLst/>
            <a:ahLst/>
            <a:cxnLst/>
            <a:rect l="l" t="t" r="r" b="b"/>
            <a:pathLst>
              <a:path w="806987" h="776220">
                <a:moveTo>
                  <a:pt x="0" y="0"/>
                </a:moveTo>
                <a:lnTo>
                  <a:pt x="806987" y="0"/>
                </a:lnTo>
                <a:lnTo>
                  <a:pt x="806987" y="776220"/>
                </a:lnTo>
                <a:lnTo>
                  <a:pt x="0" y="776220"/>
                </a:lnTo>
                <a:lnTo>
                  <a:pt x="0" y="0"/>
                </a:lnTo>
                <a:close/>
              </a:path>
            </a:pathLst>
          </a:custGeom>
          <a:blipFill>
            <a:blip r:embed="rId23">
              <a:extLst>
                <a:ext uri="{96DAC541-7B7A-43D3-8B79-37D633B846F1}">
                  <asvg:svgBlip xmlns:asvg="http://schemas.microsoft.com/office/drawing/2016/SVG/main" r:embed="rId24"/>
                </a:ext>
              </a:extLst>
            </a:blip>
            <a:stretch>
              <a:fillRect l="-1911" t="-3798" r="-1366" b="-3573"/>
            </a:stretch>
          </a:blipFill>
        </p:spPr>
        <p:txBody>
          <a:bodyPr/>
          <a:lstStyle/>
          <a:p>
            <a:pPr algn="ctr"/>
            <a:endParaRPr lang="en-US" sz="1400"/>
          </a:p>
        </p:txBody>
      </p:sp>
      <p:sp>
        <p:nvSpPr>
          <p:cNvPr id="31" name="Freeform 31"/>
          <p:cNvSpPr/>
          <p:nvPr/>
        </p:nvSpPr>
        <p:spPr>
          <a:xfrm>
            <a:off x="9685386" y="5546756"/>
            <a:ext cx="809625" cy="813756"/>
          </a:xfrm>
          <a:custGeom>
            <a:avLst/>
            <a:gdLst/>
            <a:ahLst/>
            <a:cxnLst/>
            <a:rect l="l" t="t" r="r" b="b"/>
            <a:pathLst>
              <a:path w="809625" h="813756">
                <a:moveTo>
                  <a:pt x="0" y="0"/>
                </a:moveTo>
                <a:lnTo>
                  <a:pt x="809625" y="0"/>
                </a:lnTo>
                <a:lnTo>
                  <a:pt x="809625" y="813755"/>
                </a:lnTo>
                <a:lnTo>
                  <a:pt x="0" y="813755"/>
                </a:lnTo>
                <a:lnTo>
                  <a:pt x="0" y="0"/>
                </a:lnTo>
                <a:close/>
              </a:path>
            </a:pathLst>
          </a:custGeom>
          <a:blipFill>
            <a:blip r:embed="rId25">
              <a:extLst>
                <a:ext uri="{96DAC541-7B7A-43D3-8B79-37D633B846F1}">
                  <asvg:svgBlip xmlns:asvg="http://schemas.microsoft.com/office/drawing/2016/SVG/main" r:embed="rId26"/>
                </a:ext>
              </a:extLst>
            </a:blip>
            <a:stretch>
              <a:fillRect l="-1742" t="-1421" r="-1872" b="-1668"/>
            </a:stretch>
          </a:blipFill>
        </p:spPr>
        <p:txBody>
          <a:bodyPr/>
          <a:lstStyle/>
          <a:p>
            <a:pPr algn="ctr"/>
            <a:endParaRPr lang="en-US" sz="1400"/>
          </a:p>
        </p:txBody>
      </p:sp>
      <p:sp>
        <p:nvSpPr>
          <p:cNvPr id="33" name="Freeform 33"/>
          <p:cNvSpPr/>
          <p:nvPr/>
        </p:nvSpPr>
        <p:spPr>
          <a:xfrm>
            <a:off x="14884135" y="5548821"/>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7">
              <a:extLst>
                <a:ext uri="{96DAC541-7B7A-43D3-8B79-37D633B846F1}">
                  <asvg:svgBlip xmlns:asvg="http://schemas.microsoft.com/office/drawing/2016/SVG/main" r:embed="rId28"/>
                </a:ext>
              </a:extLst>
            </a:blip>
            <a:stretch>
              <a:fillRect l="-2575" t="-1412" r="-3409" b="-1244"/>
            </a:stretch>
          </a:blipFill>
        </p:spPr>
        <p:txBody>
          <a:bodyPr/>
          <a:lstStyle/>
          <a:p>
            <a:pPr algn="ctr"/>
            <a:endParaRPr lang="en-US" sz="1400"/>
          </a:p>
        </p:txBody>
      </p:sp>
      <p:sp>
        <p:nvSpPr>
          <p:cNvPr id="34" name="Rounded Rectangle 33"/>
          <p:cNvSpPr/>
          <p:nvPr/>
        </p:nvSpPr>
        <p:spPr>
          <a:xfrm>
            <a:off x="5029200" y="190500"/>
            <a:ext cx="79248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51"/>
          <p:cNvSpPr txBox="1"/>
          <p:nvPr/>
        </p:nvSpPr>
        <p:spPr>
          <a:xfrm>
            <a:off x="5181600" y="266700"/>
            <a:ext cx="7543800" cy="1107996"/>
          </a:xfrm>
          <a:prstGeom prst="rect">
            <a:avLst/>
          </a:prstGeom>
        </p:spPr>
        <p:txBody>
          <a:bodyPr wrap="square" lIns="0" tIns="0" rIns="0" bIns="0" rtlCol="0" anchor="t">
            <a:spAutoFit/>
          </a:bodyPr>
          <a:lstStyle/>
          <a:p>
            <a:pPr algn="ctr" rtl="1">
              <a:spcBef>
                <a:spcPct val="0"/>
              </a:spcBef>
            </a:pPr>
            <a:r>
              <a:rPr lang="ar-EG" sz="3600" b="1" dirty="0">
                <a:solidFill>
                  <a:schemeClr val="bg1"/>
                </a:solidFill>
                <a:latin typeface="Tajawal Bold"/>
                <a:ea typeface="Tajawal Bold"/>
                <a:cs typeface="Tajawal Bold"/>
                <a:sym typeface="Tajawal Bold"/>
                <a:rtl/>
              </a:rPr>
              <a:t>وظائف إدارة الموارد البشرية</a:t>
            </a:r>
            <a:br>
              <a:rPr lang="ar-EG" sz="3600" b="1" dirty="0">
                <a:solidFill>
                  <a:schemeClr val="bg1"/>
                </a:solidFill>
                <a:latin typeface="Tajawal Bold"/>
                <a:ea typeface="Tajawal Bold"/>
                <a:cs typeface="Tajawal Bold"/>
                <a:sym typeface="Tajawal Bold"/>
                <a:rtl/>
              </a:rPr>
            </a:br>
            <a:r>
              <a:rPr lang="en-US" sz="3600" b="1" dirty="0">
                <a:solidFill>
                  <a:schemeClr val="bg1"/>
                </a:solidFill>
                <a:latin typeface="Tajawal Bold"/>
                <a:ea typeface="Tajawal Bold"/>
                <a:cs typeface="Tajawal Bold"/>
                <a:sym typeface="Tajawal Bold"/>
                <a:rtl/>
              </a:rPr>
              <a:t>HRM Functions</a:t>
            </a:r>
          </a:p>
        </p:txBody>
      </p:sp>
      <p:grpSp>
        <p:nvGrpSpPr>
          <p:cNvPr id="39" name="Group 38"/>
          <p:cNvGrpSpPr/>
          <p:nvPr/>
        </p:nvGrpSpPr>
        <p:grpSpPr>
          <a:xfrm>
            <a:off x="17259300" y="0"/>
            <a:ext cx="16947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3" name="Group 38"/>
          <p:cNvGrpSpPr/>
          <p:nvPr/>
        </p:nvGrpSpPr>
        <p:grpSpPr>
          <a:xfrm>
            <a:off x="0" y="0"/>
            <a:ext cx="1028700" cy="1028700"/>
            <a:chOff x="0" y="0"/>
            <a:chExt cx="812800" cy="812800"/>
          </a:xfrm>
        </p:grpSpPr>
        <p:sp>
          <p:nvSpPr>
            <p:cNvPr id="44"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5"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algn="ctr"/>
              <a:endParaRPr lang="en-US" sz="1400"/>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sz="1400">
                <a:latin typeface="Tajawal Bold" panose="020B0604020202020204" charset="-78"/>
                <a:cs typeface="Tajawal Bold" panose="020B0604020202020204" charset="-78"/>
              </a:endParaRPr>
            </a:p>
          </p:txBody>
        </p:sp>
      </p:grpSp>
      <p:sp>
        <p:nvSpPr>
          <p:cNvPr id="49" name="Freeform 33"/>
          <p:cNvSpPr/>
          <p:nvPr/>
        </p:nvSpPr>
        <p:spPr>
          <a:xfrm>
            <a:off x="14173200" y="2552700"/>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7">
              <a:extLst>
                <a:ext uri="{96DAC541-7B7A-43D3-8B79-37D633B846F1}">
                  <asvg:svgBlip xmlns:asvg="http://schemas.microsoft.com/office/drawing/2016/SVG/main" r:embed="rId28"/>
                </a:ext>
              </a:extLst>
            </a:blip>
            <a:stretch>
              <a:fillRect l="-2575" t="-1412" r="-3409" b="-1244"/>
            </a:stretch>
          </a:blipFill>
        </p:spPr>
        <p:txBody>
          <a:bodyPr/>
          <a:lstStyle/>
          <a:p>
            <a:pPr algn="ctr"/>
            <a:endParaRPr lang="en-US" sz="1400"/>
          </a:p>
        </p:txBody>
      </p:sp>
      <p:sp>
        <p:nvSpPr>
          <p:cNvPr id="5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9"/>
            <a:stretch>
              <a:fillRect/>
            </a:stretch>
          </a:blipFill>
        </p:spPr>
        <p:txBody>
          <a:bodyPr/>
          <a:lstStyle/>
          <a:p>
            <a:pPr algn="ctr"/>
            <a:endParaRPr lang="en-US" sz="1400"/>
          </a:p>
        </p:txBody>
      </p:sp>
      <p:sp>
        <p:nvSpPr>
          <p:cNvPr id="51" name="TextBox 50"/>
          <p:cNvSpPr txBox="1"/>
          <p:nvPr/>
        </p:nvSpPr>
        <p:spPr>
          <a:xfrm>
            <a:off x="9448800" y="9702225"/>
            <a:ext cx="686132" cy="400110"/>
          </a:xfrm>
          <a:prstGeom prst="rect">
            <a:avLst/>
          </a:prstGeom>
          <a:noFill/>
        </p:spPr>
        <p:txBody>
          <a:bodyPr wrap="square" rtlCol="0">
            <a:spAutoFit/>
          </a:bodyPr>
          <a:lstStyle/>
          <a:p>
            <a:pPr algn="ctr"/>
            <a:r>
              <a:rPr lang="en-US" sz="2000" b="1" dirty="0">
                <a:solidFill>
                  <a:schemeClr val="bg1"/>
                </a:solidFill>
              </a:rPr>
              <a:t>9</a:t>
            </a:r>
          </a:p>
        </p:txBody>
      </p:sp>
      <p:sp>
        <p:nvSpPr>
          <p:cNvPr id="9" name="Rectangle 7">
            <a:extLst>
              <a:ext uri="{FF2B5EF4-FFF2-40B4-BE49-F238E27FC236}">
                <a16:creationId xmlns:a16="http://schemas.microsoft.com/office/drawing/2014/main" id="{4678AD01-F35A-FC83-B5FC-B493119AAE7D}"/>
              </a:ext>
            </a:extLst>
          </p:cNvPr>
          <p:cNvSpPr>
            <a:spLocks noChangeArrowheads="1"/>
          </p:cNvSpPr>
          <p:nvPr/>
        </p:nvSpPr>
        <p:spPr bwMode="auto">
          <a:xfrm>
            <a:off x="84102" y="9983308"/>
            <a:ext cx="131157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050" b="1" dirty="0">
                <a:latin typeface="Tajawal Bold" panose="020B0604020202020204" charset="-78"/>
                <a:cs typeface="Tajawal Bold" panose="020B0604020202020204" charset="-78"/>
              </a:rPr>
              <a:t>الشميمري 2025-2026</a:t>
            </a:r>
          </a:p>
        </p:txBody>
      </p:sp>
      <p:sp>
        <p:nvSpPr>
          <p:cNvPr id="42" name="Freeform 7"/>
          <p:cNvSpPr/>
          <p:nvPr/>
        </p:nvSpPr>
        <p:spPr>
          <a:xfrm flipV="1">
            <a:off x="11593928" y="7581977"/>
            <a:ext cx="3335729" cy="1355140"/>
          </a:xfrm>
          <a:custGeom>
            <a:avLst/>
            <a:gdLst/>
            <a:ahLst/>
            <a:cxnLst/>
            <a:rect l="l" t="t" r="r" b="b"/>
            <a:pathLst>
              <a:path w="3335729" h="1355140">
                <a:moveTo>
                  <a:pt x="0" y="1355141"/>
                </a:moveTo>
                <a:lnTo>
                  <a:pt x="3335729" y="1355141"/>
                </a:lnTo>
                <a:lnTo>
                  <a:pt x="3335729" y="0"/>
                </a:lnTo>
                <a:lnTo>
                  <a:pt x="0" y="0"/>
                </a:lnTo>
                <a:lnTo>
                  <a:pt x="0" y="1355141"/>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ctr"/>
            <a:endParaRPr lang="en-US" sz="1400"/>
          </a:p>
        </p:txBody>
      </p:sp>
      <p:sp>
        <p:nvSpPr>
          <p:cNvPr id="52" name="TextBox 22"/>
          <p:cNvSpPr txBox="1"/>
          <p:nvPr/>
        </p:nvSpPr>
        <p:spPr>
          <a:xfrm>
            <a:off x="11887200" y="9182100"/>
            <a:ext cx="3792929" cy="430887"/>
          </a:xfrm>
          <a:prstGeom prst="rect">
            <a:avLst/>
          </a:prstGeom>
        </p:spPr>
        <p:txBody>
          <a:bodyPr wrap="square" lIns="0" tIns="0" rIns="0" bIns="0" rtlCol="0" anchor="t">
            <a:spAutoFit/>
          </a:bodyPr>
          <a:lstStyle/>
          <a:p>
            <a:pPr algn="ctr">
              <a:spcBef>
                <a:spcPct val="0"/>
              </a:spcBef>
            </a:pPr>
            <a:r>
              <a:rPr lang="ar-SA" altLang="en-US" sz="2800" b="1" dirty="0">
                <a:latin typeface="Tajawal Bold" panose="020B0604020202020204" charset="-78"/>
                <a:cs typeface="Tajawal Bold" panose="020B0604020202020204" charset="-78"/>
              </a:rPr>
              <a:t>الصحة والسلامة </a:t>
            </a:r>
          </a:p>
        </p:txBody>
      </p:sp>
      <p:sp>
        <p:nvSpPr>
          <p:cNvPr id="53" name="Freeform 33"/>
          <p:cNvSpPr/>
          <p:nvPr/>
        </p:nvSpPr>
        <p:spPr>
          <a:xfrm>
            <a:off x="13182600" y="7807404"/>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7">
              <a:extLst>
                <a:ext uri="{96DAC541-7B7A-43D3-8B79-37D633B846F1}">
                  <asvg:svgBlip xmlns:asvg="http://schemas.microsoft.com/office/drawing/2016/SVG/main" r:embed="rId28"/>
                </a:ext>
              </a:extLst>
            </a:blip>
            <a:stretch>
              <a:fillRect l="-2575" t="-1412" r="-3409" b="-1244"/>
            </a:stretch>
          </a:blipFill>
        </p:spPr>
        <p:txBody>
          <a:bodyPr/>
          <a:lstStyle/>
          <a:p>
            <a:pPr algn="ctr"/>
            <a:endParaRPr lang="en-US" sz="1400"/>
          </a:p>
        </p:txBody>
      </p:sp>
    </p:spTree>
    <p:extLst>
      <p:ext uri="{BB962C8B-B14F-4D97-AF65-F5344CB8AC3E}">
        <p14:creationId xmlns:p14="http://schemas.microsoft.com/office/powerpoint/2010/main" val="264019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768753" y="1117925"/>
            <a:ext cx="9366179" cy="1354217"/>
          </a:xfrm>
          <a:prstGeom prst="rect">
            <a:avLst/>
          </a:prstGeom>
        </p:spPr>
        <p:txBody>
          <a:bodyPr wrap="square" lIns="0" tIns="0" rIns="0" bIns="0" rtlCol="0" anchor="t">
            <a:spAutoFit/>
          </a:bodyPr>
          <a:lstStyle/>
          <a:p>
            <a:pPr algn="r" rtl="1"/>
            <a:r>
              <a:rPr lang="ar-EG" sz="4400" b="1" dirty="0">
                <a:solidFill>
                  <a:srgbClr val="000000"/>
                </a:solidFill>
                <a:latin typeface="Tajawal Bold"/>
                <a:ea typeface="Tajawal Bold"/>
                <a:cs typeface="Tajawal Bold"/>
                <a:sym typeface="League Spartan"/>
                <a:rtl/>
              </a:rPr>
              <a:t>وظائف إدارة الموارد البشرية</a:t>
            </a:r>
            <a:br>
              <a:rPr lang="ar-EG" sz="4400" b="1" dirty="0">
                <a:solidFill>
                  <a:srgbClr val="000000"/>
                </a:solidFill>
                <a:latin typeface="Tajawal Bold"/>
                <a:ea typeface="Tajawal Bold"/>
                <a:cs typeface="Tajawal Bold"/>
                <a:sym typeface="League Spartan"/>
                <a:rtl/>
              </a:rPr>
            </a:br>
            <a:r>
              <a:rPr lang="en-US" sz="4400" b="1" dirty="0">
                <a:solidFill>
                  <a:srgbClr val="000000"/>
                </a:solidFill>
                <a:latin typeface="Tajawal Bold"/>
                <a:ea typeface="Tajawal Bold"/>
                <a:cs typeface="Tajawal Bold"/>
                <a:sym typeface="League Spartan"/>
                <a:rtl/>
              </a:rPr>
              <a:t>HRM Functions</a:t>
            </a:r>
          </a:p>
        </p:txBody>
      </p:sp>
      <p:sp>
        <p:nvSpPr>
          <p:cNvPr id="18" name="TextBox 17"/>
          <p:cNvSpPr txBox="1"/>
          <p:nvPr/>
        </p:nvSpPr>
        <p:spPr>
          <a:xfrm>
            <a:off x="239821" y="4149783"/>
            <a:ext cx="12683919" cy="3508653"/>
          </a:xfrm>
          <a:prstGeom prst="rect">
            <a:avLst/>
          </a:prstGeom>
        </p:spPr>
        <p:txBody>
          <a:bodyPr wrap="square" lIns="0" tIns="0" rIns="0" bIns="0" rtlCol="0" anchor="t">
            <a:spAutoFit/>
          </a:bodyPr>
          <a:lstStyle/>
          <a:p>
            <a:pPr marL="342900" indent="-342900" algn="r" rtl="1">
              <a:lnSpc>
                <a:spcPct val="250000"/>
              </a:lnSpc>
              <a:buFont typeface="Wingdings" panose="05000000000000000000" pitchFamily="2" charset="2"/>
              <a:buChar char="q"/>
            </a:pPr>
            <a:r>
              <a:rPr lang="ar-EG" sz="3200" dirty="0">
                <a:latin typeface="Tajawal" panose="00000500000000000000" pitchFamily="2" charset="-78"/>
                <a:ea typeface="Poppins"/>
                <a:cs typeface="Tajawal" panose="00000500000000000000" pitchFamily="2" charset="-78"/>
                <a:sym typeface="Poppins"/>
                <a:rtl/>
              </a:rPr>
              <a:t>التعريف: يقصد بها تقدير احتياجات المنشأة من إدارة الموارد البشرية كماً ونوعاً خلال المدة القادمة مع تحديد الوظائف التي يشغلونها ، والمؤهلات المطلوب توافرها فيمن يشغلها.</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10</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7" name="Rectangle 29">
            <a:extLst>
              <a:ext uri="{FF2B5EF4-FFF2-40B4-BE49-F238E27FC236}">
                <a16:creationId xmlns:a16="http://schemas.microsoft.com/office/drawing/2014/main" id="{E112F5CA-EB5E-78C6-DD73-059B95D7EA7C}"/>
              </a:ext>
            </a:extLst>
          </p:cNvPr>
          <p:cNvSpPr>
            <a:spLocks noChangeArrowheads="1"/>
          </p:cNvSpPr>
          <p:nvPr/>
        </p:nvSpPr>
        <p:spPr bwMode="auto">
          <a:xfrm>
            <a:off x="6858000" y="3496059"/>
            <a:ext cx="6107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3600" b="1">
                <a:solidFill>
                  <a:srgbClr val="002060"/>
                </a:solidFill>
                <a:latin typeface="Tajawal" panose="00000500000000000000" pitchFamily="2" charset="-78"/>
                <a:cs typeface="Tajawal" panose="00000500000000000000" pitchFamily="2" charset="-78"/>
              </a:rPr>
              <a:t>أولاً: تخطيط الموارد البشرية</a:t>
            </a:r>
          </a:p>
        </p:txBody>
      </p:sp>
    </p:spTree>
    <p:extLst>
      <p:ext uri="{BB962C8B-B14F-4D97-AF65-F5344CB8AC3E}">
        <p14:creationId xmlns:p14="http://schemas.microsoft.com/office/powerpoint/2010/main" val="281040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pic>
        <p:nvPicPr>
          <p:cNvPr id="2" name="Picture 2"/>
          <p:cNvPicPr>
            <a:picLocks noChangeAspect="1"/>
          </p:cNvPicPr>
          <p:nvPr/>
        </p:nvPicPr>
        <p:blipFill>
          <a:blip r:embed="rId4"/>
          <a:stretch>
            <a:fillRect/>
          </a:stretch>
        </p:blipFill>
        <p:spPr>
          <a:xfrm rot="-7586595">
            <a:off x="6431437" y="4640738"/>
            <a:ext cx="5125770" cy="5125770"/>
          </a:xfrm>
          <a:prstGeom prst="rect">
            <a:avLst/>
          </a:prstGeom>
        </p:spPr>
      </p:pic>
      <p:grpSp>
        <p:nvGrpSpPr>
          <p:cNvPr id="3" name="Group 3"/>
          <p:cNvGrpSpPr/>
          <p:nvPr/>
        </p:nvGrpSpPr>
        <p:grpSpPr>
          <a:xfrm>
            <a:off x="7457030" y="1514807"/>
            <a:ext cx="2952018" cy="2782362"/>
            <a:chOff x="0" y="0"/>
            <a:chExt cx="812800" cy="766087"/>
          </a:xfrm>
        </p:grpSpPr>
        <p:sp>
          <p:nvSpPr>
            <p:cNvPr id="4" name="Freeform 4"/>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B9BD76"/>
            </a:solidFill>
          </p:spPr>
          <p:txBody>
            <a:bodyPr/>
            <a:lstStyle/>
            <a:p>
              <a:endParaRPr lang="en-US"/>
            </a:p>
          </p:txBody>
        </p:sp>
        <p:sp>
          <p:nvSpPr>
            <p:cNvPr id="5" name="TextBox 5"/>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176570">
            <a:off x="4270842" y="3080176"/>
            <a:ext cx="2952018" cy="2782362"/>
            <a:chOff x="0" y="0"/>
            <a:chExt cx="812800" cy="766087"/>
          </a:xfrm>
        </p:grpSpPr>
        <p:sp>
          <p:nvSpPr>
            <p:cNvPr id="7" name="Freeform 7"/>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8" name="TextBox 8"/>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187752">
            <a:off x="10824838" y="3157560"/>
            <a:ext cx="2952018" cy="2782362"/>
            <a:chOff x="0" y="0"/>
            <a:chExt cx="812800" cy="766087"/>
          </a:xfrm>
        </p:grpSpPr>
        <p:sp>
          <p:nvSpPr>
            <p:cNvPr id="10" name="Freeform 10"/>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11" name="TextBox 11"/>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3401854" y="7224247"/>
            <a:ext cx="2952018" cy="2782362"/>
            <a:chOff x="0" y="0"/>
            <a:chExt cx="812800" cy="766087"/>
          </a:xfrm>
        </p:grpSpPr>
        <p:sp>
          <p:nvSpPr>
            <p:cNvPr id="19" name="Freeform 19"/>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0" name="TextBox 20"/>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524770" y="7224247"/>
            <a:ext cx="2952018" cy="2782362"/>
            <a:chOff x="0" y="0"/>
            <a:chExt cx="812800" cy="766087"/>
          </a:xfrm>
        </p:grpSpPr>
        <p:sp>
          <p:nvSpPr>
            <p:cNvPr id="22" name="Freeform 22"/>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3" name="TextBox 23"/>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339842" y="5619060"/>
            <a:ext cx="3186394" cy="31863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A7D"/>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6070346" y="7847708"/>
            <a:ext cx="853970" cy="228821"/>
          </a:xfrm>
          <a:prstGeom prst="line">
            <a:avLst/>
          </a:prstGeom>
          <a:ln w="28575" cap="rnd">
            <a:solidFill>
              <a:srgbClr val="404040"/>
            </a:solidFill>
            <a:prstDash val="sysDot"/>
            <a:headEnd type="none" w="sm" len="sm"/>
            <a:tailEnd type="none" w="sm" len="sm"/>
          </a:ln>
        </p:spPr>
        <p:txBody>
          <a:bodyPr/>
          <a:lstStyle/>
          <a:p>
            <a:endParaRPr lang="en-US"/>
          </a:p>
        </p:txBody>
      </p:sp>
      <p:sp>
        <p:nvSpPr>
          <p:cNvPr id="28" name="TextBox 28"/>
          <p:cNvSpPr txBox="1"/>
          <p:nvPr/>
        </p:nvSpPr>
        <p:spPr>
          <a:xfrm>
            <a:off x="7467600" y="6515100"/>
            <a:ext cx="2960665" cy="1355179"/>
          </a:xfrm>
          <a:prstGeom prst="rect">
            <a:avLst/>
          </a:prstGeom>
        </p:spPr>
        <p:txBody>
          <a:bodyPr lIns="0" tIns="0" rIns="0" bIns="0" rtlCol="0" anchor="t">
            <a:spAutoFit/>
          </a:bodyPr>
          <a:lstStyle/>
          <a:p>
            <a:pPr algn="ctr" rtl="1">
              <a:lnSpc>
                <a:spcPts val="3457"/>
              </a:lnSpc>
            </a:pPr>
            <a:r>
              <a:rPr lang="ar-EG" sz="3143" b="1" dirty="0">
                <a:solidFill>
                  <a:srgbClr val="404040"/>
                </a:solidFill>
                <a:latin typeface="Tajawal Bold"/>
                <a:ea typeface="Tajawal Bold"/>
                <a:cs typeface="Tajawal Bold"/>
                <a:sym typeface="Tajawal Bold"/>
                <a:rtl/>
              </a:rPr>
              <a:t>مراحل عملية تخطيط الموارد البشرية</a:t>
            </a:r>
          </a:p>
        </p:txBody>
      </p:sp>
      <p:sp>
        <p:nvSpPr>
          <p:cNvPr id="30" name="AutoShape 30"/>
          <p:cNvSpPr/>
          <p:nvPr/>
        </p:nvSpPr>
        <p:spPr>
          <a:xfrm>
            <a:off x="6569983" y="5592891"/>
            <a:ext cx="487351" cy="668987"/>
          </a:xfrm>
          <a:prstGeom prst="line">
            <a:avLst/>
          </a:prstGeom>
          <a:ln w="28575" cap="rnd">
            <a:solidFill>
              <a:srgbClr val="404040"/>
            </a:solidFill>
            <a:prstDash val="sysDot"/>
            <a:headEnd type="none" w="sm" len="sm"/>
            <a:tailEnd type="none" w="sm" len="sm"/>
          </a:ln>
        </p:spPr>
        <p:txBody>
          <a:bodyPr/>
          <a:lstStyle/>
          <a:p>
            <a:endParaRPr lang="en-US"/>
          </a:p>
        </p:txBody>
      </p:sp>
      <p:sp>
        <p:nvSpPr>
          <p:cNvPr id="31" name="AutoShape 31"/>
          <p:cNvSpPr/>
          <p:nvPr/>
        </p:nvSpPr>
        <p:spPr>
          <a:xfrm flipH="1">
            <a:off x="8933039" y="4297169"/>
            <a:ext cx="0" cy="776191"/>
          </a:xfrm>
          <a:prstGeom prst="line">
            <a:avLst/>
          </a:prstGeom>
          <a:ln w="28575" cap="rnd">
            <a:solidFill>
              <a:srgbClr val="404040"/>
            </a:solidFill>
            <a:prstDash val="sysDot"/>
            <a:headEnd type="none" w="sm" len="sm"/>
            <a:tailEnd type="none" w="sm" len="sm"/>
          </a:ln>
        </p:spPr>
        <p:txBody>
          <a:bodyPr/>
          <a:lstStyle/>
          <a:p>
            <a:endParaRPr lang="en-US"/>
          </a:p>
        </p:txBody>
      </p:sp>
      <p:sp>
        <p:nvSpPr>
          <p:cNvPr id="32" name="AutoShape 32"/>
          <p:cNvSpPr/>
          <p:nvPr/>
        </p:nvSpPr>
        <p:spPr>
          <a:xfrm flipH="1">
            <a:off x="10930504" y="5667592"/>
            <a:ext cx="543569" cy="679821"/>
          </a:xfrm>
          <a:prstGeom prst="line">
            <a:avLst/>
          </a:prstGeom>
          <a:ln w="28575" cap="rnd">
            <a:solidFill>
              <a:srgbClr val="404040"/>
            </a:solidFill>
            <a:prstDash val="sysDot"/>
            <a:headEnd type="none" w="sm" len="sm"/>
            <a:tailEnd type="none" w="sm" len="sm"/>
          </a:ln>
        </p:spPr>
        <p:txBody>
          <a:bodyPr/>
          <a:lstStyle/>
          <a:p>
            <a:endParaRPr lang="en-US"/>
          </a:p>
        </p:txBody>
      </p:sp>
      <p:sp>
        <p:nvSpPr>
          <p:cNvPr id="34" name="AutoShape 34"/>
          <p:cNvSpPr/>
          <p:nvPr/>
        </p:nvSpPr>
        <p:spPr>
          <a:xfrm>
            <a:off x="10953410" y="7836127"/>
            <a:ext cx="829710" cy="251984"/>
          </a:xfrm>
          <a:prstGeom prst="line">
            <a:avLst/>
          </a:prstGeom>
          <a:ln w="28575" cap="rnd">
            <a:solidFill>
              <a:srgbClr val="404040"/>
            </a:solidFill>
            <a:prstDash val="sysDot"/>
            <a:headEnd type="none" w="sm" len="sm"/>
            <a:tailEnd type="none" w="sm" len="sm"/>
          </a:ln>
        </p:spPr>
        <p:txBody>
          <a:bodyPr/>
          <a:lstStyle/>
          <a:p>
            <a:endParaRPr lang="en-US"/>
          </a:p>
        </p:txBody>
      </p:sp>
      <p:sp>
        <p:nvSpPr>
          <p:cNvPr id="35" name="TextBox 35"/>
          <p:cNvSpPr txBox="1"/>
          <p:nvPr/>
        </p:nvSpPr>
        <p:spPr>
          <a:xfrm>
            <a:off x="3733800" y="7886700"/>
            <a:ext cx="2335119" cy="1436291"/>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استراتيجيات مواجهة الفائض أو العجر</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7" name="TextBox 37"/>
          <p:cNvSpPr txBox="1"/>
          <p:nvPr/>
        </p:nvSpPr>
        <p:spPr>
          <a:xfrm>
            <a:off x="4495800" y="4305300"/>
            <a:ext cx="2664524" cy="1077218"/>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تحديد الفائض أو العجز من العمالة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8" name="TextBox 38"/>
          <p:cNvSpPr txBox="1"/>
          <p:nvPr/>
        </p:nvSpPr>
        <p:spPr>
          <a:xfrm>
            <a:off x="8182195" y="2796843"/>
            <a:ext cx="1501688" cy="1108254"/>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التنبؤ بالعرض</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9" name="TextBox 39"/>
          <p:cNvSpPr txBox="1"/>
          <p:nvPr/>
        </p:nvSpPr>
        <p:spPr>
          <a:xfrm>
            <a:off x="10972800" y="4305300"/>
            <a:ext cx="2407158" cy="1077218"/>
          </a:xfrm>
          <a:prstGeom prst="rect">
            <a:avLst/>
          </a:prstGeom>
        </p:spPr>
        <p:txBody>
          <a:bodyPr wrap="square"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تحديد الفائض أو العجز من العمالة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41" name="TextBox 41"/>
          <p:cNvSpPr txBox="1"/>
          <p:nvPr/>
        </p:nvSpPr>
        <p:spPr>
          <a:xfrm>
            <a:off x="12249935" y="8298285"/>
            <a:ext cx="1501688" cy="1443216"/>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دراسة أهداف التنظيم</a:t>
            </a:r>
          </a:p>
          <a:p>
            <a:pPr algn="ctr">
              <a:lnSpc>
                <a:spcPts val="2765"/>
              </a:lnSpc>
            </a:pPr>
            <a:endParaRPr lang="ar-EG" sz="2514" b="1" dirty="0">
              <a:solidFill>
                <a:srgbClr val="404040"/>
              </a:solidFill>
              <a:latin typeface="Tajawal Bold"/>
              <a:ea typeface="Tajawal Bold"/>
              <a:cs typeface="Tajawal Bold"/>
              <a:sym typeface="Tajawal Bold"/>
              <a:rtl/>
            </a:endParaRPr>
          </a:p>
        </p:txBody>
      </p:sp>
      <p:grpSp>
        <p:nvGrpSpPr>
          <p:cNvPr id="42" name="Group 42"/>
          <p:cNvGrpSpPr/>
          <p:nvPr/>
        </p:nvGrpSpPr>
        <p:grpSpPr>
          <a:xfrm>
            <a:off x="17259300" y="0"/>
            <a:ext cx="1694792" cy="10287000"/>
            <a:chOff x="0" y="0"/>
            <a:chExt cx="446365" cy="2709333"/>
          </a:xfrm>
        </p:grpSpPr>
        <p:sp>
          <p:nvSpPr>
            <p:cNvPr id="4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56146" y="-26068"/>
            <a:ext cx="1028700" cy="1028700"/>
            <a:chOff x="0" y="0"/>
            <a:chExt cx="812800" cy="812800"/>
          </a:xfrm>
        </p:grpSpPr>
        <p:sp>
          <p:nvSpPr>
            <p:cNvPr id="4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4" name="Group 8"/>
          <p:cNvGrpSpPr/>
          <p:nvPr/>
        </p:nvGrpSpPr>
        <p:grpSpPr>
          <a:xfrm>
            <a:off x="56146" y="6664019"/>
            <a:ext cx="1028700" cy="3177813"/>
            <a:chOff x="0" y="0"/>
            <a:chExt cx="812800" cy="2510865"/>
          </a:xfrm>
        </p:grpSpPr>
        <p:sp>
          <p:nvSpPr>
            <p:cNvPr id="5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9" name="Rectangle 7"/>
          <p:cNvSpPr>
            <a:spLocks noChangeArrowheads="1"/>
          </p:cNvSpPr>
          <p:nvPr/>
        </p:nvSpPr>
        <p:spPr bwMode="auto">
          <a:xfrm>
            <a:off x="-20054" y="9957240"/>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66"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67" name="TextBox 66"/>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752831" y="1059887"/>
            <a:ext cx="9366179" cy="1477328"/>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وظائف إدارة الموارد البشرية</a:t>
            </a:r>
            <a:br>
              <a:rPr lang="ar-EG" sz="4800" b="1" dirty="0">
                <a:solidFill>
                  <a:srgbClr val="000000"/>
                </a:solidFill>
                <a:latin typeface="Tajawal Bold"/>
                <a:ea typeface="Tajawal Bold"/>
                <a:cs typeface="Tajawal Bold"/>
                <a:sym typeface="League Spartan"/>
                <a:rtl/>
              </a:rPr>
            </a:br>
            <a:r>
              <a:rPr lang="en-US" sz="4800" b="1" dirty="0">
                <a:solidFill>
                  <a:srgbClr val="000000"/>
                </a:solidFill>
                <a:latin typeface="Tajawal Bold"/>
                <a:ea typeface="Tajawal Bold"/>
                <a:cs typeface="Tajawal Bold"/>
                <a:sym typeface="League Spartan"/>
                <a:rtl/>
              </a:rPr>
              <a:t>HRM Functions</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12</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3" name="Rectangle 29"/>
          <p:cNvSpPr>
            <a:spLocks noChangeArrowheads="1"/>
          </p:cNvSpPr>
          <p:nvPr/>
        </p:nvSpPr>
        <p:spPr bwMode="auto">
          <a:xfrm>
            <a:off x="4038600" y="3314700"/>
            <a:ext cx="780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3600" b="1" dirty="0">
                <a:solidFill>
                  <a:srgbClr val="002060"/>
                </a:solidFill>
                <a:latin typeface="Tajawal" panose="00000500000000000000" pitchFamily="2" charset="-78"/>
                <a:cs typeface="Tajawal" panose="00000500000000000000" pitchFamily="2" charset="-78"/>
              </a:rPr>
              <a:t>ثانياً: تحليل الوظيفة</a:t>
            </a:r>
          </a:p>
        </p:txBody>
      </p:sp>
      <p:sp>
        <p:nvSpPr>
          <p:cNvPr id="24" name="Oval 80"/>
          <p:cNvSpPr/>
          <p:nvPr/>
        </p:nvSpPr>
        <p:spPr>
          <a:xfrm>
            <a:off x="11942818" y="3419475"/>
            <a:ext cx="288870"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3600" dirty="0">
              <a:solidFill>
                <a:schemeClr val="bg1">
                  <a:lumMod val="75000"/>
                </a:schemeClr>
              </a:solidFill>
              <a:latin typeface="Tajawal" panose="00000500000000000000" pitchFamily="2" charset="-78"/>
              <a:cs typeface="Tajawal" panose="00000500000000000000" pitchFamily="2" charset="-78"/>
            </a:endParaRPr>
          </a:p>
        </p:txBody>
      </p:sp>
      <p:sp>
        <p:nvSpPr>
          <p:cNvPr id="25" name="مستطيل 27"/>
          <p:cNvSpPr>
            <a:spLocks noChangeArrowheads="1"/>
          </p:cNvSpPr>
          <p:nvPr/>
        </p:nvSpPr>
        <p:spPr bwMode="auto">
          <a:xfrm>
            <a:off x="139159" y="4327525"/>
            <a:ext cx="12256041" cy="31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50000"/>
              </a:lnSpc>
              <a:buFont typeface="Arial" panose="020B0604020202020204" pitchFamily="34" charset="0"/>
              <a:buNone/>
            </a:pPr>
            <a:r>
              <a:rPr lang="ar-SA" altLang="en-US" sz="3200" b="1" dirty="0">
                <a:solidFill>
                  <a:srgbClr val="7030A0"/>
                </a:solidFill>
                <a:latin typeface="Tajawal" panose="00000500000000000000" pitchFamily="2" charset="-78"/>
                <a:cs typeface="Tajawal" panose="00000500000000000000" pitchFamily="2" charset="-78"/>
              </a:rPr>
              <a:t>الفرق بين وصف الوظيفة وتحليل الوظيفة:</a:t>
            </a:r>
          </a:p>
          <a:p>
            <a:pPr algn="r">
              <a:lnSpc>
                <a:spcPct val="150000"/>
              </a:lnSpc>
              <a:buFont typeface="Arial" panose="020B0604020202020204" pitchFamily="34" charset="0"/>
              <a:buNone/>
            </a:pPr>
            <a:r>
              <a:rPr lang="ar-SA" altLang="en-US" sz="3200" dirty="0">
                <a:latin typeface="Tajawal" panose="00000500000000000000" pitchFamily="2" charset="-78"/>
                <a:cs typeface="Tajawal" panose="00000500000000000000" pitchFamily="2" charset="-78"/>
              </a:rPr>
              <a:t>وصف الوظائف يعني التسجيل المنظم لأبعاد الوظيفة ومكوناتها الأساسية، بينما يقصد بتحليل الوظائف الإلمام الشامل بتفاصيل كل وظيفة عن طريق الدراسة العلمية لكل منها على حدة.</a:t>
            </a:r>
          </a:p>
        </p:txBody>
      </p:sp>
    </p:spTree>
    <p:extLst>
      <p:ext uri="{BB962C8B-B14F-4D97-AF65-F5344CB8AC3E}">
        <p14:creationId xmlns:p14="http://schemas.microsoft.com/office/powerpoint/2010/main" val="237325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7355907" y="2501010"/>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4" name="Freeform 4"/>
          <p:cNvSpPr/>
          <p:nvPr/>
        </p:nvSpPr>
        <p:spPr>
          <a:xfrm>
            <a:off x="9488204" y="2501010"/>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5" name="Freeform 5"/>
          <p:cNvSpPr/>
          <p:nvPr/>
        </p:nvSpPr>
        <p:spPr>
          <a:xfrm flipH="1">
            <a:off x="6321980" y="4483409"/>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6" name="Freeform 6"/>
          <p:cNvSpPr/>
          <p:nvPr/>
        </p:nvSpPr>
        <p:spPr>
          <a:xfrm>
            <a:off x="7673606" y="5707436"/>
            <a:ext cx="4107646" cy="3619863"/>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p>
        </p:txBody>
      </p:sp>
      <p:sp>
        <p:nvSpPr>
          <p:cNvPr id="7" name="Freeform 7"/>
          <p:cNvSpPr/>
          <p:nvPr/>
        </p:nvSpPr>
        <p:spPr>
          <a:xfrm>
            <a:off x="10567493" y="4483409"/>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8" name="Freeform 8"/>
          <p:cNvSpPr/>
          <p:nvPr/>
        </p:nvSpPr>
        <p:spPr>
          <a:xfrm flipH="1">
            <a:off x="5815157" y="6668982"/>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9" name="Freeform 9"/>
          <p:cNvSpPr/>
          <p:nvPr/>
        </p:nvSpPr>
        <p:spPr>
          <a:xfrm>
            <a:off x="11164181" y="6668982"/>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2400"/>
          </a:p>
        </p:txBody>
      </p:sp>
      <p:sp>
        <p:nvSpPr>
          <p:cNvPr id="14" name="Freeform 14"/>
          <p:cNvSpPr/>
          <p:nvPr/>
        </p:nvSpPr>
        <p:spPr>
          <a:xfrm>
            <a:off x="7811804" y="6693209"/>
            <a:ext cx="2971800" cy="2362200"/>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7484768" y="9415409"/>
            <a:ext cx="1283418" cy="1743183"/>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TextBox 26"/>
          <p:cNvSpPr txBox="1"/>
          <p:nvPr/>
        </p:nvSpPr>
        <p:spPr>
          <a:xfrm>
            <a:off x="10087313" y="3126534"/>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1715804" y="3086100"/>
            <a:ext cx="5528665" cy="1061829"/>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400" b="1" dirty="0">
                <a:solidFill>
                  <a:srgbClr val="884106"/>
                </a:solidFill>
                <a:latin typeface="Tajawal Bold" panose="020B0604020202020204" charset="-78"/>
                <a:cs typeface="Tajawal Bold" panose="020B0604020202020204" charset="-78"/>
              </a:rPr>
              <a:t>تأكيد صحة ودقة البيانات التي تستخدم أساساً لعملية تحليل وتوصيف الوظائف.</a:t>
            </a:r>
          </a:p>
        </p:txBody>
      </p:sp>
      <p:sp>
        <p:nvSpPr>
          <p:cNvPr id="39" name="TextBox 39"/>
          <p:cNvSpPr txBox="1"/>
          <p:nvPr/>
        </p:nvSpPr>
        <p:spPr>
          <a:xfrm>
            <a:off x="11658600" y="3086100"/>
            <a:ext cx="6211604" cy="1061829"/>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400" b="1" dirty="0">
                <a:solidFill>
                  <a:srgbClr val="884106"/>
                </a:solidFill>
                <a:latin typeface="Tajawal Bold" panose="020B0604020202020204" charset="-78"/>
                <a:cs typeface="Tajawal Bold" panose="020B0604020202020204" charset="-78"/>
              </a:rPr>
              <a:t>حسن اختيار وإعداد القائمين بعملية تحليل وتوصيف الوظائف.</a:t>
            </a:r>
          </a:p>
        </p:txBody>
      </p:sp>
      <p:sp>
        <p:nvSpPr>
          <p:cNvPr id="40" name="TextBox 40"/>
          <p:cNvSpPr txBox="1"/>
          <p:nvPr/>
        </p:nvSpPr>
        <p:spPr>
          <a:xfrm>
            <a:off x="12725400" y="4830179"/>
            <a:ext cx="5164972" cy="1615827"/>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400" b="1" dirty="0">
                <a:solidFill>
                  <a:srgbClr val="884106"/>
                </a:solidFill>
                <a:latin typeface="Tajawal Bold" panose="020B0604020202020204" charset="-78"/>
                <a:cs typeface="Tajawal Bold" panose="020B0604020202020204" charset="-78"/>
              </a:rPr>
              <a:t>يجب أن يعكس اسم أو لقب الوظيفة جوهرها التي يمثلها والتخصص الأساسي الذي تقوم بتحقيقه</a:t>
            </a:r>
            <a:r>
              <a:rPr lang="ar-SA" altLang="en-US" sz="2400" b="1" dirty="0">
                <a:solidFill>
                  <a:srgbClr val="000000"/>
                </a:solidFill>
                <a:latin typeface="Tajawal" panose="00000500000000000000" pitchFamily="2" charset="-78"/>
                <a:cs typeface="Tajawal" panose="00000500000000000000" pitchFamily="2" charset="-78"/>
              </a:rPr>
              <a:t>.</a:t>
            </a:r>
          </a:p>
        </p:txBody>
      </p:sp>
      <p:sp>
        <p:nvSpPr>
          <p:cNvPr id="41" name="TextBox 41"/>
          <p:cNvSpPr txBox="1"/>
          <p:nvPr/>
        </p:nvSpPr>
        <p:spPr>
          <a:xfrm>
            <a:off x="1342286" y="4677116"/>
            <a:ext cx="4885502" cy="2169825"/>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400" b="1" dirty="0">
                <a:solidFill>
                  <a:srgbClr val="884106"/>
                </a:solidFill>
                <a:latin typeface="Tajawal Bold" panose="020B0604020202020204" charset="-78"/>
                <a:cs typeface="Tajawal Bold" panose="020B0604020202020204" charset="-78"/>
              </a:rPr>
              <a:t>يجب أن يكون هناك تمهيد للعاملين عن طبيعة هذه الدراسة والفوائد التي تعود عليهم من إتمام وصف الوظائف.</a:t>
            </a:r>
          </a:p>
        </p:txBody>
      </p:sp>
      <p:sp>
        <p:nvSpPr>
          <p:cNvPr id="42" name="TextBox 42"/>
          <p:cNvSpPr txBox="1"/>
          <p:nvPr/>
        </p:nvSpPr>
        <p:spPr>
          <a:xfrm>
            <a:off x="1258604" y="7250487"/>
            <a:ext cx="4495800" cy="1061829"/>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400" b="1" dirty="0">
                <a:solidFill>
                  <a:srgbClr val="884106"/>
                </a:solidFill>
                <a:latin typeface="Tajawal Bold" panose="020B0604020202020204" charset="-78"/>
                <a:cs typeface="Tajawal Bold" panose="020B0604020202020204" charset="-78"/>
              </a:rPr>
              <a:t>توافر تدعيم وتأييد كامل من جانب إدارة المنظمة</a:t>
            </a:r>
          </a:p>
        </p:txBody>
      </p:sp>
      <p:sp>
        <p:nvSpPr>
          <p:cNvPr id="43" name="TextBox 43"/>
          <p:cNvSpPr txBox="1"/>
          <p:nvPr/>
        </p:nvSpPr>
        <p:spPr>
          <a:xfrm>
            <a:off x="13123779" y="7267661"/>
            <a:ext cx="4641678" cy="1061829"/>
          </a:xfrm>
          <a:prstGeom prst="rect">
            <a:avLst/>
          </a:prstGeom>
        </p:spPr>
        <p:txBody>
          <a:bodyPr wrap="square" lIns="0" tIns="0" rIns="0" bIns="0" rtlCol="0" anchor="t">
            <a:spAutoFit/>
          </a:bodyPr>
          <a:lstStyle/>
          <a:p>
            <a:pPr algn="ctr" rtl="1">
              <a:lnSpc>
                <a:spcPct val="150000"/>
              </a:lnSpc>
              <a:buFont typeface="Arial" panose="020B0604020202020204" pitchFamily="34" charset="0"/>
              <a:buNone/>
            </a:pPr>
            <a:r>
              <a:rPr lang="ar-SA" altLang="en-US" sz="2400" b="1" dirty="0">
                <a:solidFill>
                  <a:srgbClr val="884106"/>
                </a:solidFill>
                <a:latin typeface="Tajawal Bold" panose="020B0604020202020204" charset="-78"/>
                <a:cs typeface="Tajawal Bold" panose="020B0604020202020204" charset="-78"/>
              </a:rPr>
              <a:t>يجب أن يكون الوصف مطابقاً للواقع الفعلي.</a:t>
            </a:r>
          </a:p>
        </p:txBody>
      </p:sp>
      <p:sp>
        <p:nvSpPr>
          <p:cNvPr id="61" name="Rectangle 60"/>
          <p:cNvSpPr/>
          <p:nvPr/>
        </p:nvSpPr>
        <p:spPr>
          <a:xfrm>
            <a:off x="7086600" y="1638300"/>
            <a:ext cx="10873489" cy="646331"/>
          </a:xfrm>
          <a:prstGeom prst="rect">
            <a:avLst/>
          </a:prstGeom>
        </p:spPr>
        <p:txBody>
          <a:bodyPr wrap="none">
            <a:spAutoFit/>
          </a:bodyPr>
          <a:lstStyle/>
          <a:p>
            <a:pPr algn="r" rtl="1">
              <a:defRPr/>
            </a:pPr>
            <a:r>
              <a:rPr lang="ar-SA" sz="3600" dirty="0">
                <a:solidFill>
                  <a:schemeClr val="accent1">
                    <a:lumMod val="50000"/>
                  </a:schemeClr>
                </a:solidFill>
                <a:latin typeface="Tajawal Bold" panose="020B0604020202020204" charset="-78"/>
                <a:cs typeface="Tajawal Bold" panose="020B0604020202020204" charset="-78"/>
              </a:rPr>
              <a:t>يرتبط نجاح تحليل وتوصيف الوظائف بالاعتبارات الآتية:</a:t>
            </a:r>
          </a:p>
        </p:txBody>
      </p:sp>
      <p:sp>
        <p:nvSpPr>
          <p:cNvPr id="62" name="TextBox 26"/>
          <p:cNvSpPr txBox="1"/>
          <p:nvPr/>
        </p:nvSpPr>
        <p:spPr>
          <a:xfrm>
            <a:off x="11164604" y="5144075"/>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2</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3" name="TextBox 26"/>
          <p:cNvSpPr txBox="1"/>
          <p:nvPr/>
        </p:nvSpPr>
        <p:spPr>
          <a:xfrm>
            <a:off x="11774204" y="7301610"/>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3</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4" name="TextBox 26"/>
          <p:cNvSpPr txBox="1"/>
          <p:nvPr/>
        </p:nvSpPr>
        <p:spPr>
          <a:xfrm>
            <a:off x="8243768" y="3110610"/>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4</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5" name="TextBox 26"/>
          <p:cNvSpPr txBox="1"/>
          <p:nvPr/>
        </p:nvSpPr>
        <p:spPr>
          <a:xfrm>
            <a:off x="7253168" y="5144075"/>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5</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6" name="TextBox 26"/>
          <p:cNvSpPr txBox="1"/>
          <p:nvPr/>
        </p:nvSpPr>
        <p:spPr>
          <a:xfrm>
            <a:off x="6722409" y="7301610"/>
            <a:ext cx="530759" cy="480901"/>
          </a:xfrm>
          <a:prstGeom prst="rect">
            <a:avLst/>
          </a:prstGeom>
        </p:spPr>
        <p:txBody>
          <a:bodyPr lIns="0" tIns="0" rIns="0" bIns="0" rtlCol="0" anchor="t">
            <a:spAutoFit/>
          </a:bodyPr>
          <a:lstStyle/>
          <a:p>
            <a:pPr algn="ctr">
              <a:lnSpc>
                <a:spcPts val="3359"/>
              </a:lnSpc>
            </a:pPr>
            <a:r>
              <a:rPr lang="ar-EG" sz="4000" b="1" dirty="0">
                <a:solidFill>
                  <a:srgbClr val="FFFFFF"/>
                </a:solidFill>
                <a:latin typeface="Tajawal" panose="00000500000000000000" pitchFamily="2" charset="-78"/>
                <a:ea typeface="Canva Sans Bold"/>
                <a:cs typeface="Tajawal" panose="00000500000000000000" pitchFamily="2" charset="-78"/>
                <a:sym typeface="Canva Sans Bold"/>
              </a:rPr>
              <a:t>6</a:t>
            </a:r>
            <a:endParaRPr lang="en-US" sz="40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7" name="TextBox 51"/>
          <p:cNvSpPr txBox="1"/>
          <p:nvPr/>
        </p:nvSpPr>
        <p:spPr>
          <a:xfrm>
            <a:off x="6477000" y="-190500"/>
            <a:ext cx="5159425" cy="10900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أهمية الإدارة</a:t>
            </a:r>
          </a:p>
        </p:txBody>
      </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5"/>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13</a:t>
            </a: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4" name="Rounded Rectangle 43"/>
          <p:cNvSpPr/>
          <p:nvPr/>
        </p:nvSpPr>
        <p:spPr>
          <a:xfrm>
            <a:off x="5029200" y="190500"/>
            <a:ext cx="79248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51"/>
          <p:cNvSpPr txBox="1"/>
          <p:nvPr/>
        </p:nvSpPr>
        <p:spPr>
          <a:xfrm>
            <a:off x="5181600" y="266700"/>
            <a:ext cx="7543800" cy="1107996"/>
          </a:xfrm>
          <a:prstGeom prst="rect">
            <a:avLst/>
          </a:prstGeom>
        </p:spPr>
        <p:txBody>
          <a:bodyPr wrap="square" lIns="0" tIns="0" rIns="0" bIns="0" rtlCol="0" anchor="t">
            <a:spAutoFit/>
          </a:bodyPr>
          <a:lstStyle/>
          <a:p>
            <a:pPr algn="ctr" rtl="1">
              <a:spcBef>
                <a:spcPct val="0"/>
              </a:spcBef>
            </a:pPr>
            <a:r>
              <a:rPr lang="ar-EG" sz="3600" b="1" dirty="0">
                <a:solidFill>
                  <a:schemeClr val="bg1"/>
                </a:solidFill>
                <a:latin typeface="Tajawal Bold"/>
                <a:ea typeface="Tajawal Bold"/>
                <a:cs typeface="Tajawal Bold"/>
                <a:sym typeface="Tajawal Bold"/>
                <a:rtl/>
              </a:rPr>
              <a:t>وظائف إدارة الموارد البشرية</a:t>
            </a:r>
            <a:br>
              <a:rPr lang="ar-EG" sz="3600" b="1" dirty="0">
                <a:solidFill>
                  <a:schemeClr val="bg1"/>
                </a:solidFill>
                <a:latin typeface="Tajawal Bold"/>
                <a:ea typeface="Tajawal Bold"/>
                <a:cs typeface="Tajawal Bold"/>
                <a:sym typeface="Tajawal Bold"/>
                <a:rtl/>
              </a:rPr>
            </a:br>
            <a:r>
              <a:rPr lang="en-US" sz="3600" b="1" dirty="0">
                <a:solidFill>
                  <a:schemeClr val="bg1"/>
                </a:solidFill>
                <a:latin typeface="Tajawal Bold"/>
                <a:ea typeface="Tajawal Bold"/>
                <a:cs typeface="Tajawal Bold"/>
                <a:sym typeface="Tajawal Bold"/>
                <a:rtl/>
              </a:rPr>
              <a:t>HRM Functions</a:t>
            </a:r>
          </a:p>
        </p:txBody>
      </p:sp>
    </p:spTree>
    <p:extLst>
      <p:ext uri="{BB962C8B-B14F-4D97-AF65-F5344CB8AC3E}">
        <p14:creationId xmlns:p14="http://schemas.microsoft.com/office/powerpoint/2010/main" val="406226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2400" y="2400300"/>
            <a:ext cx="16102232" cy="811683"/>
            <a:chOff x="0" y="0"/>
            <a:chExt cx="7405056" cy="812800"/>
          </a:xfrm>
        </p:grpSpPr>
        <p:sp>
          <p:nvSpPr>
            <p:cNvPr id="3" name="Freeform 3"/>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D7ACD1"/>
            </a:solidFill>
          </p:spPr>
          <p:txBody>
            <a:bodyPr/>
            <a:lstStyle/>
            <a:p>
              <a:endParaRPr lang="en-US"/>
            </a:p>
          </p:txBody>
        </p:sp>
        <p:sp>
          <p:nvSpPr>
            <p:cNvPr id="4" name="TextBox 4"/>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5" name="Group 5"/>
          <p:cNvGrpSpPr/>
          <p:nvPr/>
        </p:nvGrpSpPr>
        <p:grpSpPr>
          <a:xfrm>
            <a:off x="902400" y="3424632"/>
            <a:ext cx="16102232" cy="811683"/>
            <a:chOff x="0" y="0"/>
            <a:chExt cx="7405056" cy="812800"/>
          </a:xfrm>
        </p:grpSpPr>
        <p:sp>
          <p:nvSpPr>
            <p:cNvPr id="6" name="Freeform 6"/>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6C983"/>
            </a:solidFill>
          </p:spPr>
          <p:txBody>
            <a:bodyPr/>
            <a:lstStyle/>
            <a:p>
              <a:endParaRPr lang="en-US"/>
            </a:p>
          </p:txBody>
        </p:sp>
        <p:sp>
          <p:nvSpPr>
            <p:cNvPr id="7" name="TextBox 7"/>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8" name="Group 8"/>
          <p:cNvGrpSpPr/>
          <p:nvPr/>
        </p:nvGrpSpPr>
        <p:grpSpPr>
          <a:xfrm>
            <a:off x="902400" y="4448965"/>
            <a:ext cx="16102232" cy="811683"/>
            <a:chOff x="0" y="0"/>
            <a:chExt cx="7405056" cy="812800"/>
          </a:xfrm>
        </p:grpSpPr>
        <p:sp>
          <p:nvSpPr>
            <p:cNvPr id="9" name="Freeform 9"/>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A9B82"/>
            </a:solidFill>
          </p:spPr>
          <p:txBody>
            <a:bodyPr/>
            <a:lstStyle/>
            <a:p>
              <a:endParaRPr lang="en-US"/>
            </a:p>
          </p:txBody>
        </p:sp>
        <p:sp>
          <p:nvSpPr>
            <p:cNvPr id="10" name="TextBox 10"/>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11" name="Group 11"/>
          <p:cNvGrpSpPr/>
          <p:nvPr/>
        </p:nvGrpSpPr>
        <p:grpSpPr>
          <a:xfrm>
            <a:off x="926432" y="5412357"/>
            <a:ext cx="16102232" cy="811683"/>
            <a:chOff x="0" y="0"/>
            <a:chExt cx="7405056" cy="812800"/>
          </a:xfrm>
        </p:grpSpPr>
        <p:sp>
          <p:nvSpPr>
            <p:cNvPr id="12" name="Freeform 12"/>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B2C9A7"/>
            </a:solidFill>
          </p:spPr>
          <p:txBody>
            <a:bodyPr/>
            <a:lstStyle/>
            <a:p>
              <a:endParaRPr lang="en-US"/>
            </a:p>
          </p:txBody>
        </p:sp>
        <p:sp>
          <p:nvSpPr>
            <p:cNvPr id="13" name="TextBox 13"/>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grpSp>
        <p:nvGrpSpPr>
          <p:cNvPr id="14" name="Group 14"/>
          <p:cNvGrpSpPr/>
          <p:nvPr/>
        </p:nvGrpSpPr>
        <p:grpSpPr>
          <a:xfrm>
            <a:off x="926432" y="6436690"/>
            <a:ext cx="16102232" cy="811683"/>
            <a:chOff x="0" y="0"/>
            <a:chExt cx="7405056" cy="812800"/>
          </a:xfrm>
        </p:grpSpPr>
        <p:sp>
          <p:nvSpPr>
            <p:cNvPr id="15" name="Freeform 15"/>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EFC3A6"/>
            </a:solidFill>
          </p:spPr>
          <p:txBody>
            <a:bodyPr/>
            <a:lstStyle/>
            <a:p>
              <a:endParaRPr lang="en-US"/>
            </a:p>
          </p:txBody>
        </p:sp>
        <p:sp>
          <p:nvSpPr>
            <p:cNvPr id="16" name="TextBox 16"/>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sp>
        <p:nvSpPr>
          <p:cNvPr id="17" name="Freeform 17"/>
          <p:cNvSpPr/>
          <p:nvPr/>
        </p:nvSpPr>
        <p:spPr>
          <a:xfrm>
            <a:off x="1074628" y="2520168"/>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18" name="Freeform 18"/>
          <p:cNvSpPr/>
          <p:nvPr/>
        </p:nvSpPr>
        <p:spPr>
          <a:xfrm>
            <a:off x="1074628" y="3544500"/>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19" name="Freeform 19"/>
          <p:cNvSpPr/>
          <p:nvPr/>
        </p:nvSpPr>
        <p:spPr>
          <a:xfrm>
            <a:off x="1074628" y="4568833"/>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20" name="Freeform 20"/>
          <p:cNvSpPr/>
          <p:nvPr/>
        </p:nvSpPr>
        <p:spPr>
          <a:xfrm>
            <a:off x="1098660" y="5532225"/>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21" name="Freeform 21"/>
          <p:cNvSpPr/>
          <p:nvPr/>
        </p:nvSpPr>
        <p:spPr>
          <a:xfrm>
            <a:off x="1098660" y="6556558"/>
            <a:ext cx="571947" cy="571947"/>
          </a:xfrm>
          <a:custGeom>
            <a:avLst/>
            <a:gdLst/>
            <a:ahLst/>
            <a:cxnLst/>
            <a:rect l="l" t="t" r="r" b="b"/>
            <a:pathLst>
              <a:path w="571947" h="571947">
                <a:moveTo>
                  <a:pt x="0" y="0"/>
                </a:moveTo>
                <a:lnTo>
                  <a:pt x="571947" y="0"/>
                </a:lnTo>
                <a:lnTo>
                  <a:pt x="571947" y="571946"/>
                </a:lnTo>
                <a:lnTo>
                  <a:pt x="0" y="571946"/>
                </a:lnTo>
                <a:lnTo>
                  <a:pt x="0" y="0"/>
                </a:lnTo>
                <a:close/>
              </a:path>
            </a:pathLst>
          </a:custGeom>
          <a:blipFill>
            <a:blip r:embed="rId2"/>
            <a:stretch>
              <a:fillRect/>
            </a:stretch>
          </a:blipFill>
        </p:spPr>
        <p:txBody>
          <a:bodyPr/>
          <a:lstStyle/>
          <a:p>
            <a:endParaRPr lang="en-US"/>
          </a:p>
        </p:txBody>
      </p:sp>
      <p:sp>
        <p:nvSpPr>
          <p:cNvPr id="22" name="TextBox 22"/>
          <p:cNvSpPr txBox="1"/>
          <p:nvPr/>
        </p:nvSpPr>
        <p:spPr>
          <a:xfrm>
            <a:off x="1917032" y="2614884"/>
            <a:ext cx="14782800" cy="359073"/>
          </a:xfrm>
          <a:prstGeom prst="rect">
            <a:avLst/>
          </a:prstGeom>
        </p:spPr>
        <p:txBody>
          <a:bodyPr wrap="square" lIns="0" tIns="0" rIns="0" bIns="0" rtlCol="0" anchor="t">
            <a:spAutoFit/>
          </a:bodyPr>
          <a:lstStyle/>
          <a:p>
            <a:pPr algn="ctr" rtl="1">
              <a:lnSpc>
                <a:spcPts val="2775"/>
              </a:lnSpc>
              <a:spcBef>
                <a:spcPct val="0"/>
              </a:spcBef>
            </a:pPr>
            <a:r>
              <a:rPr lang="ar-SA" sz="2400" b="1" dirty="0">
                <a:latin typeface="Tajawal Bold" panose="020B0604020202020204" charset="-78"/>
                <a:cs typeface="Tajawal Bold" panose="020B0604020202020204" charset="-78"/>
              </a:rPr>
              <a:t>تعد مفتاح دخول العنصر البشري إلى التنظيم.</a:t>
            </a:r>
          </a:p>
        </p:txBody>
      </p:sp>
      <p:sp>
        <p:nvSpPr>
          <p:cNvPr id="23" name="TextBox 23"/>
          <p:cNvSpPr txBox="1"/>
          <p:nvPr/>
        </p:nvSpPr>
        <p:spPr>
          <a:xfrm>
            <a:off x="1917032" y="3507357"/>
            <a:ext cx="14782800" cy="369332"/>
          </a:xfrm>
          <a:prstGeom prst="rect">
            <a:avLst/>
          </a:prstGeom>
        </p:spPr>
        <p:txBody>
          <a:bodyPr wrap="square" lIns="0" tIns="0" rIns="0" bIns="0" rtlCol="0" anchor="t">
            <a:spAutoFit/>
          </a:bodyPr>
          <a:lstStyle/>
          <a:p>
            <a:pPr algn="ctr" rtl="1">
              <a:defRPr/>
            </a:pPr>
            <a:r>
              <a:rPr lang="ar-SA" sz="2400" b="1" dirty="0">
                <a:latin typeface="Tajawal Bold" panose="020B0604020202020204" charset="-78"/>
                <a:cs typeface="Tajawal Bold" panose="020B0604020202020204" charset="-78"/>
              </a:rPr>
              <a:t>تحدد كفاءة الاختيار كفاءة الإدارة على تصميم باقي السياسات الخاصة بالموارد البشرية.</a:t>
            </a:r>
          </a:p>
        </p:txBody>
      </p:sp>
      <p:sp>
        <p:nvSpPr>
          <p:cNvPr id="24" name="TextBox 24"/>
          <p:cNvSpPr txBox="1"/>
          <p:nvPr/>
        </p:nvSpPr>
        <p:spPr>
          <a:xfrm>
            <a:off x="2069432" y="4662025"/>
            <a:ext cx="14782800" cy="369332"/>
          </a:xfrm>
          <a:prstGeom prst="rect">
            <a:avLst/>
          </a:prstGeom>
        </p:spPr>
        <p:txBody>
          <a:bodyPr wrap="square" lIns="0" tIns="0" rIns="0" bIns="0" rtlCol="0" anchor="t">
            <a:spAutoFit/>
          </a:bodyPr>
          <a:lstStyle/>
          <a:p>
            <a:pPr algn="ctr" rtl="1">
              <a:defRPr/>
            </a:pPr>
            <a:r>
              <a:rPr lang="ar-SA" sz="2400" b="1" dirty="0">
                <a:latin typeface="Tajawal Bold" panose="020B0604020202020204" charset="-78"/>
                <a:cs typeface="Tajawal Bold" panose="020B0604020202020204" charset="-78"/>
              </a:rPr>
              <a:t>نرتبط مدى كفاءة تحديد احتياجات المشروع من التدريب مستقبلا بمدى كفاءة تطبيق سياسة الاختيار للأفراد.</a:t>
            </a:r>
          </a:p>
        </p:txBody>
      </p:sp>
      <p:sp>
        <p:nvSpPr>
          <p:cNvPr id="25" name="TextBox 25"/>
          <p:cNvSpPr txBox="1"/>
          <p:nvPr/>
        </p:nvSpPr>
        <p:spPr>
          <a:xfrm>
            <a:off x="1941064" y="5631485"/>
            <a:ext cx="14782800" cy="369332"/>
          </a:xfrm>
          <a:prstGeom prst="rect">
            <a:avLst/>
          </a:prstGeom>
        </p:spPr>
        <p:txBody>
          <a:bodyPr wrap="square" lIns="0" tIns="0" rIns="0" bIns="0" rtlCol="0" anchor="t">
            <a:spAutoFit/>
          </a:bodyPr>
          <a:lstStyle/>
          <a:p>
            <a:pPr algn="ctr" rtl="1">
              <a:defRPr/>
            </a:pPr>
            <a:r>
              <a:rPr lang="ar-SA" sz="2400" b="1" dirty="0">
                <a:latin typeface="Tajawal Bold" panose="020B0604020202020204" charset="-78"/>
                <a:cs typeface="Tajawal Bold" panose="020B0604020202020204" charset="-78"/>
              </a:rPr>
              <a:t>تؤثر في فرصة الترقية مستقبلا.</a:t>
            </a:r>
          </a:p>
        </p:txBody>
      </p:sp>
      <p:sp>
        <p:nvSpPr>
          <p:cNvPr id="26" name="TextBox 26"/>
          <p:cNvSpPr txBox="1"/>
          <p:nvPr/>
        </p:nvSpPr>
        <p:spPr>
          <a:xfrm>
            <a:off x="1975687" y="6567025"/>
            <a:ext cx="14782800" cy="369332"/>
          </a:xfrm>
          <a:prstGeom prst="rect">
            <a:avLst/>
          </a:prstGeom>
        </p:spPr>
        <p:txBody>
          <a:bodyPr wrap="square" lIns="0" tIns="0" rIns="0" bIns="0" rtlCol="0" anchor="t">
            <a:spAutoFit/>
          </a:bodyPr>
          <a:lstStyle/>
          <a:p>
            <a:pPr algn="ctr" rtl="1">
              <a:defRPr/>
            </a:pPr>
            <a:r>
              <a:rPr lang="ar-SA" sz="2400" b="1" dirty="0">
                <a:latin typeface="Tajawal Bold" panose="020B0604020202020204" charset="-78"/>
                <a:cs typeface="Tajawal Bold" panose="020B0604020202020204" charset="-78"/>
              </a:rPr>
              <a:t>التركيز على اختيار أنسب المهارات الإنسانية التي تتلائم مع الوظائف الزائد والعمالة الناقصة في بعض القطاعات.</a:t>
            </a:r>
          </a:p>
        </p:txBody>
      </p:sp>
      <p:grpSp>
        <p:nvGrpSpPr>
          <p:cNvPr id="27" name="Group 27"/>
          <p:cNvGrpSpPr/>
          <p:nvPr/>
        </p:nvGrpSpPr>
        <p:grpSpPr>
          <a:xfrm>
            <a:off x="974057" y="7448397"/>
            <a:ext cx="16102232" cy="811683"/>
            <a:chOff x="0" y="0"/>
            <a:chExt cx="7405056" cy="812800"/>
          </a:xfrm>
        </p:grpSpPr>
        <p:sp>
          <p:nvSpPr>
            <p:cNvPr id="28" name="Freeform 28"/>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FA9B82"/>
            </a:solidFill>
          </p:spPr>
          <p:txBody>
            <a:bodyPr/>
            <a:lstStyle/>
            <a:p>
              <a:endParaRPr lang="en-US"/>
            </a:p>
          </p:txBody>
        </p:sp>
        <p:sp>
          <p:nvSpPr>
            <p:cNvPr id="29" name="TextBox 29"/>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sp>
        <p:nvSpPr>
          <p:cNvPr id="30" name="Freeform 30"/>
          <p:cNvSpPr/>
          <p:nvPr/>
        </p:nvSpPr>
        <p:spPr>
          <a:xfrm>
            <a:off x="1146285" y="7568265"/>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31" name="TextBox 31"/>
          <p:cNvSpPr txBox="1"/>
          <p:nvPr/>
        </p:nvSpPr>
        <p:spPr>
          <a:xfrm>
            <a:off x="1975687" y="7633825"/>
            <a:ext cx="14782800" cy="369332"/>
          </a:xfrm>
          <a:prstGeom prst="rect">
            <a:avLst/>
          </a:prstGeom>
        </p:spPr>
        <p:txBody>
          <a:bodyPr wrap="square" lIns="0" tIns="0" rIns="0" bIns="0" rtlCol="0" anchor="t">
            <a:spAutoFit/>
          </a:bodyPr>
          <a:lstStyle/>
          <a:p>
            <a:pPr algn="ctr" rtl="1">
              <a:defRPr/>
            </a:pPr>
            <a:r>
              <a:rPr lang="ar-SA" sz="2400" b="1" dirty="0">
                <a:latin typeface="Tajawal Bold" panose="020B0604020202020204" charset="-78"/>
                <a:cs typeface="Tajawal Bold" panose="020B0604020202020204" charset="-78"/>
              </a:rPr>
              <a:t>تؤثر في فشل سياسة الاختيار على مستوى الكفاءة الإنتاجية للمنظمة.</a:t>
            </a:r>
          </a:p>
        </p:txBody>
      </p:sp>
      <p:sp>
        <p:nvSpPr>
          <p:cNvPr id="34" name="مستطيل 31"/>
          <p:cNvSpPr>
            <a:spLocks noChangeArrowheads="1"/>
          </p:cNvSpPr>
          <p:nvPr/>
        </p:nvSpPr>
        <p:spPr bwMode="auto">
          <a:xfrm>
            <a:off x="1506182" y="1560124"/>
            <a:ext cx="1555432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3600" dirty="0">
                <a:latin typeface="Tajawal Bold" panose="020B0604020202020204" charset="-78"/>
                <a:cs typeface="Tajawal Bold" panose="020B0604020202020204" charset="-78"/>
              </a:rPr>
              <a:t>ثالثاً: الاستقطاب والتعيين</a:t>
            </a:r>
            <a:endParaRPr lang="ar-EG" altLang="en-US" sz="3600" dirty="0">
              <a:latin typeface="Tajawal Bold" panose="020B0604020202020204" charset="-78"/>
              <a:cs typeface="Tajawal Bold" panose="020B0604020202020204" charset="-78"/>
            </a:endParaRPr>
          </a:p>
          <a:p>
            <a:pPr algn="r" rtl="1">
              <a:lnSpc>
                <a:spcPct val="100000"/>
              </a:lnSpc>
              <a:spcBef>
                <a:spcPct val="0"/>
              </a:spcBef>
              <a:buFontTx/>
              <a:buNone/>
            </a:pPr>
            <a:r>
              <a:rPr lang="ar-SA" altLang="en-US" sz="3200" dirty="0">
                <a:latin typeface="Tajawal Bold" panose="020B0604020202020204" charset="-78"/>
                <a:cs typeface="Tajawal Bold" panose="020B0604020202020204" charset="-78"/>
              </a:rPr>
              <a:t> </a:t>
            </a:r>
            <a:endParaRPr lang="ar-EG" altLang="en-US" sz="3200" dirty="0">
              <a:latin typeface="Tajawal Bold" panose="020B0604020202020204" charset="-78"/>
              <a:cs typeface="Tajawal Bold" panose="020B0604020202020204" charset="-78"/>
            </a:endParaRPr>
          </a:p>
          <a:p>
            <a:pPr algn="r" rtl="1">
              <a:lnSpc>
                <a:spcPct val="100000"/>
              </a:lnSpc>
              <a:spcBef>
                <a:spcPct val="0"/>
              </a:spcBef>
              <a:buFontTx/>
              <a:buNone/>
            </a:pPr>
            <a:endParaRPr lang="ar-SA" altLang="en-US" sz="3200" dirty="0">
              <a:latin typeface="Tajawal Bold" panose="020B0604020202020204" charset="-78"/>
              <a:cs typeface="Tajawal Bold" panose="020B0604020202020204" charset="-78"/>
            </a:endParaRPr>
          </a:p>
        </p:txBody>
      </p:sp>
      <p:grpSp>
        <p:nvGrpSpPr>
          <p:cNvPr id="35" name="Group 42"/>
          <p:cNvGrpSpPr/>
          <p:nvPr/>
        </p:nvGrpSpPr>
        <p:grpSpPr>
          <a:xfrm>
            <a:off x="17259300" y="0"/>
            <a:ext cx="16947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8"/>
          <p:cNvGrpSpPr/>
          <p:nvPr/>
        </p:nvGrpSpPr>
        <p:grpSpPr>
          <a:xfrm>
            <a:off x="12032" y="5815944"/>
            <a:ext cx="533400" cy="3177813"/>
            <a:chOff x="0" y="0"/>
            <a:chExt cx="812800" cy="2510865"/>
          </a:xfrm>
        </p:grpSpPr>
        <p:sp>
          <p:nvSpPr>
            <p:cNvPr id="4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5"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46" name="TextBox 45"/>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14</a:t>
            </a:r>
          </a:p>
        </p:txBody>
      </p:sp>
      <p:grpSp>
        <p:nvGrpSpPr>
          <p:cNvPr id="47" name="Group 2"/>
          <p:cNvGrpSpPr/>
          <p:nvPr/>
        </p:nvGrpSpPr>
        <p:grpSpPr>
          <a:xfrm>
            <a:off x="926432" y="8384157"/>
            <a:ext cx="16102232" cy="811683"/>
            <a:chOff x="0" y="0"/>
            <a:chExt cx="7405056" cy="812800"/>
          </a:xfrm>
        </p:grpSpPr>
        <p:sp>
          <p:nvSpPr>
            <p:cNvPr id="48" name="Freeform 3"/>
            <p:cNvSpPr/>
            <p:nvPr/>
          </p:nvSpPr>
          <p:spPr>
            <a:xfrm>
              <a:off x="0" y="0"/>
              <a:ext cx="7405057" cy="812800"/>
            </a:xfrm>
            <a:custGeom>
              <a:avLst/>
              <a:gdLst/>
              <a:ahLst/>
              <a:cxnLst/>
              <a:rect l="l" t="t" r="r" b="b"/>
              <a:pathLst>
                <a:path w="7405057" h="812800">
                  <a:moveTo>
                    <a:pt x="104693" y="0"/>
                  </a:moveTo>
                  <a:lnTo>
                    <a:pt x="7300364" y="0"/>
                  </a:lnTo>
                  <a:cubicBezTo>
                    <a:pt x="7358184" y="0"/>
                    <a:pt x="7405057" y="46873"/>
                    <a:pt x="7405057" y="104693"/>
                  </a:cubicBezTo>
                  <a:lnTo>
                    <a:pt x="7405057" y="708107"/>
                  </a:lnTo>
                  <a:cubicBezTo>
                    <a:pt x="7405057" y="735873"/>
                    <a:pt x="7394026" y="762502"/>
                    <a:pt x="7374393" y="782136"/>
                  </a:cubicBezTo>
                  <a:cubicBezTo>
                    <a:pt x="7354759" y="801770"/>
                    <a:pt x="7328130" y="812800"/>
                    <a:pt x="7300364" y="812800"/>
                  </a:cubicBezTo>
                  <a:lnTo>
                    <a:pt x="104693" y="812800"/>
                  </a:lnTo>
                  <a:cubicBezTo>
                    <a:pt x="46873" y="812800"/>
                    <a:pt x="0" y="765927"/>
                    <a:pt x="0" y="708107"/>
                  </a:cubicBezTo>
                  <a:lnTo>
                    <a:pt x="0" y="104693"/>
                  </a:lnTo>
                  <a:cubicBezTo>
                    <a:pt x="0" y="46873"/>
                    <a:pt x="46873" y="0"/>
                    <a:pt x="104693" y="0"/>
                  </a:cubicBezTo>
                  <a:close/>
                </a:path>
              </a:pathLst>
            </a:custGeom>
            <a:solidFill>
              <a:srgbClr val="D7ACD1"/>
            </a:solidFill>
          </p:spPr>
          <p:txBody>
            <a:bodyPr/>
            <a:lstStyle/>
            <a:p>
              <a:endParaRPr lang="en-US"/>
            </a:p>
          </p:txBody>
        </p:sp>
        <p:sp>
          <p:nvSpPr>
            <p:cNvPr id="49" name="TextBox 4"/>
            <p:cNvSpPr txBox="1"/>
            <p:nvPr/>
          </p:nvSpPr>
          <p:spPr>
            <a:xfrm>
              <a:off x="0" y="-28575"/>
              <a:ext cx="7405056" cy="841375"/>
            </a:xfrm>
            <a:prstGeom prst="rect">
              <a:avLst/>
            </a:prstGeom>
          </p:spPr>
          <p:txBody>
            <a:bodyPr lIns="50800" tIns="50800" rIns="50800" bIns="50800" rtlCol="0" anchor="ctr"/>
            <a:lstStyle/>
            <a:p>
              <a:pPr algn="ctr">
                <a:lnSpc>
                  <a:spcPts val="2593"/>
                </a:lnSpc>
              </a:pPr>
              <a:endParaRPr sz="2000">
                <a:latin typeface="Tajawal Bold" panose="020B0604020202020204" charset="-78"/>
                <a:cs typeface="Tajawal Bold" panose="020B0604020202020204" charset="-78"/>
              </a:endParaRPr>
            </a:p>
          </p:txBody>
        </p:sp>
      </p:grpSp>
      <p:sp>
        <p:nvSpPr>
          <p:cNvPr id="50" name="Freeform 17"/>
          <p:cNvSpPr/>
          <p:nvPr/>
        </p:nvSpPr>
        <p:spPr>
          <a:xfrm>
            <a:off x="1098660" y="8504025"/>
            <a:ext cx="571947" cy="571947"/>
          </a:xfrm>
          <a:custGeom>
            <a:avLst/>
            <a:gdLst/>
            <a:ahLst/>
            <a:cxnLst/>
            <a:rect l="l" t="t" r="r" b="b"/>
            <a:pathLst>
              <a:path w="571947" h="571947">
                <a:moveTo>
                  <a:pt x="0" y="0"/>
                </a:moveTo>
                <a:lnTo>
                  <a:pt x="571947" y="0"/>
                </a:lnTo>
                <a:lnTo>
                  <a:pt x="571947" y="571947"/>
                </a:lnTo>
                <a:lnTo>
                  <a:pt x="0" y="571947"/>
                </a:lnTo>
                <a:lnTo>
                  <a:pt x="0" y="0"/>
                </a:lnTo>
                <a:close/>
              </a:path>
            </a:pathLst>
          </a:custGeom>
          <a:blipFill>
            <a:blip r:embed="rId2"/>
            <a:stretch>
              <a:fillRect/>
            </a:stretch>
          </a:blipFill>
        </p:spPr>
        <p:txBody>
          <a:bodyPr/>
          <a:lstStyle/>
          <a:p>
            <a:endParaRPr lang="en-US"/>
          </a:p>
        </p:txBody>
      </p:sp>
      <p:sp>
        <p:nvSpPr>
          <p:cNvPr id="51" name="TextBox 22"/>
          <p:cNvSpPr txBox="1"/>
          <p:nvPr/>
        </p:nvSpPr>
        <p:spPr>
          <a:xfrm>
            <a:off x="1941064" y="8598741"/>
            <a:ext cx="14782800" cy="359073"/>
          </a:xfrm>
          <a:prstGeom prst="rect">
            <a:avLst/>
          </a:prstGeom>
        </p:spPr>
        <p:txBody>
          <a:bodyPr wrap="square" lIns="0" tIns="0" rIns="0" bIns="0" rtlCol="0" anchor="t">
            <a:spAutoFit/>
          </a:bodyPr>
          <a:lstStyle/>
          <a:p>
            <a:pPr algn="ctr" rtl="1">
              <a:lnSpc>
                <a:spcPts val="2775"/>
              </a:lnSpc>
              <a:spcBef>
                <a:spcPct val="0"/>
              </a:spcBef>
            </a:pPr>
            <a:r>
              <a:rPr lang="ar-SA" sz="2400" b="1" dirty="0">
                <a:latin typeface="Tajawal Bold" panose="020B0604020202020204" charset="-78"/>
                <a:cs typeface="Tajawal Bold" panose="020B0604020202020204" charset="-78"/>
              </a:rPr>
              <a:t>تعد مفتاح دخول العنصر البشري إلى التنظيم.</a:t>
            </a:r>
          </a:p>
        </p:txBody>
      </p:sp>
      <p:sp>
        <p:nvSpPr>
          <p:cNvPr id="52" name="Rounded Rectangle 51"/>
          <p:cNvSpPr/>
          <p:nvPr/>
        </p:nvSpPr>
        <p:spPr>
          <a:xfrm>
            <a:off x="5029200" y="190500"/>
            <a:ext cx="79248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1"/>
          <p:cNvSpPr txBox="1"/>
          <p:nvPr/>
        </p:nvSpPr>
        <p:spPr>
          <a:xfrm>
            <a:off x="5181600" y="266700"/>
            <a:ext cx="7543800" cy="1107996"/>
          </a:xfrm>
          <a:prstGeom prst="rect">
            <a:avLst/>
          </a:prstGeom>
        </p:spPr>
        <p:txBody>
          <a:bodyPr wrap="square" lIns="0" tIns="0" rIns="0" bIns="0" rtlCol="0" anchor="t">
            <a:spAutoFit/>
          </a:bodyPr>
          <a:lstStyle/>
          <a:p>
            <a:pPr algn="ctr" rtl="1">
              <a:spcBef>
                <a:spcPct val="0"/>
              </a:spcBef>
            </a:pPr>
            <a:r>
              <a:rPr lang="ar-EG" sz="3600" b="1" dirty="0">
                <a:solidFill>
                  <a:schemeClr val="bg1"/>
                </a:solidFill>
                <a:latin typeface="Tajawal Bold"/>
                <a:ea typeface="Tajawal Bold"/>
                <a:cs typeface="Tajawal Bold"/>
                <a:sym typeface="Tajawal Bold"/>
                <a:rtl/>
              </a:rPr>
              <a:t>وظائف إدارة الموارد البشرية</a:t>
            </a:r>
            <a:br>
              <a:rPr lang="ar-EG" sz="3600" b="1" dirty="0">
                <a:solidFill>
                  <a:schemeClr val="bg1"/>
                </a:solidFill>
                <a:latin typeface="Tajawal Bold"/>
                <a:ea typeface="Tajawal Bold"/>
                <a:cs typeface="Tajawal Bold"/>
                <a:sym typeface="Tajawal Bold"/>
                <a:rtl/>
              </a:rPr>
            </a:br>
            <a:r>
              <a:rPr lang="en-US" sz="3600" b="1" dirty="0">
                <a:solidFill>
                  <a:schemeClr val="bg1"/>
                </a:solidFill>
                <a:latin typeface="Tajawal Bold"/>
                <a:ea typeface="Tajawal Bold"/>
                <a:cs typeface="Tajawal Bold"/>
                <a:sym typeface="Tajawal Bold"/>
                <a:rtl/>
              </a:rPr>
              <a:t>HRM Functions</a:t>
            </a:r>
          </a:p>
        </p:txBody>
      </p:sp>
    </p:spTree>
    <p:extLst>
      <p:ext uri="{BB962C8B-B14F-4D97-AF65-F5344CB8AC3E}">
        <p14:creationId xmlns:p14="http://schemas.microsoft.com/office/powerpoint/2010/main" val="247391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934870" y="6170475"/>
            <a:ext cx="3535218" cy="1380896"/>
            <a:chOff x="0" y="0"/>
            <a:chExt cx="1174029" cy="458589"/>
          </a:xfrm>
        </p:grpSpPr>
        <p:sp>
          <p:nvSpPr>
            <p:cNvPr id="7" name="Freeform 7"/>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8" name="TextBox 8"/>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9" name="Group 9"/>
          <p:cNvGrpSpPr/>
          <p:nvPr/>
        </p:nvGrpSpPr>
        <p:grpSpPr>
          <a:xfrm>
            <a:off x="7934870" y="4506259"/>
            <a:ext cx="3535218" cy="1380896"/>
            <a:chOff x="0" y="0"/>
            <a:chExt cx="1174029" cy="458589"/>
          </a:xfrm>
        </p:grpSpPr>
        <p:sp>
          <p:nvSpPr>
            <p:cNvPr id="10" name="Freeform 10"/>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1" name="TextBox 11"/>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12" name="Group 12"/>
          <p:cNvGrpSpPr/>
          <p:nvPr/>
        </p:nvGrpSpPr>
        <p:grpSpPr>
          <a:xfrm>
            <a:off x="7934870" y="7875530"/>
            <a:ext cx="3535218" cy="1380896"/>
            <a:chOff x="0" y="0"/>
            <a:chExt cx="1174029" cy="458589"/>
          </a:xfrm>
        </p:grpSpPr>
        <p:sp>
          <p:nvSpPr>
            <p:cNvPr id="13" name="Freeform 13"/>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4" name="TextBox 14"/>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sp>
        <p:nvSpPr>
          <p:cNvPr id="15" name="Freeform 15"/>
          <p:cNvSpPr/>
          <p:nvPr/>
        </p:nvSpPr>
        <p:spPr>
          <a:xfrm flipH="1">
            <a:off x="4943447" y="4506259"/>
            <a:ext cx="2354664" cy="4709329"/>
          </a:xfrm>
          <a:custGeom>
            <a:avLst/>
            <a:gdLst/>
            <a:ahLst/>
            <a:cxnLst/>
            <a:rect l="l" t="t" r="r" b="b"/>
            <a:pathLst>
              <a:path w="2354664" h="4709329">
                <a:moveTo>
                  <a:pt x="2354665" y="0"/>
                </a:moveTo>
                <a:lnTo>
                  <a:pt x="0" y="0"/>
                </a:lnTo>
                <a:lnTo>
                  <a:pt x="0" y="4709328"/>
                </a:lnTo>
                <a:lnTo>
                  <a:pt x="2354665" y="4709328"/>
                </a:lnTo>
                <a:lnTo>
                  <a:pt x="23546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6359450" y="8291065"/>
            <a:ext cx="367911" cy="442600"/>
          </a:xfrm>
          <a:custGeom>
            <a:avLst/>
            <a:gdLst/>
            <a:ahLst/>
            <a:cxnLst/>
            <a:rect l="l" t="t" r="r" b="b"/>
            <a:pathLst>
              <a:path w="367911" h="442600">
                <a:moveTo>
                  <a:pt x="0" y="0"/>
                </a:moveTo>
                <a:lnTo>
                  <a:pt x="367911" y="0"/>
                </a:lnTo>
                <a:lnTo>
                  <a:pt x="367911" y="442600"/>
                </a:lnTo>
                <a:lnTo>
                  <a:pt x="0" y="4426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Freeform 17"/>
          <p:cNvSpPr/>
          <p:nvPr/>
        </p:nvSpPr>
        <p:spPr>
          <a:xfrm>
            <a:off x="5271523" y="6644738"/>
            <a:ext cx="414622" cy="497297"/>
          </a:xfrm>
          <a:custGeom>
            <a:avLst/>
            <a:gdLst/>
            <a:ahLst/>
            <a:cxnLst/>
            <a:rect l="l" t="t" r="r" b="b"/>
            <a:pathLst>
              <a:path w="414622" h="497297">
                <a:moveTo>
                  <a:pt x="0" y="0"/>
                </a:moveTo>
                <a:lnTo>
                  <a:pt x="414622" y="0"/>
                </a:lnTo>
                <a:lnTo>
                  <a:pt x="414622" y="497298"/>
                </a:lnTo>
                <a:lnTo>
                  <a:pt x="0" y="4972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a:off x="6287700" y="4948227"/>
            <a:ext cx="511410" cy="468579"/>
          </a:xfrm>
          <a:custGeom>
            <a:avLst/>
            <a:gdLst/>
            <a:ahLst/>
            <a:cxnLst/>
            <a:rect l="l" t="t" r="r" b="b"/>
            <a:pathLst>
              <a:path w="511410" h="468579">
                <a:moveTo>
                  <a:pt x="0" y="0"/>
                </a:moveTo>
                <a:lnTo>
                  <a:pt x="511410" y="0"/>
                </a:lnTo>
                <a:lnTo>
                  <a:pt x="511410" y="468579"/>
                </a:lnTo>
                <a:lnTo>
                  <a:pt x="0" y="4685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9" name="Group 19"/>
          <p:cNvGrpSpPr/>
          <p:nvPr/>
        </p:nvGrpSpPr>
        <p:grpSpPr>
          <a:xfrm>
            <a:off x="7511340" y="6551765"/>
            <a:ext cx="618316" cy="6183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84DB"/>
            </a:solidFill>
          </p:spPr>
          <p:txBody>
            <a:bodyPr/>
            <a:lstStyle/>
            <a:p>
              <a:endParaRPr lang="en-US"/>
            </a:p>
          </p:txBody>
        </p:sp>
        <p:sp>
          <p:nvSpPr>
            <p:cNvPr id="21" name="TextBox 21"/>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02</a:t>
              </a:r>
            </a:p>
          </p:txBody>
        </p:sp>
      </p:grpSp>
      <p:grpSp>
        <p:nvGrpSpPr>
          <p:cNvPr id="22" name="Group 22"/>
          <p:cNvGrpSpPr/>
          <p:nvPr/>
        </p:nvGrpSpPr>
        <p:grpSpPr>
          <a:xfrm>
            <a:off x="7511340" y="4887549"/>
            <a:ext cx="618316" cy="6183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89C"/>
            </a:solidFill>
          </p:spPr>
          <p:txBody>
            <a:bodyPr/>
            <a:lstStyle/>
            <a:p>
              <a:endParaRPr lang="en-US"/>
            </a:p>
          </p:txBody>
        </p:sp>
        <p:sp>
          <p:nvSpPr>
            <p:cNvPr id="24" name="TextBox 24"/>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01</a:t>
              </a:r>
            </a:p>
          </p:txBody>
        </p:sp>
      </p:grpSp>
      <p:grpSp>
        <p:nvGrpSpPr>
          <p:cNvPr id="25" name="Group 25"/>
          <p:cNvGrpSpPr/>
          <p:nvPr/>
        </p:nvGrpSpPr>
        <p:grpSpPr>
          <a:xfrm>
            <a:off x="7511340" y="8256820"/>
            <a:ext cx="618316" cy="6183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B01"/>
            </a:solidFill>
          </p:spPr>
          <p:txBody>
            <a:bodyPr/>
            <a:lstStyle/>
            <a:p>
              <a:endParaRPr lang="en-US"/>
            </a:p>
          </p:txBody>
        </p:sp>
        <p:sp>
          <p:nvSpPr>
            <p:cNvPr id="27" name="TextBox 27"/>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03</a:t>
              </a:r>
            </a:p>
          </p:txBody>
        </p:sp>
      </p:grpSp>
      <p:sp>
        <p:nvSpPr>
          <p:cNvPr id="29" name="TextBox 29"/>
          <p:cNvSpPr txBox="1"/>
          <p:nvPr/>
        </p:nvSpPr>
        <p:spPr>
          <a:xfrm>
            <a:off x="8991600" y="6591300"/>
            <a:ext cx="8305800" cy="615553"/>
          </a:xfrm>
          <a:prstGeom prst="rect">
            <a:avLst/>
          </a:prstGeom>
        </p:spPr>
        <p:txBody>
          <a:bodyPr wrap="square" lIns="0" tIns="0" rIns="0" bIns="0" rtlCol="0" anchor="t">
            <a:spAutoFit/>
          </a:bodyPr>
          <a:lstStyle/>
          <a:p>
            <a:pPr algn="ctr">
              <a:lnSpc>
                <a:spcPct val="100000"/>
              </a:lnSpc>
              <a:spcBef>
                <a:spcPct val="0"/>
              </a:spcBef>
              <a:buFontTx/>
              <a:buNone/>
            </a:pPr>
            <a:r>
              <a:rPr lang="ar-SA" altLang="en-US" sz="4000" dirty="0">
                <a:latin typeface="Tajawal Bold" panose="020B0604020202020204" charset="-78"/>
                <a:cs typeface="Tajawal Bold" panose="020B0604020202020204" charset="-78"/>
              </a:rPr>
              <a:t>أساس الكفاءة في الوظيفة الحالية.</a:t>
            </a:r>
          </a:p>
        </p:txBody>
      </p:sp>
      <p:sp>
        <p:nvSpPr>
          <p:cNvPr id="31" name="TextBox 31"/>
          <p:cNvSpPr txBox="1"/>
          <p:nvPr/>
        </p:nvSpPr>
        <p:spPr>
          <a:xfrm>
            <a:off x="9982200" y="4838700"/>
            <a:ext cx="7010400" cy="615553"/>
          </a:xfrm>
          <a:prstGeom prst="rect">
            <a:avLst/>
          </a:prstGeom>
        </p:spPr>
        <p:txBody>
          <a:bodyPr wrap="square" lIns="0" tIns="0" rIns="0" bIns="0" rtlCol="0" anchor="t">
            <a:spAutoFit/>
          </a:bodyPr>
          <a:lstStyle/>
          <a:p>
            <a:pPr algn="r">
              <a:lnSpc>
                <a:spcPct val="100000"/>
              </a:lnSpc>
              <a:spcBef>
                <a:spcPct val="0"/>
              </a:spcBef>
              <a:buFontTx/>
              <a:buNone/>
            </a:pPr>
            <a:r>
              <a:rPr lang="ar-SA" altLang="en-US" sz="4000" dirty="0">
                <a:latin typeface="Tajawal Bold" panose="020B0604020202020204" charset="-78"/>
                <a:cs typeface="Tajawal Bold" panose="020B0604020202020204" charset="-78"/>
              </a:rPr>
              <a:t>أساس الأقدمية.</a:t>
            </a:r>
          </a:p>
        </p:txBody>
      </p:sp>
      <p:sp>
        <p:nvSpPr>
          <p:cNvPr id="33" name="TextBox 33"/>
          <p:cNvSpPr txBox="1"/>
          <p:nvPr/>
        </p:nvSpPr>
        <p:spPr>
          <a:xfrm>
            <a:off x="9067800" y="8267700"/>
            <a:ext cx="8153400" cy="615553"/>
          </a:xfrm>
          <a:prstGeom prst="rect">
            <a:avLst/>
          </a:prstGeom>
        </p:spPr>
        <p:txBody>
          <a:bodyPr wrap="square" lIns="0" tIns="0" rIns="0" bIns="0" rtlCol="0" anchor="t">
            <a:spAutoFit/>
          </a:bodyPr>
          <a:lstStyle/>
          <a:p>
            <a:pPr algn="r">
              <a:lnSpc>
                <a:spcPct val="100000"/>
              </a:lnSpc>
              <a:spcBef>
                <a:spcPct val="0"/>
              </a:spcBef>
              <a:buFontTx/>
              <a:buNone/>
            </a:pPr>
            <a:r>
              <a:rPr lang="ar-SA" altLang="en-US" sz="4000" dirty="0">
                <a:latin typeface="Tajawal Bold" panose="020B0604020202020204" charset="-78"/>
                <a:cs typeface="Tajawal Bold" panose="020B0604020202020204" charset="-78"/>
              </a:rPr>
              <a:t>أساس الترقية بالأقدمية والكفاءة.</a:t>
            </a:r>
          </a:p>
        </p:txBody>
      </p:sp>
      <p:sp>
        <p:nvSpPr>
          <p:cNvPr id="34" name="Freeform 34"/>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rot="1629324">
            <a:off x="1765808" y="7887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8"/>
          <p:cNvGrpSpPr/>
          <p:nvPr/>
        </p:nvGrpSpPr>
        <p:grpSpPr>
          <a:xfrm>
            <a:off x="0" y="6690087"/>
            <a:ext cx="1028700" cy="3177813"/>
            <a:chOff x="0" y="0"/>
            <a:chExt cx="812800" cy="2510865"/>
          </a:xfrm>
        </p:grpSpPr>
        <p:sp>
          <p:nvSpPr>
            <p:cNvPr id="3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p:cNvGrpSpPr/>
          <p:nvPr/>
        </p:nvGrpSpPr>
        <p:grpSpPr>
          <a:xfrm>
            <a:off x="0" y="0"/>
            <a:ext cx="1028700" cy="1028700"/>
            <a:chOff x="0" y="0"/>
            <a:chExt cx="812800" cy="812800"/>
          </a:xfrm>
        </p:grpSpPr>
        <p:sp>
          <p:nvSpPr>
            <p:cNvPr id="4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p:cNvGrpSpPr/>
          <p:nvPr/>
        </p:nvGrpSpPr>
        <p:grpSpPr>
          <a:xfrm>
            <a:off x="17259300" y="0"/>
            <a:ext cx="1694792" cy="10287000"/>
            <a:chOff x="0" y="0"/>
            <a:chExt cx="446365" cy="2709333"/>
          </a:xfrm>
        </p:grpSpPr>
        <p:sp>
          <p:nvSpPr>
            <p:cNvPr id="44"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8" name="مستطيل 5"/>
          <p:cNvSpPr/>
          <p:nvPr/>
        </p:nvSpPr>
        <p:spPr>
          <a:xfrm>
            <a:off x="9399715" y="1967207"/>
            <a:ext cx="9757514" cy="646331"/>
          </a:xfrm>
          <a:prstGeom prst="rect">
            <a:avLst/>
          </a:prstGeom>
        </p:spPr>
        <p:txBody>
          <a:bodyPr wrap="square">
            <a:spAutoFit/>
          </a:bodyPr>
          <a:lstStyle/>
          <a:p>
            <a:pPr algn="ctr" rtl="1">
              <a:defRPr/>
            </a:pPr>
            <a:r>
              <a:rPr lang="ar-SA" sz="3600" dirty="0">
                <a:latin typeface="Tajawal Bold" panose="020B0604020202020204" charset="-78"/>
                <a:cs typeface="Tajawal Bold" panose="020B0604020202020204" charset="-78"/>
              </a:rPr>
              <a:t>ثالثاً: الاستقطاب والتعيين </a:t>
            </a:r>
          </a:p>
        </p:txBody>
      </p:sp>
      <p:sp>
        <p:nvSpPr>
          <p:cNvPr id="4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2"/>
            <a:stretch>
              <a:fillRect/>
            </a:stretch>
          </a:blipFill>
        </p:spPr>
        <p:txBody>
          <a:bodyPr/>
          <a:lstStyle/>
          <a:p>
            <a:endParaRPr lang="en-US"/>
          </a:p>
        </p:txBody>
      </p:sp>
      <p:sp>
        <p:nvSpPr>
          <p:cNvPr id="50" name="TextBox 49"/>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15</a:t>
            </a:r>
          </a:p>
        </p:txBody>
      </p:sp>
      <p:sp>
        <p:nvSpPr>
          <p:cNvPr id="2"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1" name="Rounded Rectangle 50"/>
          <p:cNvSpPr/>
          <p:nvPr/>
        </p:nvSpPr>
        <p:spPr>
          <a:xfrm>
            <a:off x="5029200" y="190500"/>
            <a:ext cx="79248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5181600" y="266700"/>
            <a:ext cx="7543800" cy="1107996"/>
          </a:xfrm>
          <a:prstGeom prst="rect">
            <a:avLst/>
          </a:prstGeom>
        </p:spPr>
        <p:txBody>
          <a:bodyPr wrap="square" lIns="0" tIns="0" rIns="0" bIns="0" rtlCol="0" anchor="t">
            <a:spAutoFit/>
          </a:bodyPr>
          <a:lstStyle/>
          <a:p>
            <a:pPr algn="ctr" rtl="1">
              <a:spcBef>
                <a:spcPct val="0"/>
              </a:spcBef>
            </a:pPr>
            <a:r>
              <a:rPr lang="ar-EG" sz="3600" b="1" dirty="0">
                <a:solidFill>
                  <a:schemeClr val="bg1"/>
                </a:solidFill>
                <a:latin typeface="Tajawal Bold"/>
                <a:ea typeface="Tajawal Bold"/>
                <a:cs typeface="Tajawal Bold"/>
                <a:sym typeface="Tajawal Bold"/>
                <a:rtl/>
              </a:rPr>
              <a:t>وظائف إدارة الموارد البشرية</a:t>
            </a:r>
            <a:br>
              <a:rPr lang="ar-EG" sz="3600" b="1" dirty="0">
                <a:solidFill>
                  <a:schemeClr val="bg1"/>
                </a:solidFill>
                <a:latin typeface="Tajawal Bold"/>
                <a:ea typeface="Tajawal Bold"/>
                <a:cs typeface="Tajawal Bold"/>
                <a:sym typeface="Tajawal Bold"/>
                <a:rtl/>
              </a:rPr>
            </a:br>
            <a:r>
              <a:rPr lang="en-US" sz="3600" b="1" dirty="0">
                <a:solidFill>
                  <a:schemeClr val="bg1"/>
                </a:solidFill>
                <a:latin typeface="Tajawal Bold"/>
                <a:ea typeface="Tajawal Bold"/>
                <a:cs typeface="Tajawal Bold"/>
                <a:sym typeface="Tajawal Bold"/>
                <a:rtl/>
              </a:rPr>
              <a:t>HRM Functions</a:t>
            </a:r>
          </a:p>
        </p:txBody>
      </p:sp>
      <p:sp>
        <p:nvSpPr>
          <p:cNvPr id="3" name="Rectangle 2"/>
          <p:cNvSpPr/>
          <p:nvPr/>
        </p:nvSpPr>
        <p:spPr>
          <a:xfrm>
            <a:off x="3276602" y="3162300"/>
            <a:ext cx="13624243" cy="1200329"/>
          </a:xfrm>
          <a:prstGeom prst="rect">
            <a:avLst/>
          </a:prstGeom>
        </p:spPr>
        <p:txBody>
          <a:bodyPr wrap="none">
            <a:spAutoFit/>
          </a:bodyPr>
          <a:lstStyle/>
          <a:p>
            <a:pPr algn="r">
              <a:lnSpc>
                <a:spcPct val="100000"/>
              </a:lnSpc>
              <a:spcBef>
                <a:spcPct val="0"/>
              </a:spcBef>
              <a:buFontTx/>
              <a:buNone/>
            </a:pPr>
            <a:r>
              <a:rPr lang="ar-SA" altLang="en-US" sz="3600" b="1" dirty="0">
                <a:solidFill>
                  <a:srgbClr val="FF0000"/>
                </a:solidFill>
                <a:latin typeface="Tajawal" panose="00000500000000000000" pitchFamily="2" charset="-78"/>
                <a:cs typeface="Tajawal" panose="00000500000000000000" pitchFamily="2" charset="-78"/>
              </a:rPr>
              <a:t>1- الترقية والتنقل</a:t>
            </a:r>
            <a:endParaRPr lang="ar-EG" altLang="en-US" sz="3600" b="1" dirty="0">
              <a:solidFill>
                <a:srgbClr val="FF0000"/>
              </a:solidFill>
              <a:latin typeface="Tajawal" panose="00000500000000000000" pitchFamily="2" charset="-78"/>
              <a:cs typeface="Tajawal" panose="00000500000000000000" pitchFamily="2" charset="-78"/>
            </a:endParaRPr>
          </a:p>
          <a:p>
            <a:pPr marL="0" lvl="1" algn="r">
              <a:spcBef>
                <a:spcPct val="0"/>
              </a:spcBef>
            </a:pPr>
            <a:r>
              <a:rPr lang="ar-SA" altLang="en-US" sz="3600" dirty="0">
                <a:latin typeface="Tajawal" panose="00000500000000000000" pitchFamily="2" charset="-78"/>
                <a:cs typeface="Tajawal" panose="00000500000000000000" pitchFamily="2" charset="-78"/>
              </a:rPr>
              <a:t>يقصد بها انتقال العامل من وظيفة إلى أخرى ذات مسؤوليات ومهام أعلى.</a:t>
            </a:r>
          </a:p>
        </p:txBody>
      </p:sp>
      <p:sp>
        <p:nvSpPr>
          <p:cNvPr id="4" name="Rectangle 3"/>
          <p:cNvSpPr/>
          <p:nvPr/>
        </p:nvSpPr>
        <p:spPr>
          <a:xfrm>
            <a:off x="1752600" y="6438900"/>
            <a:ext cx="3108543" cy="707886"/>
          </a:xfrm>
          <a:prstGeom prst="rect">
            <a:avLst/>
          </a:prstGeom>
        </p:spPr>
        <p:txBody>
          <a:bodyPr wrap="none">
            <a:spAutoFit/>
          </a:bodyPr>
          <a:lstStyle/>
          <a:p>
            <a:pPr algn="r">
              <a:lnSpc>
                <a:spcPct val="100000"/>
              </a:lnSpc>
              <a:spcBef>
                <a:spcPct val="0"/>
              </a:spcBef>
              <a:buFontTx/>
              <a:buNone/>
            </a:pPr>
            <a:r>
              <a:rPr lang="ar-SA" altLang="en-US" sz="4000" b="1" dirty="0">
                <a:solidFill>
                  <a:srgbClr val="7030A0"/>
                </a:solidFill>
                <a:latin typeface="Tajawal" panose="00000500000000000000" pitchFamily="2" charset="-78"/>
                <a:cs typeface="Tajawal" panose="00000500000000000000" pitchFamily="2" charset="-78"/>
              </a:rPr>
              <a:t>أسس الترقية:</a:t>
            </a:r>
          </a:p>
        </p:txBody>
      </p:sp>
    </p:spTree>
    <p:extLst>
      <p:ext uri="{BB962C8B-B14F-4D97-AF65-F5344CB8AC3E}">
        <p14:creationId xmlns:p14="http://schemas.microsoft.com/office/powerpoint/2010/main" val="26205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5" name="Freeform 5"/>
          <p:cNvSpPr/>
          <p:nvPr/>
        </p:nvSpPr>
        <p:spPr>
          <a:xfrm>
            <a:off x="1974077" y="544478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767311" y="5285593"/>
            <a:ext cx="4439220" cy="1822832"/>
          </a:xfrm>
          <a:custGeom>
            <a:avLst/>
            <a:gdLst/>
            <a:ahLst/>
            <a:cxnLst/>
            <a:rect l="l" t="t" r="r" b="b"/>
            <a:pathLst>
              <a:path w="4439220" h="2730120">
                <a:moveTo>
                  <a:pt x="0" y="0"/>
                </a:moveTo>
                <a:lnTo>
                  <a:pt x="4439221" y="0"/>
                </a:lnTo>
                <a:lnTo>
                  <a:pt x="4439221"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6744576" y="2487589"/>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629400" y="2329221"/>
            <a:ext cx="4439220" cy="1822832"/>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2081468" y="5443961"/>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7315200" y="44628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6292" y="5285593"/>
            <a:ext cx="4439220" cy="1822832"/>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3716195" y="8311768"/>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3601018" y="8153400"/>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0247761" y="8311768"/>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0132585" y="815340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315200" y="43866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TextBox 19"/>
          <p:cNvSpPr txBox="1"/>
          <p:nvPr/>
        </p:nvSpPr>
        <p:spPr>
          <a:xfrm>
            <a:off x="1981200" y="5676900"/>
            <a:ext cx="4191000" cy="984885"/>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2- تحديد الاحتياجات التدريبية</a:t>
            </a:r>
          </a:p>
        </p:txBody>
      </p:sp>
      <p:sp>
        <p:nvSpPr>
          <p:cNvPr id="21" name="TextBox 21"/>
          <p:cNvSpPr txBox="1"/>
          <p:nvPr/>
        </p:nvSpPr>
        <p:spPr>
          <a:xfrm>
            <a:off x="7010400" y="2781300"/>
            <a:ext cx="3733800" cy="984885"/>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1- اكتشاف الحاجة للتدريب</a:t>
            </a:r>
          </a:p>
        </p:txBody>
      </p:sp>
      <p:sp>
        <p:nvSpPr>
          <p:cNvPr id="22" name="TextBox 22"/>
          <p:cNvSpPr txBox="1"/>
          <p:nvPr/>
        </p:nvSpPr>
        <p:spPr>
          <a:xfrm>
            <a:off x="7106892" y="2582580"/>
            <a:ext cx="3484237" cy="307777"/>
          </a:xfrm>
          <a:prstGeom prst="rect">
            <a:avLst/>
          </a:prstGeom>
        </p:spPr>
        <p:txBody>
          <a:bodyPr lIns="0" tIns="0" rIns="0" bIns="0" rtlCol="0" anchor="t">
            <a:spAutoFit/>
          </a:bodyPr>
          <a:lstStyle/>
          <a:p>
            <a:pPr algn="ctr">
              <a:lnSpc>
                <a:spcPts val="2408"/>
              </a:lnSpc>
              <a:spcBef>
                <a:spcPct val="0"/>
              </a:spcBef>
            </a:pPr>
            <a:r>
              <a:rPr lang="ar-EG" sz="1720" dirty="0">
                <a:solidFill>
                  <a:srgbClr val="000000"/>
                </a:solidFill>
                <a:latin typeface="Tajawal Bold" panose="020B0604020202020204" charset="-78"/>
                <a:ea typeface="Core Bandi Face"/>
                <a:cs typeface="Tajawal Bold" panose="020B0604020202020204" charset="-78"/>
                <a:sym typeface="Core Bandi Face"/>
              </a:rPr>
              <a:t>\</a:t>
            </a:r>
            <a:endParaRPr lang="en-US" sz="1720" dirty="0">
              <a:solidFill>
                <a:srgbClr val="000000"/>
              </a:solidFill>
              <a:latin typeface="Tajawal Bold" panose="020B0604020202020204" charset="-78"/>
              <a:ea typeface="Core Bandi Face"/>
              <a:cs typeface="Tajawal Bold" panose="020B0604020202020204" charset="-78"/>
              <a:sym typeface="Core Bandi Face"/>
            </a:endParaRPr>
          </a:p>
        </p:txBody>
      </p:sp>
      <p:sp>
        <p:nvSpPr>
          <p:cNvPr id="23" name="TextBox 23"/>
          <p:cNvSpPr txBox="1"/>
          <p:nvPr/>
        </p:nvSpPr>
        <p:spPr>
          <a:xfrm>
            <a:off x="12954000" y="5951578"/>
            <a:ext cx="2578580" cy="984885"/>
          </a:xfrm>
          <a:prstGeom prst="rect">
            <a:avLst/>
          </a:prstGeom>
        </p:spPr>
        <p:txBody>
          <a:bodyPr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5- تقييم برامج التدريب</a:t>
            </a:r>
          </a:p>
        </p:txBody>
      </p:sp>
      <p:sp>
        <p:nvSpPr>
          <p:cNvPr id="25" name="TextBox 25"/>
          <p:cNvSpPr txBox="1"/>
          <p:nvPr/>
        </p:nvSpPr>
        <p:spPr>
          <a:xfrm>
            <a:off x="4191000" y="8724900"/>
            <a:ext cx="3429000" cy="984885"/>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3- تصميم البرامج التدريبية</a:t>
            </a:r>
          </a:p>
        </p:txBody>
      </p:sp>
      <p:sp>
        <p:nvSpPr>
          <p:cNvPr id="27" name="TextBox 27"/>
          <p:cNvSpPr txBox="1"/>
          <p:nvPr/>
        </p:nvSpPr>
        <p:spPr>
          <a:xfrm>
            <a:off x="10896600" y="8648700"/>
            <a:ext cx="3048000" cy="984885"/>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4- تنفيذ البرامج التدريبية</a:t>
            </a:r>
          </a:p>
        </p:txBody>
      </p:sp>
      <p:sp>
        <p:nvSpPr>
          <p:cNvPr id="29" name="TextBox 29"/>
          <p:cNvSpPr txBox="1"/>
          <p:nvPr/>
        </p:nvSpPr>
        <p:spPr>
          <a:xfrm>
            <a:off x="7620000" y="5295900"/>
            <a:ext cx="2968764" cy="1661993"/>
          </a:xfrm>
          <a:prstGeom prst="rect">
            <a:avLst/>
          </a:prstGeom>
        </p:spPr>
        <p:txBody>
          <a:bodyPr lIns="0" tIns="0" rIns="0" bIns="0" rtlCol="0" anchor="t">
            <a:spAutoFit/>
          </a:bodyPr>
          <a:lstStyle/>
          <a:p>
            <a:pPr algn="ctr">
              <a:defRPr/>
            </a:pPr>
            <a:r>
              <a:rPr lang="ar-SA" sz="3600" b="1" dirty="0">
                <a:ln w="12700" cmpd="sng">
                  <a:solidFill>
                    <a:schemeClr val="accent4"/>
                  </a:solidFill>
                  <a:prstDash val="solid"/>
                </a:ln>
                <a:solidFill>
                  <a:srgbClr val="FF0000"/>
                </a:solidFill>
                <a:latin typeface="Tajawal Bold" panose="020B0604020202020204" charset="-78"/>
                <a:cs typeface="Tajawal Bold" panose="020B0604020202020204" charset="-78"/>
              </a:rPr>
              <a:t>خطوات النشاط التدريبي</a:t>
            </a:r>
          </a:p>
        </p:txBody>
      </p:sp>
      <p:sp>
        <p:nvSpPr>
          <p:cNvPr id="30" name="Freeform 30"/>
          <p:cNvSpPr/>
          <p:nvPr/>
        </p:nvSpPr>
        <p:spPr>
          <a:xfrm rot="-5284292">
            <a:off x="11321495" y="4385856"/>
            <a:ext cx="729658" cy="805847"/>
          </a:xfrm>
          <a:custGeom>
            <a:avLst/>
            <a:gdLst/>
            <a:ahLst/>
            <a:cxnLst/>
            <a:rect l="l" t="t" r="r" b="b"/>
            <a:pathLst>
              <a:path w="729658" h="805847">
                <a:moveTo>
                  <a:pt x="0" y="0"/>
                </a:moveTo>
                <a:lnTo>
                  <a:pt x="729658" y="0"/>
                </a:lnTo>
                <a:lnTo>
                  <a:pt x="729658" y="805847"/>
                </a:lnTo>
                <a:lnTo>
                  <a:pt x="0" y="8058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rot="5105227" flipH="1">
            <a:off x="6274390" y="4385856"/>
            <a:ext cx="729658" cy="805847"/>
          </a:xfrm>
          <a:custGeom>
            <a:avLst/>
            <a:gdLst/>
            <a:ahLst/>
            <a:cxnLst/>
            <a:rect l="l" t="t" r="r" b="b"/>
            <a:pathLst>
              <a:path w="729658" h="805847">
                <a:moveTo>
                  <a:pt x="729658" y="0"/>
                </a:moveTo>
                <a:lnTo>
                  <a:pt x="0" y="0"/>
                </a:lnTo>
                <a:lnTo>
                  <a:pt x="0" y="805847"/>
                </a:lnTo>
                <a:lnTo>
                  <a:pt x="729658" y="805847"/>
                </a:lnTo>
                <a:lnTo>
                  <a:pt x="729658"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2" name="Freeform 32"/>
          <p:cNvSpPr/>
          <p:nvPr/>
        </p:nvSpPr>
        <p:spPr>
          <a:xfrm rot="5515707">
            <a:off x="6256675" y="7352481"/>
            <a:ext cx="729658" cy="805847"/>
          </a:xfrm>
          <a:custGeom>
            <a:avLst/>
            <a:gdLst/>
            <a:ahLst/>
            <a:cxnLst/>
            <a:rect l="l" t="t" r="r" b="b"/>
            <a:pathLst>
              <a:path w="729658" h="805847">
                <a:moveTo>
                  <a:pt x="0" y="0"/>
                </a:moveTo>
                <a:lnTo>
                  <a:pt x="729658" y="0"/>
                </a:lnTo>
                <a:lnTo>
                  <a:pt x="729658" y="805847"/>
                </a:lnTo>
                <a:lnTo>
                  <a:pt x="0" y="8058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3" name="Freeform 33"/>
          <p:cNvSpPr/>
          <p:nvPr/>
        </p:nvSpPr>
        <p:spPr>
          <a:xfrm rot="-5694772" flipH="1">
            <a:off x="11303780" y="7352481"/>
            <a:ext cx="729658" cy="805847"/>
          </a:xfrm>
          <a:custGeom>
            <a:avLst/>
            <a:gdLst/>
            <a:ahLst/>
            <a:cxnLst/>
            <a:rect l="l" t="t" r="r" b="b"/>
            <a:pathLst>
              <a:path w="729658" h="805847">
                <a:moveTo>
                  <a:pt x="729658" y="0"/>
                </a:moveTo>
                <a:lnTo>
                  <a:pt x="0" y="0"/>
                </a:lnTo>
                <a:lnTo>
                  <a:pt x="0" y="805847"/>
                </a:lnTo>
                <a:lnTo>
                  <a:pt x="729658" y="805847"/>
                </a:lnTo>
                <a:lnTo>
                  <a:pt x="729658"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مستطيل 5"/>
          <p:cNvSpPr>
            <a:spLocks noChangeArrowheads="1"/>
          </p:cNvSpPr>
          <p:nvPr/>
        </p:nvSpPr>
        <p:spPr bwMode="auto">
          <a:xfrm>
            <a:off x="1524000" y="1333500"/>
            <a:ext cx="1614250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3200" dirty="0">
                <a:latin typeface="Tajawal Bold" panose="020B0604020202020204" charset="-78"/>
                <a:cs typeface="Tajawal Bold" panose="020B0604020202020204" charset="-78"/>
              </a:rPr>
              <a:t>رابعاً: تدريب وتنمية القوى العاملة</a:t>
            </a:r>
            <a:endParaRPr lang="en-US" altLang="en-US" sz="3200" dirty="0">
              <a:latin typeface="Tajawal Bold" panose="020B0604020202020204" charset="-78"/>
              <a:cs typeface="Tajawal Bold" panose="020B0604020202020204" charset="-78"/>
            </a:endParaRPr>
          </a:p>
          <a:p>
            <a:pPr marL="0" lvl="1" indent="0" algn="r" rtl="1">
              <a:lnSpc>
                <a:spcPct val="100000"/>
              </a:lnSpc>
              <a:spcBef>
                <a:spcPct val="0"/>
              </a:spcBef>
              <a:buNone/>
            </a:pPr>
            <a:r>
              <a:rPr lang="ar-SA" altLang="en-US" sz="3000" dirty="0">
                <a:solidFill>
                  <a:srgbClr val="7030A0"/>
                </a:solidFill>
                <a:latin typeface="Tajawal" panose="00000500000000000000" pitchFamily="2" charset="-78"/>
                <a:cs typeface="Tajawal" panose="00000500000000000000" pitchFamily="2" charset="-78"/>
              </a:rPr>
              <a:t>هي برامج رسمية التي تستخدمها المنشآت لأجل مساعدة العاملين على كسب الفاعلية والكفاءة المناسبة على القيام بأعمالهم.</a:t>
            </a:r>
          </a:p>
        </p:txBody>
      </p:sp>
      <p:sp>
        <p:nvSpPr>
          <p:cNvPr id="37" name="TextBox 51"/>
          <p:cNvSpPr txBox="1"/>
          <p:nvPr/>
        </p:nvSpPr>
        <p:spPr>
          <a:xfrm>
            <a:off x="2438400" y="-69425"/>
            <a:ext cx="13411200" cy="986809"/>
          </a:xfrm>
          <a:prstGeom prst="rect">
            <a:avLst/>
          </a:prstGeom>
        </p:spPr>
        <p:txBody>
          <a:bodyPr wrap="square"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وظائف المنشأة</a:t>
            </a:r>
          </a:p>
        </p:txBody>
      </p:sp>
      <p:grpSp>
        <p:nvGrpSpPr>
          <p:cNvPr id="39" name="Group 38"/>
          <p:cNvGrpSpPr/>
          <p:nvPr/>
        </p:nvGrpSpPr>
        <p:grpSpPr>
          <a:xfrm>
            <a:off x="17678400" y="0"/>
            <a:ext cx="12756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2" name="Group 38"/>
          <p:cNvGrpSpPr/>
          <p:nvPr/>
        </p:nvGrpSpPr>
        <p:grpSpPr>
          <a:xfrm>
            <a:off x="0" y="0"/>
            <a:ext cx="1028700" cy="1028700"/>
            <a:chOff x="0" y="0"/>
            <a:chExt cx="812800" cy="812800"/>
          </a:xfrm>
        </p:grpSpPr>
        <p:sp>
          <p:nvSpPr>
            <p:cNvPr id="43"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4"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5" name="Group 8"/>
          <p:cNvGrpSpPr/>
          <p:nvPr/>
        </p:nvGrpSpPr>
        <p:grpSpPr>
          <a:xfrm>
            <a:off x="0" y="6690087"/>
            <a:ext cx="1028700" cy="3177813"/>
            <a:chOff x="0" y="0"/>
            <a:chExt cx="812800" cy="2510865"/>
          </a:xfrm>
        </p:grpSpPr>
        <p:sp>
          <p:nvSpPr>
            <p:cNvPr id="4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3" name="Rectangle 7">
            <a:extLst>
              <a:ext uri="{FF2B5EF4-FFF2-40B4-BE49-F238E27FC236}">
                <a16:creationId xmlns:a16="http://schemas.microsoft.com/office/drawing/2014/main" id="{2C293072-09AB-99F0-FC75-E4F84C80B0C7}"/>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0" name="Rounded Rectangle 49"/>
          <p:cNvSpPr/>
          <p:nvPr/>
        </p:nvSpPr>
        <p:spPr>
          <a:xfrm>
            <a:off x="5029200" y="190500"/>
            <a:ext cx="7924800" cy="11430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181600" y="266700"/>
            <a:ext cx="7543800" cy="1107996"/>
          </a:xfrm>
          <a:prstGeom prst="rect">
            <a:avLst/>
          </a:prstGeom>
        </p:spPr>
        <p:txBody>
          <a:bodyPr wrap="square" lIns="0" tIns="0" rIns="0" bIns="0" rtlCol="0" anchor="t">
            <a:spAutoFit/>
          </a:bodyPr>
          <a:lstStyle/>
          <a:p>
            <a:pPr algn="ctr" rtl="1">
              <a:spcBef>
                <a:spcPct val="0"/>
              </a:spcBef>
            </a:pPr>
            <a:r>
              <a:rPr lang="ar-EG" sz="3600" b="1" dirty="0">
                <a:solidFill>
                  <a:schemeClr val="bg1"/>
                </a:solidFill>
                <a:latin typeface="Tajawal Bold"/>
                <a:ea typeface="Tajawal Bold"/>
                <a:cs typeface="Tajawal Bold"/>
                <a:sym typeface="Tajawal Bold"/>
                <a:rtl/>
              </a:rPr>
              <a:t>وظائف إدارة الموارد البشرية</a:t>
            </a:r>
            <a:br>
              <a:rPr lang="ar-EG" sz="3600" b="1" dirty="0">
                <a:solidFill>
                  <a:schemeClr val="bg1"/>
                </a:solidFill>
                <a:latin typeface="Tajawal Bold"/>
                <a:ea typeface="Tajawal Bold"/>
                <a:cs typeface="Tajawal Bold"/>
                <a:sym typeface="Tajawal Bold"/>
                <a:rtl/>
              </a:rPr>
            </a:br>
            <a:r>
              <a:rPr lang="en-US" sz="3600" b="1" dirty="0">
                <a:solidFill>
                  <a:schemeClr val="bg1"/>
                </a:solidFill>
                <a:latin typeface="Tajawal Bold"/>
                <a:ea typeface="Tajawal Bold"/>
                <a:cs typeface="Tajawal Bold"/>
                <a:sym typeface="Tajawal Bold"/>
                <a:rtl/>
              </a:rPr>
              <a:t>HRM Functions</a:t>
            </a:r>
          </a:p>
        </p:txBody>
      </p:sp>
      <p:sp>
        <p:nvSpPr>
          <p:cNvPr id="52"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1"/>
            <a:stretch>
              <a:fillRect/>
            </a:stretch>
          </a:blipFill>
        </p:spPr>
        <p:txBody>
          <a:bodyPr/>
          <a:lstStyle/>
          <a:p>
            <a:endParaRPr lang="en-US"/>
          </a:p>
        </p:txBody>
      </p:sp>
      <p:sp>
        <p:nvSpPr>
          <p:cNvPr id="53" name="TextBox 52"/>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16</a:t>
            </a:r>
          </a:p>
        </p:txBody>
      </p:sp>
    </p:spTree>
    <p:extLst>
      <p:ext uri="{BB962C8B-B14F-4D97-AF65-F5344CB8AC3E}">
        <p14:creationId xmlns:p14="http://schemas.microsoft.com/office/powerpoint/2010/main" val="375696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836476" y="966524"/>
            <a:ext cx="9366179" cy="1477328"/>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وظائف إدارة الموارد البشرية</a:t>
            </a:r>
            <a:br>
              <a:rPr lang="ar-EG" sz="4800" b="1" dirty="0">
                <a:solidFill>
                  <a:srgbClr val="000000"/>
                </a:solidFill>
                <a:latin typeface="Tajawal Bold"/>
                <a:ea typeface="Tajawal Bold"/>
                <a:cs typeface="Tajawal Bold"/>
                <a:sym typeface="League Spartan"/>
                <a:rtl/>
              </a:rPr>
            </a:br>
            <a:r>
              <a:rPr lang="en-US" sz="4800" b="1" dirty="0">
                <a:solidFill>
                  <a:srgbClr val="000000"/>
                </a:solidFill>
                <a:latin typeface="Tajawal Bold"/>
                <a:ea typeface="Tajawal Bold"/>
                <a:cs typeface="Tajawal Bold"/>
                <a:sym typeface="League Spartan"/>
                <a:rtl/>
              </a:rPr>
              <a:t>HRM Functions</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17</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6" name="Rectangle 29"/>
          <p:cNvSpPr>
            <a:spLocks noChangeArrowheads="1"/>
          </p:cNvSpPr>
          <p:nvPr/>
        </p:nvSpPr>
        <p:spPr bwMode="auto">
          <a:xfrm>
            <a:off x="4114800" y="2705100"/>
            <a:ext cx="8224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3600" b="1" dirty="0">
                <a:solidFill>
                  <a:srgbClr val="002060"/>
                </a:solidFill>
                <a:latin typeface="Tajawal" panose="00000500000000000000" pitchFamily="2" charset="-78"/>
                <a:cs typeface="Tajawal" panose="00000500000000000000" pitchFamily="2" charset="-78"/>
              </a:rPr>
              <a:t>خامساً: تقييم أداء العاملين</a:t>
            </a:r>
          </a:p>
        </p:txBody>
      </p:sp>
      <p:sp>
        <p:nvSpPr>
          <p:cNvPr id="27" name="Oval 80"/>
          <p:cNvSpPr/>
          <p:nvPr/>
        </p:nvSpPr>
        <p:spPr>
          <a:xfrm>
            <a:off x="12572999" y="2862262"/>
            <a:ext cx="345282" cy="376238"/>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3600" dirty="0">
              <a:solidFill>
                <a:schemeClr val="bg1">
                  <a:lumMod val="75000"/>
                </a:schemeClr>
              </a:solidFill>
              <a:latin typeface="Tajawal" panose="00000500000000000000" pitchFamily="2" charset="-78"/>
              <a:cs typeface="Tajawal" panose="00000500000000000000" pitchFamily="2" charset="-78"/>
            </a:endParaRPr>
          </a:p>
        </p:txBody>
      </p:sp>
      <p:sp>
        <p:nvSpPr>
          <p:cNvPr id="28" name="مربع نص 6"/>
          <p:cNvSpPr txBox="1">
            <a:spLocks noChangeArrowheads="1"/>
          </p:cNvSpPr>
          <p:nvPr/>
        </p:nvSpPr>
        <p:spPr bwMode="auto">
          <a:xfrm>
            <a:off x="685800" y="3524250"/>
            <a:ext cx="11887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3000" dirty="0">
                <a:latin typeface="Tajawal" panose="00000500000000000000" pitchFamily="2" charset="-78"/>
                <a:cs typeface="Tajawal" panose="00000500000000000000" pitchFamily="2" charset="-78"/>
              </a:rPr>
              <a:t>هو عبارة عن التقييم الدوري لأداء الفرد على وظيفته ومدى اتجاه قدراته وإمكانياته نحو التقدم.</a:t>
            </a:r>
          </a:p>
        </p:txBody>
      </p:sp>
      <p:sp>
        <p:nvSpPr>
          <p:cNvPr id="30" name="مستطيل 3"/>
          <p:cNvSpPr>
            <a:spLocks noChangeArrowheads="1"/>
          </p:cNvSpPr>
          <p:nvPr/>
        </p:nvSpPr>
        <p:spPr bwMode="auto">
          <a:xfrm>
            <a:off x="1219200" y="4663470"/>
            <a:ext cx="10344149"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indent="-457200" algn="r" rtl="1">
              <a:lnSpc>
                <a:spcPct val="150000"/>
              </a:lnSpc>
              <a:spcBef>
                <a:spcPct val="0"/>
              </a:spcBef>
              <a:buFont typeface="Wingdings" panose="05000000000000000000" pitchFamily="2" charset="2"/>
              <a:buChar char="ü"/>
            </a:pPr>
            <a:r>
              <a:rPr lang="ar-SA" altLang="en-US" sz="3000" b="1" dirty="0">
                <a:solidFill>
                  <a:srgbClr val="002060"/>
                </a:solidFill>
                <a:latin typeface="Tajawal" panose="00000500000000000000" pitchFamily="2" charset="-78"/>
                <a:cs typeface="Tajawal" panose="00000500000000000000" pitchFamily="2" charset="-78"/>
              </a:rPr>
              <a:t>ومن أجل تحسين فاعلية تقييم الأداء يجب الأخذ بالاعتبار:</a:t>
            </a:r>
          </a:p>
        </p:txBody>
      </p:sp>
      <p:sp>
        <p:nvSpPr>
          <p:cNvPr id="31" name="Rectangle 221"/>
          <p:cNvSpPr/>
          <p:nvPr/>
        </p:nvSpPr>
        <p:spPr>
          <a:xfrm>
            <a:off x="11925299" y="5977074"/>
            <a:ext cx="240507" cy="260675"/>
          </a:xfrm>
          <a:prstGeom prst="rect">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ajawal" panose="00000500000000000000" pitchFamily="2" charset="-78"/>
              <a:cs typeface="Tajawal" panose="00000500000000000000" pitchFamily="2" charset="-78"/>
            </a:endParaRPr>
          </a:p>
        </p:txBody>
      </p:sp>
      <p:sp>
        <p:nvSpPr>
          <p:cNvPr id="32" name="مستطيل 3"/>
          <p:cNvSpPr>
            <a:spLocks noChangeArrowheads="1"/>
          </p:cNvSpPr>
          <p:nvPr/>
        </p:nvSpPr>
        <p:spPr bwMode="auto">
          <a:xfrm>
            <a:off x="1828800" y="5712619"/>
            <a:ext cx="991552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rtl="1">
              <a:lnSpc>
                <a:spcPct val="150000"/>
              </a:lnSpc>
              <a:spcBef>
                <a:spcPct val="0"/>
              </a:spcBef>
              <a:buNone/>
            </a:pPr>
            <a:r>
              <a:rPr lang="ar-SA" altLang="en-US" sz="3000" dirty="0">
                <a:latin typeface="Tajawal" panose="00000500000000000000" pitchFamily="2" charset="-78"/>
                <a:cs typeface="Tajawal" panose="00000500000000000000" pitchFamily="2" charset="-78"/>
              </a:rPr>
              <a:t>الاعتماد على معايير عادلة في تقييم وتقدير الإنجاز.</a:t>
            </a:r>
          </a:p>
        </p:txBody>
      </p:sp>
      <p:sp>
        <p:nvSpPr>
          <p:cNvPr id="33" name="Rectangle 221"/>
          <p:cNvSpPr/>
          <p:nvPr/>
        </p:nvSpPr>
        <p:spPr>
          <a:xfrm>
            <a:off x="11927569" y="6839041"/>
            <a:ext cx="243000" cy="259200"/>
          </a:xfrm>
          <a:prstGeom prst="rect">
            <a:avLst/>
          </a:prstGeom>
          <a:solidFill>
            <a:srgbClr val="0070C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ajawal" panose="00000500000000000000" pitchFamily="2" charset="-78"/>
              <a:cs typeface="Tajawal" panose="00000500000000000000" pitchFamily="2" charset="-78"/>
            </a:endParaRPr>
          </a:p>
        </p:txBody>
      </p:sp>
      <p:sp>
        <p:nvSpPr>
          <p:cNvPr id="34" name="مستطيل 3"/>
          <p:cNvSpPr>
            <a:spLocks noChangeArrowheads="1"/>
          </p:cNvSpPr>
          <p:nvPr/>
        </p:nvSpPr>
        <p:spPr bwMode="auto">
          <a:xfrm>
            <a:off x="1219200" y="6648449"/>
            <a:ext cx="1047512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rtl="1">
              <a:lnSpc>
                <a:spcPct val="150000"/>
              </a:lnSpc>
              <a:spcBef>
                <a:spcPct val="0"/>
              </a:spcBef>
              <a:buNone/>
            </a:pPr>
            <a:r>
              <a:rPr lang="ar-SA" altLang="en-US" sz="3000" dirty="0">
                <a:latin typeface="Tajawal" panose="00000500000000000000" pitchFamily="2" charset="-78"/>
                <a:cs typeface="Tajawal" panose="00000500000000000000" pitchFamily="2" charset="-78"/>
              </a:rPr>
              <a:t>التوصل لمعايير مقبولة من كل من الإدارة والعاملين.</a:t>
            </a:r>
          </a:p>
        </p:txBody>
      </p:sp>
      <p:sp>
        <p:nvSpPr>
          <p:cNvPr id="35" name="Rectangle 221"/>
          <p:cNvSpPr/>
          <p:nvPr/>
        </p:nvSpPr>
        <p:spPr>
          <a:xfrm>
            <a:off x="11922806" y="7715398"/>
            <a:ext cx="243000" cy="259200"/>
          </a:xfrm>
          <a:prstGeom prst="rect">
            <a:avLst/>
          </a:prstGeom>
          <a:solidFill>
            <a:srgbClr val="FF66C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ajawal" panose="00000500000000000000" pitchFamily="2" charset="-78"/>
              <a:cs typeface="Tajawal" panose="00000500000000000000" pitchFamily="2" charset="-78"/>
            </a:endParaRPr>
          </a:p>
        </p:txBody>
      </p:sp>
      <p:sp>
        <p:nvSpPr>
          <p:cNvPr id="36" name="مستطيل 3"/>
          <p:cNvSpPr>
            <a:spLocks noChangeArrowheads="1"/>
          </p:cNvSpPr>
          <p:nvPr/>
        </p:nvSpPr>
        <p:spPr bwMode="auto">
          <a:xfrm>
            <a:off x="3581400" y="7429500"/>
            <a:ext cx="811292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rtl="1">
              <a:lnSpc>
                <a:spcPct val="150000"/>
              </a:lnSpc>
              <a:spcBef>
                <a:spcPct val="0"/>
              </a:spcBef>
              <a:buNone/>
            </a:pPr>
            <a:r>
              <a:rPr lang="ar-SA" altLang="en-US" sz="3000" dirty="0">
                <a:latin typeface="Tajawal" panose="00000500000000000000" pitchFamily="2" charset="-78"/>
                <a:cs typeface="Tajawal" panose="00000500000000000000" pitchFamily="2" charset="-78"/>
              </a:rPr>
              <a:t>استخدام أساليب تقييم متعددة.</a:t>
            </a:r>
          </a:p>
        </p:txBody>
      </p:sp>
      <p:sp>
        <p:nvSpPr>
          <p:cNvPr id="37" name="Rectangle 221"/>
          <p:cNvSpPr/>
          <p:nvPr/>
        </p:nvSpPr>
        <p:spPr>
          <a:xfrm>
            <a:off x="11922806" y="8518088"/>
            <a:ext cx="243000" cy="259200"/>
          </a:xfrm>
          <a:prstGeom prst="rect">
            <a:avLst/>
          </a:prstGeom>
          <a:solidFill>
            <a:schemeClr val="accent5">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ajawal" panose="00000500000000000000" pitchFamily="2" charset="-78"/>
              <a:cs typeface="Tajawal" panose="00000500000000000000" pitchFamily="2" charset="-78"/>
            </a:endParaRPr>
          </a:p>
        </p:txBody>
      </p:sp>
      <p:sp>
        <p:nvSpPr>
          <p:cNvPr id="38" name="مستطيل 3"/>
          <p:cNvSpPr>
            <a:spLocks noChangeArrowheads="1"/>
          </p:cNvSpPr>
          <p:nvPr/>
        </p:nvSpPr>
        <p:spPr bwMode="auto">
          <a:xfrm>
            <a:off x="765037" y="8320088"/>
            <a:ext cx="109792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3000" dirty="0">
                <a:latin typeface="Tajawal" panose="00000500000000000000" pitchFamily="2" charset="-78"/>
                <a:cs typeface="Tajawal" panose="00000500000000000000" pitchFamily="2" charset="-78"/>
              </a:rPr>
              <a:t>مراعاة تحسين عملية التغذية العكسية للمعلومات المرتدة عن التقييم.</a:t>
            </a:r>
          </a:p>
        </p:txBody>
      </p:sp>
    </p:spTree>
    <p:extLst>
      <p:ext uri="{BB962C8B-B14F-4D97-AF65-F5344CB8AC3E}">
        <p14:creationId xmlns:p14="http://schemas.microsoft.com/office/powerpoint/2010/main" val="119985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4171554" y="48500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7010400" y="1333500"/>
            <a:ext cx="11417943"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18</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4" name="TextBox 16"/>
          <p:cNvSpPr txBox="1"/>
          <p:nvPr/>
        </p:nvSpPr>
        <p:spPr>
          <a:xfrm>
            <a:off x="8051798" y="1490357"/>
            <a:ext cx="9366179" cy="1477328"/>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وظائف إدارة الموارد البشرية</a:t>
            </a:r>
            <a:br>
              <a:rPr lang="ar-EG" sz="4800" b="1" dirty="0">
                <a:solidFill>
                  <a:srgbClr val="000000"/>
                </a:solidFill>
                <a:latin typeface="Tajawal Bold"/>
                <a:ea typeface="Tajawal Bold"/>
                <a:cs typeface="Tajawal Bold"/>
                <a:sym typeface="League Spartan"/>
                <a:rtl/>
              </a:rPr>
            </a:br>
            <a:r>
              <a:rPr lang="en-US" sz="4800" b="1" dirty="0">
                <a:solidFill>
                  <a:srgbClr val="000000"/>
                </a:solidFill>
                <a:latin typeface="Tajawal Bold"/>
                <a:ea typeface="Tajawal Bold"/>
                <a:cs typeface="Tajawal Bold"/>
                <a:sym typeface="League Spartan"/>
                <a:rtl/>
              </a:rPr>
              <a:t>HRM Functions</a:t>
            </a:r>
          </a:p>
        </p:txBody>
      </p:sp>
      <p:sp>
        <p:nvSpPr>
          <p:cNvPr id="25" name="Rectangle 29"/>
          <p:cNvSpPr>
            <a:spLocks noChangeArrowheads="1"/>
          </p:cNvSpPr>
          <p:nvPr/>
        </p:nvSpPr>
        <p:spPr bwMode="auto">
          <a:xfrm>
            <a:off x="9910394" y="3620129"/>
            <a:ext cx="703262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3600" b="1" dirty="0">
                <a:solidFill>
                  <a:srgbClr val="002060"/>
                </a:solidFill>
                <a:latin typeface="Tajawal Bold"/>
                <a:ea typeface="Tajawal Bold"/>
                <a:cs typeface="Tajawal Bold"/>
                <a:rtl/>
              </a:rPr>
              <a:t>سادساً : التعويضات </a:t>
            </a:r>
          </a:p>
        </p:txBody>
      </p:sp>
      <p:sp>
        <p:nvSpPr>
          <p:cNvPr id="26" name="Oval 80"/>
          <p:cNvSpPr/>
          <p:nvPr/>
        </p:nvSpPr>
        <p:spPr>
          <a:xfrm>
            <a:off x="17081808" y="4016375"/>
            <a:ext cx="318780"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ct val="150000"/>
              </a:lnSpc>
              <a:spcBef>
                <a:spcPts val="0"/>
              </a:spcBef>
              <a:spcAft>
                <a:spcPts val="0"/>
              </a:spcAft>
              <a:defRPr/>
            </a:pPr>
            <a:endParaRPr lang="en-US" sz="2400" dirty="0">
              <a:solidFill>
                <a:schemeClr val="bg1">
                  <a:lumMod val="75000"/>
                </a:schemeClr>
              </a:solidFill>
              <a:latin typeface="Tajawal" panose="00000500000000000000" pitchFamily="2" charset="-78"/>
              <a:cs typeface="Tajawal" panose="00000500000000000000" pitchFamily="2" charset="-78"/>
            </a:endParaRPr>
          </a:p>
        </p:txBody>
      </p:sp>
      <p:sp>
        <p:nvSpPr>
          <p:cNvPr id="27" name="مربع نص 6"/>
          <p:cNvSpPr txBox="1">
            <a:spLocks noChangeArrowheads="1"/>
          </p:cNvSpPr>
          <p:nvPr/>
        </p:nvSpPr>
        <p:spPr bwMode="auto">
          <a:xfrm>
            <a:off x="6477000" y="4457700"/>
            <a:ext cx="106934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200000"/>
              </a:lnSpc>
            </a:pPr>
            <a:r>
              <a:rPr lang="ar-SA" altLang="en-US" sz="2400" dirty="0">
                <a:latin typeface="Tajawal" panose="00000500000000000000" pitchFamily="2" charset="-78"/>
                <a:cs typeface="Tajawal" panose="00000500000000000000" pitchFamily="2" charset="-78"/>
              </a:rPr>
              <a:t>تعتبر وظيفة التعويضات من أهم وظائف إدارة المواد البشرية، إذ يتم من خلالها تحديد هيكل الأجور والمكافأة المستحقة، ووضع نظام الحوافز، ولوائح العقاب والجزاءات. ومن المتوقع أن تقوم إدارة الموارد البشرية بوضع هذه الانظمة المختصة بالتعويضات بطريقة عادلة وموضوعية. كما أن المعايير التي تتم وفقها يجب ان تتسم بالثبات والموثوقية وتتابع تطبيقها على الجميع بشكل متساوي. </a:t>
            </a:r>
            <a:endParaRPr lang="en-SG" altLang="en-US" sz="2400"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230859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6047553"/>
          </a:xfrm>
          <a:prstGeom prst="rect">
            <a:avLst/>
          </a:prstGeom>
        </p:spPr>
        <p:txBody>
          <a:bodyPr lIns="0" tIns="0" rIns="0" bIns="0" rtlCol="0" anchor="t">
            <a:spAutoFit/>
          </a:bodyPr>
          <a:lstStyle/>
          <a:p>
            <a:pPr algn="ctr" rtl="1">
              <a:lnSpc>
                <a:spcPts val="9487"/>
              </a:lnSpc>
            </a:pPr>
            <a:r>
              <a:rPr lang="ar-EG" sz="6776" b="1" dirty="0">
                <a:solidFill>
                  <a:srgbClr val="000000"/>
                </a:solidFill>
                <a:latin typeface="Tajawal Bold"/>
                <a:ea typeface="Tajawal Bold"/>
                <a:cs typeface="Tajawal Bold"/>
                <a:sym typeface="Tajawal Bold"/>
                <a:rtl/>
              </a:rPr>
              <a:t>الفصل الحادي عشر</a:t>
            </a:r>
          </a:p>
          <a:p>
            <a:pPr algn="ctr" rtl="1">
              <a:lnSpc>
                <a:spcPts val="9487"/>
              </a:lnSpc>
            </a:pPr>
            <a:r>
              <a:rPr lang="ar-EG" sz="6776" b="1" dirty="0">
                <a:solidFill>
                  <a:srgbClr val="000000"/>
                </a:solidFill>
                <a:latin typeface="Tajawal Bold"/>
                <a:ea typeface="Tajawal Bold"/>
                <a:cs typeface="Tajawal Bold"/>
                <a:sym typeface="Tajawal Bold"/>
                <a:rtl/>
              </a:rPr>
              <a:t>إدارة الموارد البشرية</a:t>
            </a:r>
            <a:endParaRPr lang="en-US" sz="6776" b="1" dirty="0">
              <a:solidFill>
                <a:srgbClr val="000000"/>
              </a:solidFill>
              <a:latin typeface="Tajawal Bold"/>
              <a:ea typeface="Tajawal Bold"/>
              <a:cs typeface="Tajawal Bold"/>
              <a:sym typeface="Tajawal Bold"/>
              <a:rtl/>
            </a:endParaRPr>
          </a:p>
          <a:p>
            <a:pPr algn="ctr" rtl="1">
              <a:lnSpc>
                <a:spcPts val="9487"/>
              </a:lnSpc>
            </a:pPr>
            <a:r>
              <a:rPr lang="en-US" sz="6776" b="1" dirty="0">
                <a:solidFill>
                  <a:srgbClr val="000000"/>
                </a:solidFill>
                <a:latin typeface="Tajawal Bold"/>
                <a:ea typeface="Tajawal Bold"/>
                <a:cs typeface="Tajawal Bold"/>
                <a:sym typeface="Tajawal Bold"/>
                <a:rtl/>
              </a:rPr>
              <a:t>Human Resource Management</a:t>
            </a:r>
          </a:p>
          <a:p>
            <a:pPr algn="ctr" rtl="1">
              <a:lnSpc>
                <a:spcPts val="9487"/>
              </a:lnSpc>
            </a:pPr>
            <a:endParaRPr lang="ar-EG" sz="6776" b="1" dirty="0">
              <a:solidFill>
                <a:srgbClr val="000000"/>
              </a:solidFill>
              <a:latin typeface="Tajawal Bold"/>
              <a:ea typeface="Tajawal Bold"/>
              <a:cs typeface="Tajawal Bold"/>
              <a:sym typeface="Tajawal Bold"/>
              <a:rtl/>
            </a:endParaRP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768753" y="1043876"/>
            <a:ext cx="9366179" cy="1477328"/>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وظائف إدارة الموارد البشرية</a:t>
            </a:r>
            <a:br>
              <a:rPr lang="ar-EG" sz="4800" b="1" dirty="0">
                <a:solidFill>
                  <a:srgbClr val="000000"/>
                </a:solidFill>
                <a:latin typeface="Tajawal Bold"/>
                <a:ea typeface="Tajawal Bold"/>
                <a:cs typeface="Tajawal Bold"/>
                <a:sym typeface="League Spartan"/>
                <a:rtl/>
              </a:rPr>
            </a:br>
            <a:r>
              <a:rPr lang="en-US" sz="4800" b="1" dirty="0">
                <a:solidFill>
                  <a:srgbClr val="000000"/>
                </a:solidFill>
                <a:latin typeface="Tajawal Bold"/>
                <a:ea typeface="Tajawal Bold"/>
                <a:cs typeface="Tajawal Bold"/>
                <a:sym typeface="League Spartan"/>
                <a:rtl/>
              </a:rPr>
              <a:t>HRM Functions</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a:solidFill>
                  <a:schemeClr val="bg1"/>
                </a:solidFill>
              </a:rPr>
              <a:t>19</a:t>
            </a:r>
            <a:endParaRPr lang="en-US" sz="3200" b="1" dirty="0">
              <a:solidFill>
                <a:schemeClr val="bg1"/>
              </a:solidFill>
            </a:endParaRP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9" name="Rectangle 29"/>
          <p:cNvSpPr>
            <a:spLocks noChangeArrowheads="1"/>
          </p:cNvSpPr>
          <p:nvPr/>
        </p:nvSpPr>
        <p:spPr bwMode="auto">
          <a:xfrm>
            <a:off x="3748450" y="2631735"/>
            <a:ext cx="8352454"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3600" b="1" dirty="0">
                <a:solidFill>
                  <a:srgbClr val="002060"/>
                </a:solidFill>
                <a:latin typeface="Tajawal" panose="00000500000000000000" pitchFamily="2" charset="-78"/>
                <a:cs typeface="Tajawal" panose="00000500000000000000" pitchFamily="2" charset="-78"/>
              </a:rPr>
              <a:t>سابعاً : الصحة والسلامة  </a:t>
            </a:r>
          </a:p>
        </p:txBody>
      </p:sp>
      <p:sp>
        <p:nvSpPr>
          <p:cNvPr id="40" name="Oval 80"/>
          <p:cNvSpPr/>
          <p:nvPr/>
        </p:nvSpPr>
        <p:spPr>
          <a:xfrm>
            <a:off x="12296837" y="2933700"/>
            <a:ext cx="437937" cy="356810"/>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ct val="150000"/>
              </a:lnSpc>
              <a:spcBef>
                <a:spcPts val="0"/>
              </a:spcBef>
              <a:spcAft>
                <a:spcPts val="0"/>
              </a:spcAft>
              <a:defRPr/>
            </a:pPr>
            <a:endParaRPr lang="en-US" sz="3200" dirty="0">
              <a:solidFill>
                <a:schemeClr val="bg1">
                  <a:lumMod val="75000"/>
                </a:schemeClr>
              </a:solidFill>
              <a:latin typeface="Tajawal" panose="00000500000000000000" pitchFamily="2" charset="-78"/>
              <a:cs typeface="Tajawal" panose="00000500000000000000" pitchFamily="2" charset="-78"/>
            </a:endParaRPr>
          </a:p>
        </p:txBody>
      </p:sp>
      <p:sp>
        <p:nvSpPr>
          <p:cNvPr id="41" name="مربع نص 6"/>
          <p:cNvSpPr txBox="1">
            <a:spLocks noChangeArrowheads="1"/>
          </p:cNvSpPr>
          <p:nvPr/>
        </p:nvSpPr>
        <p:spPr bwMode="auto">
          <a:xfrm>
            <a:off x="609600" y="3351392"/>
            <a:ext cx="122384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r" rtl="1">
              <a:lnSpc>
                <a:spcPct val="150000"/>
              </a:lnSpc>
              <a:buFont typeface="Wingdings" panose="05000000000000000000" pitchFamily="2" charset="2"/>
              <a:buChar char="q"/>
            </a:pPr>
            <a:r>
              <a:rPr lang="ar-SA" altLang="en-US" sz="3200" b="1" dirty="0">
                <a:latin typeface="Tajawal" panose="00000500000000000000" pitchFamily="2" charset="-78"/>
                <a:cs typeface="Tajawal" panose="00000500000000000000" pitchFamily="2" charset="-78"/>
              </a:rPr>
              <a:t> </a:t>
            </a:r>
            <a:r>
              <a:rPr lang="ar-SA" altLang="en-US" sz="3200" dirty="0">
                <a:latin typeface="Tajawal" panose="00000500000000000000" pitchFamily="2" charset="-78"/>
                <a:cs typeface="Tajawal" panose="00000500000000000000" pitchFamily="2" charset="-78"/>
              </a:rPr>
              <a:t>تتضمن هذه الوظيفة السابعة لإدارة لموارد البشرية الاهتمام برعاية وصيانة الموارد البشرية في المنظمة. وذلك من خلال الحفاظ عليها وحمايتها من مخاطر العمل المعنوية والمادية. ومن ذلك المخاطر الملموسة المتعلقة بمزاولة العمل (كالإصابات والحوادث والكوارث) أو المخاطر المعنوية كالأمان الوظيفي وحقوق التقاعد، والتعامل العادل، وحفظ كرامة الموظف وحقوقه. كما تشمل هذه الوظيفة توفير البيئة الشاملة للموظف ببرامج الرعاية الصحية والاجتماعية والثقافية والترفيهية. </a:t>
            </a:r>
            <a:endParaRPr lang="ar-SA" altLang="en-US" sz="2400"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1442111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916480" y="2346205"/>
            <a:ext cx="7632450" cy="6667851"/>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8343900"/>
            <a:ext cx="11830234" cy="1943100"/>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1600" y="0"/>
            <a:ext cx="5334000" cy="10287000"/>
            <a:chOff x="0" y="0"/>
            <a:chExt cx="7238755" cy="13716000"/>
          </a:xfrm>
        </p:grpSpPr>
        <p:pic>
          <p:nvPicPr>
            <p:cNvPr id="6" name="Picture 6"/>
            <p:cNvPicPr>
              <a:picLocks noChangeAspect="1"/>
            </p:cNvPicPr>
            <p:nvPr/>
          </p:nvPicPr>
          <p:blipFill>
            <a:blip r:embed="rId2"/>
            <a:srcRect l="17004" r="49284"/>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97118" y="559176"/>
            <a:ext cx="7494647" cy="128520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Tajawal Bold"/>
                <a:rtl/>
              </a:rPr>
              <a:t>محتويات الفصل</a:t>
            </a:r>
          </a:p>
        </p:txBody>
      </p:sp>
      <p:grpSp>
        <p:nvGrpSpPr>
          <p:cNvPr id="17" name="Group 17"/>
          <p:cNvGrpSpPr/>
          <p:nvPr/>
        </p:nvGrpSpPr>
        <p:grpSpPr>
          <a:xfrm>
            <a:off x="15837652" y="3038801"/>
            <a:ext cx="969409" cy="956220"/>
            <a:chOff x="0" y="0"/>
            <a:chExt cx="812800" cy="801742"/>
          </a:xfrm>
        </p:grpSpPr>
        <p:sp>
          <p:nvSpPr>
            <p:cNvPr id="18" name="Freeform 18"/>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19" name="TextBox 19"/>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01</a:t>
              </a:r>
            </a:p>
          </p:txBody>
        </p:sp>
      </p:grpSp>
      <p:grpSp>
        <p:nvGrpSpPr>
          <p:cNvPr id="20" name="Group 20"/>
          <p:cNvGrpSpPr/>
          <p:nvPr/>
        </p:nvGrpSpPr>
        <p:grpSpPr>
          <a:xfrm>
            <a:off x="15837652" y="4203680"/>
            <a:ext cx="969409" cy="956220"/>
            <a:chOff x="0" y="0"/>
            <a:chExt cx="812800" cy="801742"/>
          </a:xfrm>
        </p:grpSpPr>
        <p:sp>
          <p:nvSpPr>
            <p:cNvPr id="21" name="Freeform 21"/>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2" name="TextBox 22"/>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02</a:t>
              </a:r>
            </a:p>
          </p:txBody>
        </p:sp>
      </p:grpSp>
      <p:grpSp>
        <p:nvGrpSpPr>
          <p:cNvPr id="23" name="Group 23"/>
          <p:cNvGrpSpPr/>
          <p:nvPr/>
        </p:nvGrpSpPr>
        <p:grpSpPr>
          <a:xfrm>
            <a:off x="15837652" y="5368560"/>
            <a:ext cx="969409" cy="956220"/>
            <a:chOff x="0" y="0"/>
            <a:chExt cx="812800" cy="801742"/>
          </a:xfrm>
        </p:grpSpPr>
        <p:sp>
          <p:nvSpPr>
            <p:cNvPr id="24" name="Freeform 24"/>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5" name="TextBox 25"/>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03</a:t>
              </a:r>
            </a:p>
          </p:txBody>
        </p:sp>
      </p:grpSp>
      <p:grpSp>
        <p:nvGrpSpPr>
          <p:cNvPr id="26" name="Group 26"/>
          <p:cNvGrpSpPr/>
          <p:nvPr/>
        </p:nvGrpSpPr>
        <p:grpSpPr>
          <a:xfrm>
            <a:off x="15837652" y="6533440"/>
            <a:ext cx="969409" cy="956220"/>
            <a:chOff x="0" y="0"/>
            <a:chExt cx="812800" cy="801742"/>
          </a:xfrm>
        </p:grpSpPr>
        <p:sp>
          <p:nvSpPr>
            <p:cNvPr id="27" name="Freeform 27"/>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8" name="TextBox 28"/>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04</a:t>
              </a:r>
            </a:p>
          </p:txBody>
        </p:sp>
      </p:grpSp>
      <p:grpSp>
        <p:nvGrpSpPr>
          <p:cNvPr id="29" name="Group 29"/>
          <p:cNvGrpSpPr/>
          <p:nvPr/>
        </p:nvGrpSpPr>
        <p:grpSpPr>
          <a:xfrm>
            <a:off x="15011231" y="1028700"/>
            <a:ext cx="1652841" cy="1652841"/>
            <a:chOff x="0" y="0"/>
            <a:chExt cx="812800" cy="812800"/>
          </a:xfrm>
        </p:grpSpPr>
        <p:sp>
          <p:nvSpPr>
            <p:cNvPr id="30" name="Freeform 30"/>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795B12">
                <a:alpha val="29804"/>
              </a:srgbClr>
            </a:solidFill>
          </p:spPr>
          <p:txBody>
            <a:bodyPr/>
            <a:lstStyle/>
            <a:p>
              <a:endParaRPr lang="en-US"/>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814124" y="816351"/>
            <a:ext cx="771724" cy="7717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2919457" y="8414693"/>
            <a:ext cx="3744615" cy="374461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9067800" y="3160993"/>
            <a:ext cx="6518049"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مفهوم وأهداف إدارة الموارد البشرية.</a:t>
            </a:r>
          </a:p>
        </p:txBody>
      </p:sp>
      <p:sp>
        <p:nvSpPr>
          <p:cNvPr id="52" name="TextBox 52"/>
          <p:cNvSpPr txBox="1"/>
          <p:nvPr/>
        </p:nvSpPr>
        <p:spPr>
          <a:xfrm>
            <a:off x="9220200" y="4225254"/>
            <a:ext cx="6381350"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تطوير إدارة الموارد البشرية.</a:t>
            </a:r>
          </a:p>
        </p:txBody>
      </p:sp>
      <p:sp>
        <p:nvSpPr>
          <p:cNvPr id="53" name="TextBox 53"/>
          <p:cNvSpPr txBox="1"/>
          <p:nvPr/>
        </p:nvSpPr>
        <p:spPr>
          <a:xfrm>
            <a:off x="9296400" y="5490752"/>
            <a:ext cx="6305150"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التنظيم في إدارة الموارد البشرية.</a:t>
            </a:r>
          </a:p>
        </p:txBody>
      </p:sp>
      <p:sp>
        <p:nvSpPr>
          <p:cNvPr id="54" name="TextBox 54"/>
          <p:cNvSpPr txBox="1"/>
          <p:nvPr/>
        </p:nvSpPr>
        <p:spPr>
          <a:xfrm>
            <a:off x="9220200" y="6753269"/>
            <a:ext cx="6365649" cy="551433"/>
          </a:xfrm>
          <a:prstGeom prst="rect">
            <a:avLst/>
          </a:prstGeom>
        </p:spPr>
        <p:txBody>
          <a:bodyPr wrap="square" lIns="0" tIns="0" rIns="0" bIns="0" rtlCol="0" anchor="t">
            <a:spAutoFit/>
          </a:bodyPr>
          <a:lstStyle/>
          <a:p>
            <a:pPr algn="r" rtl="1">
              <a:lnSpc>
                <a:spcPts val="4339"/>
              </a:lnSpc>
              <a:spcBef>
                <a:spcPct val="0"/>
              </a:spcBef>
            </a:pPr>
            <a:r>
              <a:rPr lang="ar-EG" sz="3099" b="1" dirty="0">
                <a:solidFill>
                  <a:srgbClr val="000000"/>
                </a:solidFill>
                <a:latin typeface="Tajawal Bold"/>
                <a:ea typeface="Tajawal Bold"/>
                <a:cs typeface="Tajawal Bold"/>
                <a:sym typeface="Tajawal Bold"/>
                <a:rtl/>
              </a:rPr>
              <a:t>وظائف إدارة الموارد البشرية.</a:t>
            </a:r>
          </a:p>
        </p:txBody>
      </p:sp>
      <p:grpSp>
        <p:nvGrpSpPr>
          <p:cNvPr id="60" name="Group 8"/>
          <p:cNvGrpSpPr/>
          <p:nvPr/>
        </p:nvGrpSpPr>
        <p:grpSpPr>
          <a:xfrm>
            <a:off x="0" y="6690087"/>
            <a:ext cx="1028700" cy="3177813"/>
            <a:chOff x="0" y="0"/>
            <a:chExt cx="812800" cy="2510865"/>
          </a:xfrm>
        </p:grpSpPr>
        <p:sp>
          <p:nvSpPr>
            <p:cNvPr id="6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4" name="TextBox 63"/>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2</a:t>
            </a:r>
            <a:endParaRPr lang="en-US" sz="3200" b="1" dirty="0">
              <a:solidFill>
                <a:schemeClr val="bg1"/>
              </a:solidFill>
            </a:endParaRPr>
          </a:p>
        </p:txBody>
      </p:sp>
      <p:sp>
        <p:nvSpPr>
          <p:cNvPr id="6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4171554" y="48500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7010400" y="1333500"/>
            <a:ext cx="11417943"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8001000" y="1562100"/>
            <a:ext cx="9802249" cy="2400657"/>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مفهوم وأهداف إدارة الموارد البشرية</a:t>
            </a:r>
            <a:br>
              <a:rPr lang="ar-EG" sz="4800" b="1" dirty="0">
                <a:solidFill>
                  <a:srgbClr val="000000"/>
                </a:solidFill>
                <a:latin typeface="Tajawal Bold"/>
                <a:ea typeface="Tajawal Bold"/>
                <a:cs typeface="Tajawal Bold"/>
                <a:sym typeface="League Spartan"/>
                <a:rtl/>
              </a:rPr>
            </a:br>
            <a:r>
              <a:rPr lang="en-US" sz="4800" b="1" dirty="0">
                <a:solidFill>
                  <a:srgbClr val="000000"/>
                </a:solidFill>
                <a:latin typeface="Tajawal Bold"/>
                <a:ea typeface="Tajawal Bold"/>
                <a:cs typeface="Tajawal Bold"/>
                <a:sym typeface="League Spartan"/>
                <a:rtl/>
              </a:rPr>
              <a:t>Concepts and Objectives of HRM</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3</a:t>
            </a:r>
            <a:endParaRPr lang="en-US" sz="3200" b="1" dirty="0">
              <a:solidFill>
                <a:schemeClr val="bg1"/>
              </a:solidFill>
            </a:endParaRP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0" name="مستطيل 27"/>
          <p:cNvSpPr>
            <a:spLocks noChangeArrowheads="1"/>
          </p:cNvSpPr>
          <p:nvPr/>
        </p:nvSpPr>
        <p:spPr bwMode="auto">
          <a:xfrm>
            <a:off x="6499759" y="3521799"/>
            <a:ext cx="10668000" cy="248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b="1" dirty="0">
                <a:solidFill>
                  <a:srgbClr val="002060"/>
                </a:solidFill>
                <a:latin typeface="Tajawal" panose="00000500000000000000" pitchFamily="2" charset="-78"/>
                <a:cs typeface="Tajawal" panose="00000500000000000000" pitchFamily="2" charset="-78"/>
              </a:rPr>
              <a:t>وظيفة الموارد البشرية:</a:t>
            </a:r>
          </a:p>
          <a:p>
            <a:pPr marL="342900" indent="-342900" algn="r" rtl="1">
              <a:lnSpc>
                <a:spcPct val="150000"/>
              </a:lnSpc>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تعني الأنشطة المختلفة التي تمارسها الوحدة التنظيمية المسؤولة عن تدبير القوى العاملة اللازمة للمنظمة كماً ونوعاً وتوقيتاً والمحافظة عليها وتعويضها وتنميتها وتحفيزها.</a:t>
            </a:r>
          </a:p>
        </p:txBody>
      </p:sp>
      <p:sp>
        <p:nvSpPr>
          <p:cNvPr id="31" name="Oval 80"/>
          <p:cNvSpPr/>
          <p:nvPr/>
        </p:nvSpPr>
        <p:spPr>
          <a:xfrm>
            <a:off x="17297400" y="3695700"/>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endParaRPr>
          </a:p>
        </p:txBody>
      </p:sp>
      <p:sp>
        <p:nvSpPr>
          <p:cNvPr id="32" name="مستطيل 27"/>
          <p:cNvSpPr>
            <a:spLocks noChangeArrowheads="1"/>
          </p:cNvSpPr>
          <p:nvPr/>
        </p:nvSpPr>
        <p:spPr bwMode="auto">
          <a:xfrm>
            <a:off x="6629400" y="6147124"/>
            <a:ext cx="10668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b="1" dirty="0">
                <a:solidFill>
                  <a:srgbClr val="002060"/>
                </a:solidFill>
                <a:latin typeface="Tajawal" panose="00000500000000000000" pitchFamily="2" charset="-78"/>
                <a:cs typeface="Tajawal" panose="00000500000000000000" pitchFamily="2" charset="-78"/>
              </a:rPr>
              <a:t>إدارة الموارد البشرية:</a:t>
            </a:r>
          </a:p>
          <a:p>
            <a:pPr marL="342900" indent="-342900" algn="r" rtl="1">
              <a:lnSpc>
                <a:spcPct val="150000"/>
              </a:lnSpc>
              <a:spcBef>
                <a:spcPct val="0"/>
              </a:spcBef>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تعني الكيفية التي يتعامل بها كل مدير مع مرؤوسيه ليصل بهم إلى تحقيق الأهداف المنوطة تحقيقها.</a:t>
            </a:r>
          </a:p>
        </p:txBody>
      </p:sp>
      <p:sp>
        <p:nvSpPr>
          <p:cNvPr id="33" name="Oval 80"/>
          <p:cNvSpPr/>
          <p:nvPr/>
        </p:nvSpPr>
        <p:spPr>
          <a:xfrm>
            <a:off x="17368893" y="6408916"/>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endParaRPr>
          </a:p>
        </p:txBody>
      </p:sp>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97DB-5CD7-29DD-D049-2E545F01EEB4}"/>
            </a:ext>
          </a:extLst>
        </p:cNvPr>
        <p:cNvGrpSpPr/>
        <p:nvPr/>
      </p:nvGrpSpPr>
      <p:grpSpPr>
        <a:xfrm>
          <a:off x="0" y="0"/>
          <a:ext cx="0" cy="0"/>
          <a:chOff x="0" y="0"/>
          <a:chExt cx="0" cy="0"/>
        </a:xfrm>
      </p:grpSpPr>
      <p:sp>
        <p:nvSpPr>
          <p:cNvPr id="39" name="Freeform 2">
            <a:extLst>
              <a:ext uri="{FF2B5EF4-FFF2-40B4-BE49-F238E27FC236}">
                <a16:creationId xmlns:a16="http://schemas.microsoft.com/office/drawing/2014/main" id="{A246441E-B11A-73A6-D700-3B22E15726CA}"/>
              </a:ext>
            </a:extLst>
          </p:cNvPr>
          <p:cNvSpPr/>
          <p:nvPr/>
        </p:nvSpPr>
        <p:spPr>
          <a:xfrm rot="16200000">
            <a:off x="4014355" y="-403167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7" name="Rounded Rectangle 36">
            <a:extLst>
              <a:ext uri="{FF2B5EF4-FFF2-40B4-BE49-F238E27FC236}">
                <a16:creationId xmlns:a16="http://schemas.microsoft.com/office/drawing/2014/main" id="{947A5E1A-7FA4-BF28-B94E-FA2FF6F4E5E0}"/>
              </a:ext>
            </a:extLst>
          </p:cNvPr>
          <p:cNvSpPr/>
          <p:nvPr/>
        </p:nvSpPr>
        <p:spPr>
          <a:xfrm>
            <a:off x="11992157" y="257175"/>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51">
            <a:extLst>
              <a:ext uri="{FF2B5EF4-FFF2-40B4-BE49-F238E27FC236}">
                <a16:creationId xmlns:a16="http://schemas.microsoft.com/office/drawing/2014/main" id="{07804941-AB4E-E0F1-3D97-F361151BF019}"/>
              </a:ext>
            </a:extLst>
          </p:cNvPr>
          <p:cNvSpPr txBox="1"/>
          <p:nvPr/>
        </p:nvSpPr>
        <p:spPr>
          <a:xfrm>
            <a:off x="12420600" y="342900"/>
            <a:ext cx="5159425" cy="984885"/>
          </a:xfrm>
          <a:prstGeom prst="rect">
            <a:avLst/>
          </a:prstGeom>
        </p:spPr>
        <p:txBody>
          <a:bodyPr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تطور إدارة الموارد البشرية  </a:t>
            </a:r>
            <a:r>
              <a:rPr lang="en-US" sz="3200" b="1" dirty="0">
                <a:solidFill>
                  <a:schemeClr val="bg1"/>
                </a:solidFill>
                <a:latin typeface="Tajawal Bold"/>
                <a:ea typeface="Tajawal Bold"/>
                <a:cs typeface="Tajawal Bold"/>
                <a:sym typeface="Tajawal Bold"/>
                <a:rtl/>
              </a:rPr>
              <a:t>Development of HRM</a:t>
            </a:r>
          </a:p>
        </p:txBody>
      </p:sp>
      <p:sp>
        <p:nvSpPr>
          <p:cNvPr id="55" name="Freeform 11">
            <a:extLst>
              <a:ext uri="{FF2B5EF4-FFF2-40B4-BE49-F238E27FC236}">
                <a16:creationId xmlns:a16="http://schemas.microsoft.com/office/drawing/2014/main" id="{A02A4391-BD14-3D1C-2235-2B3CEB4F8452}"/>
              </a:ext>
            </a:extLst>
          </p:cNvPr>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56" name="TextBox 55">
            <a:extLst>
              <a:ext uri="{FF2B5EF4-FFF2-40B4-BE49-F238E27FC236}">
                <a16:creationId xmlns:a16="http://schemas.microsoft.com/office/drawing/2014/main" id="{A805B5DA-0A92-00D1-4E50-5F1530FE10FD}"/>
              </a:ext>
            </a:extLst>
          </p:cNvPr>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4</a:t>
            </a:r>
          </a:p>
        </p:txBody>
      </p:sp>
      <p:sp>
        <p:nvSpPr>
          <p:cNvPr id="2" name="مستطيل 2">
            <a:extLst>
              <a:ext uri="{FF2B5EF4-FFF2-40B4-BE49-F238E27FC236}">
                <a16:creationId xmlns:a16="http://schemas.microsoft.com/office/drawing/2014/main" id="{09D12E78-AD93-3D75-B557-5FC333CFBAC6}"/>
              </a:ext>
            </a:extLst>
          </p:cNvPr>
          <p:cNvSpPr>
            <a:spLocks noChangeArrowheads="1"/>
          </p:cNvSpPr>
          <p:nvPr/>
        </p:nvSpPr>
        <p:spPr bwMode="auto">
          <a:xfrm>
            <a:off x="11078842" y="1812426"/>
            <a:ext cx="69669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3200" b="1" dirty="0">
                <a:solidFill>
                  <a:srgbClr val="002060"/>
                </a:solidFill>
                <a:latin typeface="Tajawal" panose="00000500000000000000" pitchFamily="2" charset="-78"/>
                <a:cs typeface="Tajawal" panose="00000500000000000000" pitchFamily="2" charset="-78"/>
              </a:rPr>
              <a:t>مرت إدارة الموارد البشرية بعدة مراحل:</a:t>
            </a:r>
          </a:p>
        </p:txBody>
      </p:sp>
      <p:grpSp>
        <p:nvGrpSpPr>
          <p:cNvPr id="28" name="مجموعة 16">
            <a:extLst>
              <a:ext uri="{FF2B5EF4-FFF2-40B4-BE49-F238E27FC236}">
                <a16:creationId xmlns:a16="http://schemas.microsoft.com/office/drawing/2014/main" id="{F6F6CBDB-89A4-2218-42DC-11C3C761334C}"/>
              </a:ext>
            </a:extLst>
          </p:cNvPr>
          <p:cNvGrpSpPr>
            <a:grpSpLocks/>
          </p:cNvGrpSpPr>
          <p:nvPr/>
        </p:nvGrpSpPr>
        <p:grpSpPr bwMode="auto">
          <a:xfrm>
            <a:off x="707975" y="405717"/>
            <a:ext cx="14779698" cy="8709634"/>
            <a:chOff x="190500" y="2645572"/>
            <a:chExt cx="11499850" cy="6166412"/>
          </a:xfrm>
        </p:grpSpPr>
        <p:graphicFrame>
          <p:nvGraphicFramePr>
            <p:cNvPr id="46" name="رسم تخطيطي 4">
              <a:extLst>
                <a:ext uri="{FF2B5EF4-FFF2-40B4-BE49-F238E27FC236}">
                  <a16:creationId xmlns:a16="http://schemas.microsoft.com/office/drawing/2014/main" id="{75F1D10B-9FDD-00F6-0C0B-35795A9D6D7D}"/>
                </a:ext>
              </a:extLst>
            </p:cNvPr>
            <p:cNvGraphicFramePr/>
            <p:nvPr>
              <p:extLst>
                <p:ext uri="{D42A27DB-BD31-4B8C-83A1-F6EECF244321}">
                  <p14:modId xmlns:p14="http://schemas.microsoft.com/office/powerpoint/2010/main" val="2267603477"/>
                </p:ext>
              </p:extLst>
            </p:nvPr>
          </p:nvGraphicFramePr>
          <p:xfrm>
            <a:off x="425450" y="2645572"/>
            <a:ext cx="11264900" cy="4056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7" name="رابط بشكل مرفق 8">
              <a:extLst>
                <a:ext uri="{FF2B5EF4-FFF2-40B4-BE49-F238E27FC236}">
                  <a16:creationId xmlns:a16="http://schemas.microsoft.com/office/drawing/2014/main" id="{067345CE-FD30-7E80-1470-365AC52C7BC9}"/>
                </a:ext>
              </a:extLst>
            </p:cNvPr>
            <p:cNvCxnSpPr/>
            <p:nvPr/>
          </p:nvCxnSpPr>
          <p:spPr>
            <a:xfrm rot="5400000">
              <a:off x="1111274" y="5023286"/>
              <a:ext cx="355552"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مربع نص 9">
              <a:extLst>
                <a:ext uri="{FF2B5EF4-FFF2-40B4-BE49-F238E27FC236}">
                  <a16:creationId xmlns:a16="http://schemas.microsoft.com/office/drawing/2014/main" id="{7DE9FBA5-8426-719A-AB3B-AF900223E4F2}"/>
                </a:ext>
              </a:extLst>
            </p:cNvPr>
            <p:cNvSpPr txBox="1">
              <a:spLocks noChangeArrowheads="1"/>
            </p:cNvSpPr>
            <p:nvPr/>
          </p:nvSpPr>
          <p:spPr bwMode="auto">
            <a:xfrm>
              <a:off x="190500" y="5295900"/>
              <a:ext cx="1701800" cy="132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a:latin typeface="Tajawal" panose="00000500000000000000" pitchFamily="2" charset="-78"/>
                  <a:cs typeface="Tajawal" panose="00000500000000000000" pitchFamily="2" charset="-78"/>
                </a:rPr>
                <a:t>وظيفة الاستخدام</a:t>
              </a:r>
            </a:p>
            <a:p>
              <a:pPr algn="r" rtl="1">
                <a:lnSpc>
                  <a:spcPct val="100000"/>
                </a:lnSpc>
                <a:spcBef>
                  <a:spcPct val="0"/>
                </a:spcBef>
              </a:pPr>
              <a:r>
                <a:rPr lang="ar-SA" altLang="en-US" sz="2000">
                  <a:latin typeface="Tajawal" panose="00000500000000000000" pitchFamily="2" charset="-78"/>
                  <a:cs typeface="Tajawal" panose="00000500000000000000" pitchFamily="2" charset="-78"/>
                </a:rPr>
                <a:t>وظيفة الحماية</a:t>
              </a:r>
            </a:p>
          </p:txBody>
        </p:sp>
        <p:cxnSp>
          <p:nvCxnSpPr>
            <p:cNvPr id="58" name="رابط بشكل مرفق 10">
              <a:extLst>
                <a:ext uri="{FF2B5EF4-FFF2-40B4-BE49-F238E27FC236}">
                  <a16:creationId xmlns:a16="http://schemas.microsoft.com/office/drawing/2014/main" id="{9B352DF9-F512-A992-3B8D-8FD048EB2BC5}"/>
                </a:ext>
              </a:extLst>
            </p:cNvPr>
            <p:cNvCxnSpPr/>
            <p:nvPr/>
          </p:nvCxnSpPr>
          <p:spPr>
            <a:xfrm rot="5400000">
              <a:off x="2305074" y="5061381"/>
              <a:ext cx="355552"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مربع نص 11">
              <a:extLst>
                <a:ext uri="{FF2B5EF4-FFF2-40B4-BE49-F238E27FC236}">
                  <a16:creationId xmlns:a16="http://schemas.microsoft.com/office/drawing/2014/main" id="{ED778A5F-212E-68D0-702D-8560896038F4}"/>
                </a:ext>
              </a:extLst>
            </p:cNvPr>
            <p:cNvSpPr txBox="1">
              <a:spLocks noChangeArrowheads="1"/>
            </p:cNvSpPr>
            <p:nvPr/>
          </p:nvSpPr>
          <p:spPr bwMode="auto">
            <a:xfrm>
              <a:off x="1892300" y="5295900"/>
              <a:ext cx="1397000" cy="7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a:latin typeface="Tajawal" panose="00000500000000000000" pitchFamily="2" charset="-78"/>
                  <a:cs typeface="Tajawal" panose="00000500000000000000" pitchFamily="2" charset="-78"/>
                </a:rPr>
                <a:t>اتحاد العمال</a:t>
              </a:r>
            </a:p>
          </p:txBody>
        </p:sp>
        <p:cxnSp>
          <p:nvCxnSpPr>
            <p:cNvPr id="60" name="رابط بشكل مرفق 12">
              <a:extLst>
                <a:ext uri="{FF2B5EF4-FFF2-40B4-BE49-F238E27FC236}">
                  <a16:creationId xmlns:a16="http://schemas.microsoft.com/office/drawing/2014/main" id="{001933EA-F229-E2F2-0753-D2592FDCBF3E}"/>
                </a:ext>
              </a:extLst>
            </p:cNvPr>
            <p:cNvCxnSpPr/>
            <p:nvPr/>
          </p:nvCxnSpPr>
          <p:spPr>
            <a:xfrm rot="5400000">
              <a:off x="3714774" y="5035984"/>
              <a:ext cx="355552"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مربع نص 13">
              <a:extLst>
                <a:ext uri="{FF2B5EF4-FFF2-40B4-BE49-F238E27FC236}">
                  <a16:creationId xmlns:a16="http://schemas.microsoft.com/office/drawing/2014/main" id="{B4053A52-FAF5-4DA4-D934-A4D24C30F544}"/>
                </a:ext>
              </a:extLst>
            </p:cNvPr>
            <p:cNvSpPr txBox="1">
              <a:spLocks noChangeArrowheads="1"/>
            </p:cNvSpPr>
            <p:nvPr/>
          </p:nvSpPr>
          <p:spPr bwMode="auto">
            <a:xfrm>
              <a:off x="3158020" y="5334575"/>
              <a:ext cx="1469059" cy="255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a:latin typeface="Tajawal" panose="00000500000000000000" pitchFamily="2" charset="-78"/>
                  <a:cs typeface="Tajawal" panose="00000500000000000000" pitchFamily="2" charset="-78"/>
                </a:rPr>
                <a:t>الحفاظ على سلطة الإدارة في مواجهة التنظيمات العمالية</a:t>
              </a:r>
            </a:p>
          </p:txBody>
        </p:sp>
        <p:sp>
          <p:nvSpPr>
            <p:cNvPr id="62" name="مربع نص 14">
              <a:extLst>
                <a:ext uri="{FF2B5EF4-FFF2-40B4-BE49-F238E27FC236}">
                  <a16:creationId xmlns:a16="http://schemas.microsoft.com/office/drawing/2014/main" id="{CD1EC979-F24D-4AB0-591D-E3A6D288655A}"/>
                </a:ext>
              </a:extLst>
            </p:cNvPr>
            <p:cNvSpPr txBox="1">
              <a:spLocks noChangeArrowheads="1"/>
            </p:cNvSpPr>
            <p:nvPr/>
          </p:nvSpPr>
          <p:spPr bwMode="auto">
            <a:xfrm>
              <a:off x="4627079" y="5334575"/>
              <a:ext cx="1430821" cy="347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a:latin typeface="Tajawal" panose="00000500000000000000" pitchFamily="2" charset="-78"/>
                  <a:cs typeface="Tajawal" panose="00000500000000000000" pitchFamily="2" charset="-78"/>
                </a:rPr>
                <a:t>إيجاد وسائل التعاون بين النقابات والإدارة والبحث عن وسائل تحسينها وتنميتها.</a:t>
              </a:r>
            </a:p>
          </p:txBody>
        </p:sp>
        <p:cxnSp>
          <p:nvCxnSpPr>
            <p:cNvPr id="63" name="رابط بشكل مرفق 15">
              <a:extLst>
                <a:ext uri="{FF2B5EF4-FFF2-40B4-BE49-F238E27FC236}">
                  <a16:creationId xmlns:a16="http://schemas.microsoft.com/office/drawing/2014/main" id="{DD287888-FBE1-A4F7-8284-9741FD120252}"/>
                </a:ext>
              </a:extLst>
            </p:cNvPr>
            <p:cNvCxnSpPr/>
            <p:nvPr/>
          </p:nvCxnSpPr>
          <p:spPr>
            <a:xfrm rot="5400000">
              <a:off x="5124474" y="5061381"/>
              <a:ext cx="355552"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4" name="رابط بشكل مرفق 17">
            <a:extLst>
              <a:ext uri="{FF2B5EF4-FFF2-40B4-BE49-F238E27FC236}">
                <a16:creationId xmlns:a16="http://schemas.microsoft.com/office/drawing/2014/main" id="{12B5A8C4-9247-10B2-1871-CEBB27A47529}"/>
              </a:ext>
            </a:extLst>
          </p:cNvPr>
          <p:cNvCxnSpPr/>
          <p:nvPr/>
        </p:nvCxnSpPr>
        <p:spPr>
          <a:xfrm rot="5400000">
            <a:off x="8870950" y="3816385"/>
            <a:ext cx="355600"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رابط بشكل مرفق 19">
            <a:extLst>
              <a:ext uri="{FF2B5EF4-FFF2-40B4-BE49-F238E27FC236}">
                <a16:creationId xmlns:a16="http://schemas.microsoft.com/office/drawing/2014/main" id="{AB0D5449-A1E0-9C25-0A88-1A47B0179D7C}"/>
              </a:ext>
            </a:extLst>
          </p:cNvPr>
          <p:cNvCxnSpPr/>
          <p:nvPr/>
        </p:nvCxnSpPr>
        <p:spPr>
          <a:xfrm rot="5400000">
            <a:off x="10639378" y="3910237"/>
            <a:ext cx="355600" cy="190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مربع نص 20">
            <a:extLst>
              <a:ext uri="{FF2B5EF4-FFF2-40B4-BE49-F238E27FC236}">
                <a16:creationId xmlns:a16="http://schemas.microsoft.com/office/drawing/2014/main" id="{2343B6D1-5E11-05CF-0352-1002F74AB9BE}"/>
              </a:ext>
            </a:extLst>
          </p:cNvPr>
          <p:cNvSpPr txBox="1">
            <a:spLocks noChangeArrowheads="1"/>
          </p:cNvSpPr>
          <p:nvPr/>
        </p:nvSpPr>
        <p:spPr bwMode="auto">
          <a:xfrm>
            <a:off x="8185511" y="4230652"/>
            <a:ext cx="1562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dirty="0">
                <a:latin typeface="Tajawal" panose="00000500000000000000" pitchFamily="2" charset="-78"/>
                <a:cs typeface="Tajawal" panose="00000500000000000000" pitchFamily="2" charset="-78"/>
              </a:rPr>
              <a:t>مفهوم استخدام الأساليب المهنية</a:t>
            </a:r>
          </a:p>
        </p:txBody>
      </p:sp>
      <p:sp>
        <p:nvSpPr>
          <p:cNvPr id="67" name="مربع نص 21">
            <a:extLst>
              <a:ext uri="{FF2B5EF4-FFF2-40B4-BE49-F238E27FC236}">
                <a16:creationId xmlns:a16="http://schemas.microsoft.com/office/drawing/2014/main" id="{E73E2C68-A574-39BA-4492-099C8EF9B564}"/>
              </a:ext>
            </a:extLst>
          </p:cNvPr>
          <p:cNvSpPr txBox="1">
            <a:spLocks noChangeArrowheads="1"/>
          </p:cNvSpPr>
          <p:nvPr/>
        </p:nvSpPr>
        <p:spPr bwMode="auto">
          <a:xfrm>
            <a:off x="9825991" y="4185618"/>
            <a:ext cx="15621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pPr>
            <a:r>
              <a:rPr lang="ar-SA" altLang="en-US" sz="2000" dirty="0">
                <a:latin typeface="Tajawal" panose="00000500000000000000" pitchFamily="2" charset="-78"/>
                <a:cs typeface="Tajawal" panose="00000500000000000000" pitchFamily="2" charset="-78"/>
              </a:rPr>
              <a:t>تحويل وظيفة الموارد البشرية من المستوى التنفيذي إلى الإدارة العليا.</a:t>
            </a:r>
          </a:p>
        </p:txBody>
      </p:sp>
    </p:spTree>
    <p:extLst>
      <p:ext uri="{BB962C8B-B14F-4D97-AF65-F5344CB8AC3E}">
        <p14:creationId xmlns:p14="http://schemas.microsoft.com/office/powerpoint/2010/main" val="17001938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781800" y="2400300"/>
            <a:ext cx="4419599" cy="7808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9372600" y="4991100"/>
            <a:ext cx="28194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806968" y="3502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781800" y="25527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024944" y="3924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2873589" y="4087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0934701" y="4724401"/>
            <a:ext cx="533398"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1524000" y="4381500"/>
            <a:ext cx="28194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4724400" y="5143500"/>
            <a:ext cx="28194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2" name="Rectangle 61"/>
          <p:cNvSpPr/>
          <p:nvPr/>
        </p:nvSpPr>
        <p:spPr>
          <a:xfrm>
            <a:off x="9601200" y="5361795"/>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الإنتاج س</a:t>
            </a:r>
          </a:p>
        </p:txBody>
      </p:sp>
      <p:sp>
        <p:nvSpPr>
          <p:cNvPr id="63" name="Rectangle 62"/>
          <p:cNvSpPr/>
          <p:nvPr/>
        </p:nvSpPr>
        <p:spPr>
          <a:xfrm>
            <a:off x="4876800" y="5606510"/>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الإنتاج ص</a:t>
            </a:r>
          </a:p>
        </p:txBody>
      </p:sp>
      <p:sp>
        <p:nvSpPr>
          <p:cNvPr id="64" name="Rectangle 63"/>
          <p:cNvSpPr/>
          <p:nvPr/>
        </p:nvSpPr>
        <p:spPr>
          <a:xfrm>
            <a:off x="1752600" y="48387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التمويل</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5</a:t>
            </a:r>
          </a:p>
        </p:txBody>
      </p:sp>
      <p:grpSp>
        <p:nvGrpSpPr>
          <p:cNvPr id="65" name="Group 12"/>
          <p:cNvGrpSpPr/>
          <p:nvPr/>
        </p:nvGrpSpPr>
        <p:grpSpPr>
          <a:xfrm>
            <a:off x="14020800" y="4381500"/>
            <a:ext cx="2819400" cy="137741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092644" y="4077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097000" y="4686300"/>
            <a:ext cx="25498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الموارد البشرية</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التنظيم في إدارة الموارد البشرية </a:t>
            </a:r>
            <a:r>
              <a:rPr lang="en-US" sz="3200" b="1" dirty="0">
                <a:solidFill>
                  <a:schemeClr val="bg1"/>
                </a:solidFill>
                <a:latin typeface="Tajawal Bold"/>
                <a:ea typeface="Tajawal Bold"/>
                <a:cs typeface="Tajawal Bold"/>
                <a:sym typeface="Tajawal Bold"/>
                <a:rtl/>
              </a:rPr>
              <a:t>Organization of HR</a:t>
            </a:r>
          </a:p>
        </p:txBody>
      </p:sp>
      <p:sp>
        <p:nvSpPr>
          <p:cNvPr id="82" name="AutoShape 30"/>
          <p:cNvSpPr/>
          <p:nvPr/>
        </p:nvSpPr>
        <p:spPr>
          <a:xfrm rot="5400000">
            <a:off x="10234194" y="7025105"/>
            <a:ext cx="1172411" cy="0"/>
          </a:xfrm>
          <a:prstGeom prst="line">
            <a:avLst/>
          </a:prstGeom>
          <a:ln w="28575" cap="flat">
            <a:solidFill>
              <a:srgbClr val="272626"/>
            </a:solidFill>
            <a:prstDash val="solid"/>
            <a:headEnd type="none" w="sm" len="sm"/>
            <a:tailEnd type="oval" w="lg" len="lg"/>
          </a:ln>
        </p:spPr>
        <p:txBody>
          <a:bodyPr/>
          <a:lstStyle/>
          <a:p>
            <a:endParaRPr lang="en-US"/>
          </a:p>
        </p:txBody>
      </p:sp>
      <p:sp>
        <p:nvSpPr>
          <p:cNvPr id="83" name="AutoShape 42"/>
          <p:cNvSpPr/>
          <p:nvPr/>
        </p:nvSpPr>
        <p:spPr>
          <a:xfrm flipV="1">
            <a:off x="8458200" y="7703284"/>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85" name="Group 12"/>
          <p:cNvGrpSpPr/>
          <p:nvPr/>
        </p:nvGrpSpPr>
        <p:grpSpPr>
          <a:xfrm>
            <a:off x="7696200" y="8154675"/>
            <a:ext cx="1600200" cy="706510"/>
            <a:chOff x="0" y="0"/>
            <a:chExt cx="1091506" cy="171231"/>
          </a:xfrm>
        </p:grpSpPr>
        <p:sp>
          <p:nvSpPr>
            <p:cNvPr id="8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88" name="AutoShape 44"/>
          <p:cNvSpPr/>
          <p:nvPr/>
        </p:nvSpPr>
        <p:spPr>
          <a:xfrm rot="5400000">
            <a:off x="8351678" y="785064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90" name="Rectangle 89"/>
          <p:cNvSpPr/>
          <p:nvPr/>
        </p:nvSpPr>
        <p:spPr>
          <a:xfrm>
            <a:off x="7848600" y="8343900"/>
            <a:ext cx="1427205"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ب</a:t>
            </a:r>
          </a:p>
        </p:txBody>
      </p:sp>
      <p:grpSp>
        <p:nvGrpSpPr>
          <p:cNvPr id="91" name="Group 12"/>
          <p:cNvGrpSpPr/>
          <p:nvPr/>
        </p:nvGrpSpPr>
        <p:grpSpPr>
          <a:xfrm>
            <a:off x="11201400" y="8160485"/>
            <a:ext cx="1600200" cy="706510"/>
            <a:chOff x="0" y="0"/>
            <a:chExt cx="1091506" cy="171231"/>
          </a:xfrm>
        </p:grpSpPr>
        <p:sp>
          <p:nvSpPr>
            <p:cNvPr id="92"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3"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4" name="AutoShape 44"/>
          <p:cNvSpPr/>
          <p:nvPr/>
        </p:nvSpPr>
        <p:spPr>
          <a:xfrm rot="5400000">
            <a:off x="11968444" y="785645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95" name="Rectangle 94"/>
          <p:cNvSpPr/>
          <p:nvPr/>
        </p:nvSpPr>
        <p:spPr>
          <a:xfrm>
            <a:off x="11277600" y="8343900"/>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أ</a:t>
            </a:r>
          </a:p>
        </p:txBody>
      </p:sp>
      <p:sp>
        <p:nvSpPr>
          <p:cNvPr id="111" name="مستطيل 1"/>
          <p:cNvSpPr>
            <a:spLocks noChangeArrowheads="1"/>
          </p:cNvSpPr>
          <p:nvPr/>
        </p:nvSpPr>
        <p:spPr bwMode="auto">
          <a:xfrm>
            <a:off x="393267" y="1658895"/>
            <a:ext cx="1749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None/>
            </a:pPr>
            <a:r>
              <a:rPr lang="ar-SA" altLang="en-US" b="1" dirty="0">
                <a:solidFill>
                  <a:srgbClr val="002060"/>
                </a:solidFill>
                <a:latin typeface="Tajawal" panose="00000500000000000000" pitchFamily="2" charset="-78"/>
                <a:cs typeface="Tajawal" panose="00000500000000000000" pitchFamily="2" charset="-78"/>
              </a:rPr>
              <a:t>وحدة مركزية لإدارة الموارد البشرية (</a:t>
            </a:r>
            <a:r>
              <a:rPr lang="en-US" altLang="en-US" b="1" dirty="0">
                <a:solidFill>
                  <a:srgbClr val="002060"/>
                </a:solidFill>
                <a:latin typeface="Tajawal" panose="00000500000000000000" pitchFamily="2" charset="-78"/>
                <a:cs typeface="Tajawal" panose="00000500000000000000" pitchFamily="2" charset="-78"/>
              </a:rPr>
              <a:t> (Central Unit</a:t>
            </a:r>
            <a:endParaRPr lang="ar-SA" altLang="en-US" b="1" dirty="0">
              <a:solidFill>
                <a:srgbClr val="002060"/>
              </a:solidFill>
              <a:latin typeface="Tajawal" panose="00000500000000000000" pitchFamily="2" charset="-78"/>
              <a:cs typeface="Tajawal" panose="00000500000000000000" pitchFamily="2" charset="-78"/>
            </a:endParaRPr>
          </a:p>
        </p:txBody>
      </p:sp>
      <p:sp>
        <p:nvSpPr>
          <p:cNvPr id="104" name="AutoShape 30"/>
          <p:cNvSpPr/>
          <p:nvPr/>
        </p:nvSpPr>
        <p:spPr>
          <a:xfrm rot="5400000">
            <a:off x="4900194" y="7056121"/>
            <a:ext cx="1172411"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5" name="AutoShape 42"/>
          <p:cNvSpPr/>
          <p:nvPr/>
        </p:nvSpPr>
        <p:spPr>
          <a:xfrm flipV="1">
            <a:off x="3124200" y="7734300"/>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6" name="Group 12"/>
          <p:cNvGrpSpPr/>
          <p:nvPr/>
        </p:nvGrpSpPr>
        <p:grpSpPr>
          <a:xfrm>
            <a:off x="2362200" y="8185691"/>
            <a:ext cx="1600200" cy="706510"/>
            <a:chOff x="0" y="0"/>
            <a:chExt cx="1091506" cy="171231"/>
          </a:xfrm>
        </p:grpSpPr>
        <p:sp>
          <p:nvSpPr>
            <p:cNvPr id="10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3" name="AutoShape 44"/>
          <p:cNvSpPr/>
          <p:nvPr/>
        </p:nvSpPr>
        <p:spPr>
          <a:xfrm rot="5400000">
            <a:off x="3017678" y="78816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4" name="Rectangle 113"/>
          <p:cNvSpPr/>
          <p:nvPr/>
        </p:nvSpPr>
        <p:spPr>
          <a:xfrm>
            <a:off x="2514600" y="8374916"/>
            <a:ext cx="1427205"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ب</a:t>
            </a:r>
          </a:p>
        </p:txBody>
      </p:sp>
      <p:grpSp>
        <p:nvGrpSpPr>
          <p:cNvPr id="115" name="Group 12"/>
          <p:cNvGrpSpPr/>
          <p:nvPr/>
        </p:nvGrpSpPr>
        <p:grpSpPr>
          <a:xfrm>
            <a:off x="5867400" y="8191501"/>
            <a:ext cx="1600200" cy="706510"/>
            <a:chOff x="0" y="0"/>
            <a:chExt cx="1091506" cy="171231"/>
          </a:xfrm>
        </p:grpSpPr>
        <p:sp>
          <p:nvSpPr>
            <p:cNvPr id="11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8" name="AutoShape 44"/>
          <p:cNvSpPr/>
          <p:nvPr/>
        </p:nvSpPr>
        <p:spPr>
          <a:xfrm rot="5400000">
            <a:off x="6634444" y="78874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9" name="Rectangle 118"/>
          <p:cNvSpPr/>
          <p:nvPr/>
        </p:nvSpPr>
        <p:spPr>
          <a:xfrm>
            <a:off x="5943600" y="8374916"/>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أ</a:t>
            </a:r>
          </a:p>
        </p:txBody>
      </p:sp>
      <p:sp>
        <p:nvSpPr>
          <p:cNvPr id="120" name="AutoShape 44"/>
          <p:cNvSpPr/>
          <p:nvPr/>
        </p:nvSpPr>
        <p:spPr>
          <a:xfrm rot="5400000">
            <a:off x="5981701" y="48005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1" name="AutoShape 42"/>
          <p:cNvSpPr/>
          <p:nvPr/>
        </p:nvSpPr>
        <p:spPr>
          <a:xfrm flipV="1">
            <a:off x="6248400" y="4457700"/>
            <a:ext cx="4953000" cy="0"/>
          </a:xfrm>
          <a:prstGeom prst="line">
            <a:avLst/>
          </a:prstGeom>
          <a:ln w="28575" cap="flat">
            <a:solidFill>
              <a:srgbClr val="272626"/>
            </a:solidFill>
            <a:prstDash val="solid"/>
            <a:headEnd type="none" w="sm" len="sm"/>
            <a:tailEnd type="none" w="sm" len="sm"/>
          </a:ln>
        </p:spPr>
        <p:txBody>
          <a:bodyPr/>
          <a:lstStyle/>
          <a:p>
            <a:endParaRPr lang="en-US"/>
          </a:p>
        </p:txBody>
      </p:sp>
      <p:sp>
        <p:nvSpPr>
          <p:cNvPr id="122" name="AutoShape 44"/>
          <p:cNvSpPr/>
          <p:nvPr/>
        </p:nvSpPr>
        <p:spPr>
          <a:xfrm rot="5400000">
            <a:off x="8267701" y="4190999"/>
            <a:ext cx="533398" cy="0"/>
          </a:xfrm>
          <a:prstGeom prst="line">
            <a:avLst/>
          </a:prstGeom>
          <a:ln w="28575" cap="flat">
            <a:solidFill>
              <a:srgbClr val="272626"/>
            </a:solidFill>
            <a:prstDash val="solid"/>
            <a:headEnd type="none" w="sm" len="sm"/>
            <a:tailEnd type="oval" w="lg" len="lg"/>
          </a:ln>
        </p:spPr>
        <p:txBody>
          <a:bodyPr/>
          <a:lstStyle/>
          <a:p>
            <a:endParaRPr lang="en-US"/>
          </a:p>
        </p:txBody>
      </p:sp>
    </p:spTree>
    <p:extLst>
      <p:ext uri="{BB962C8B-B14F-4D97-AF65-F5344CB8AC3E}">
        <p14:creationId xmlns:p14="http://schemas.microsoft.com/office/powerpoint/2010/main" val="511551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781800" y="2400300"/>
            <a:ext cx="4419599" cy="7808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0515600" y="5143500"/>
            <a:ext cx="2971800" cy="83820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806968" y="3502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781800" y="25527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024944" y="3924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2873589" y="4087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1772901" y="4876801"/>
            <a:ext cx="533398"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1524000" y="4381500"/>
            <a:ext cx="2819400" cy="91440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5257800" y="5295900"/>
            <a:ext cx="1828800" cy="83820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2" name="Rectangle 61"/>
          <p:cNvSpPr/>
          <p:nvPr/>
        </p:nvSpPr>
        <p:spPr>
          <a:xfrm>
            <a:off x="11049000" y="5448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التصنيع</a:t>
            </a:r>
          </a:p>
        </p:txBody>
      </p:sp>
      <p:sp>
        <p:nvSpPr>
          <p:cNvPr id="63" name="Rectangle 62"/>
          <p:cNvSpPr/>
          <p:nvPr/>
        </p:nvSpPr>
        <p:spPr>
          <a:xfrm>
            <a:off x="4876800" y="5448300"/>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السلعة ب</a:t>
            </a:r>
          </a:p>
        </p:txBody>
      </p:sp>
      <p:sp>
        <p:nvSpPr>
          <p:cNvPr id="64" name="Rectangle 63"/>
          <p:cNvSpPr/>
          <p:nvPr/>
        </p:nvSpPr>
        <p:spPr>
          <a:xfrm>
            <a:off x="1752600" y="46101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التمويل</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6</a:t>
            </a:r>
          </a:p>
        </p:txBody>
      </p:sp>
      <p:grpSp>
        <p:nvGrpSpPr>
          <p:cNvPr id="65" name="Group 12"/>
          <p:cNvGrpSpPr/>
          <p:nvPr/>
        </p:nvGrpSpPr>
        <p:grpSpPr>
          <a:xfrm>
            <a:off x="14020800" y="4381500"/>
            <a:ext cx="2819400" cy="83820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092644" y="4077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097000" y="4686300"/>
            <a:ext cx="25498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الموارد البشرية</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التنظيم في إدارة الموارد البشرية </a:t>
            </a:r>
            <a:r>
              <a:rPr lang="en-US" sz="3200" b="1" dirty="0">
                <a:solidFill>
                  <a:schemeClr val="bg1"/>
                </a:solidFill>
                <a:latin typeface="Tajawal Bold"/>
                <a:ea typeface="Tajawal Bold"/>
                <a:cs typeface="Tajawal Bold"/>
                <a:sym typeface="Tajawal Bold"/>
                <a:rtl/>
              </a:rPr>
              <a:t>Organization of HR</a:t>
            </a:r>
          </a:p>
        </p:txBody>
      </p:sp>
      <p:grpSp>
        <p:nvGrpSpPr>
          <p:cNvPr id="91" name="Group 12"/>
          <p:cNvGrpSpPr/>
          <p:nvPr/>
        </p:nvGrpSpPr>
        <p:grpSpPr>
          <a:xfrm>
            <a:off x="11506200" y="7398485"/>
            <a:ext cx="1600200" cy="706510"/>
            <a:chOff x="0" y="0"/>
            <a:chExt cx="1091506" cy="171231"/>
          </a:xfrm>
        </p:grpSpPr>
        <p:sp>
          <p:nvSpPr>
            <p:cNvPr id="92"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3"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5" name="Rectangle 94"/>
          <p:cNvSpPr/>
          <p:nvPr/>
        </p:nvSpPr>
        <p:spPr>
          <a:xfrm>
            <a:off x="11582400" y="7581900"/>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أ</a:t>
            </a:r>
          </a:p>
        </p:txBody>
      </p:sp>
      <p:sp>
        <p:nvSpPr>
          <p:cNvPr id="111" name="مستطيل 1"/>
          <p:cNvSpPr>
            <a:spLocks noChangeArrowheads="1"/>
          </p:cNvSpPr>
          <p:nvPr/>
        </p:nvSpPr>
        <p:spPr bwMode="auto">
          <a:xfrm>
            <a:off x="381000" y="1714500"/>
            <a:ext cx="1749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None/>
            </a:pPr>
            <a:r>
              <a:rPr lang="ar-SA" altLang="en-US" b="1" dirty="0">
                <a:solidFill>
                  <a:srgbClr val="002060"/>
                </a:solidFill>
                <a:latin typeface="Tajawal" panose="00000500000000000000" pitchFamily="2" charset="-78"/>
                <a:cs typeface="Tajawal" panose="00000500000000000000" pitchFamily="2" charset="-78"/>
              </a:rPr>
              <a:t>وحدة مركزية لإدارة الموارد البشرية ووحدات على المستوى السلعي والوحدات </a:t>
            </a:r>
          </a:p>
        </p:txBody>
      </p:sp>
      <p:sp>
        <p:nvSpPr>
          <p:cNvPr id="105" name="AutoShape 42"/>
          <p:cNvSpPr/>
          <p:nvPr/>
        </p:nvSpPr>
        <p:spPr>
          <a:xfrm flipV="1">
            <a:off x="3886200" y="6743700"/>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6" name="Group 12"/>
          <p:cNvGrpSpPr/>
          <p:nvPr/>
        </p:nvGrpSpPr>
        <p:grpSpPr>
          <a:xfrm>
            <a:off x="3124200" y="7195091"/>
            <a:ext cx="1600200" cy="706510"/>
            <a:chOff x="0" y="0"/>
            <a:chExt cx="1091506" cy="171231"/>
          </a:xfrm>
        </p:grpSpPr>
        <p:sp>
          <p:nvSpPr>
            <p:cNvPr id="10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3" name="AutoShape 44"/>
          <p:cNvSpPr/>
          <p:nvPr/>
        </p:nvSpPr>
        <p:spPr>
          <a:xfrm rot="5400000">
            <a:off x="3779678" y="68910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4" name="Rectangle 113"/>
          <p:cNvSpPr/>
          <p:nvPr/>
        </p:nvSpPr>
        <p:spPr>
          <a:xfrm>
            <a:off x="3276600" y="7200900"/>
            <a:ext cx="1427205"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تمويل</a:t>
            </a:r>
          </a:p>
        </p:txBody>
      </p:sp>
      <p:grpSp>
        <p:nvGrpSpPr>
          <p:cNvPr id="115" name="Group 12"/>
          <p:cNvGrpSpPr/>
          <p:nvPr/>
        </p:nvGrpSpPr>
        <p:grpSpPr>
          <a:xfrm>
            <a:off x="6629400" y="7200901"/>
            <a:ext cx="1600200" cy="706510"/>
            <a:chOff x="0" y="0"/>
            <a:chExt cx="1091506" cy="171231"/>
          </a:xfrm>
        </p:grpSpPr>
        <p:sp>
          <p:nvSpPr>
            <p:cNvPr id="11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8" name="AutoShape 44"/>
          <p:cNvSpPr/>
          <p:nvPr/>
        </p:nvSpPr>
        <p:spPr>
          <a:xfrm rot="5400000">
            <a:off x="7396444" y="68968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9" name="Rectangle 118"/>
          <p:cNvSpPr/>
          <p:nvPr/>
        </p:nvSpPr>
        <p:spPr>
          <a:xfrm>
            <a:off x="6705600" y="7277100"/>
            <a:ext cx="16002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a:t>
            </a:r>
          </a:p>
        </p:txBody>
      </p:sp>
      <p:sp>
        <p:nvSpPr>
          <p:cNvPr id="120" name="AutoShape 44"/>
          <p:cNvSpPr/>
          <p:nvPr/>
        </p:nvSpPr>
        <p:spPr>
          <a:xfrm rot="5400000">
            <a:off x="5981701" y="49529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1" name="AutoShape 42"/>
          <p:cNvSpPr/>
          <p:nvPr/>
        </p:nvSpPr>
        <p:spPr>
          <a:xfrm flipV="1">
            <a:off x="6248400" y="4610100"/>
            <a:ext cx="5791200" cy="0"/>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72" name="Group 12"/>
          <p:cNvGrpSpPr/>
          <p:nvPr/>
        </p:nvGrpSpPr>
        <p:grpSpPr>
          <a:xfrm>
            <a:off x="8153400" y="5143500"/>
            <a:ext cx="1828800" cy="914400"/>
            <a:chOff x="0" y="0"/>
            <a:chExt cx="1091506" cy="171231"/>
          </a:xfrm>
        </p:grpSpPr>
        <p:sp>
          <p:nvSpPr>
            <p:cNvPr id="7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7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75" name="Rectangle 74"/>
          <p:cNvSpPr/>
          <p:nvPr/>
        </p:nvSpPr>
        <p:spPr>
          <a:xfrm>
            <a:off x="7924800" y="55245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السلعة أ</a:t>
            </a:r>
          </a:p>
        </p:txBody>
      </p:sp>
      <p:sp>
        <p:nvSpPr>
          <p:cNvPr id="77" name="AutoShape 30"/>
          <p:cNvSpPr/>
          <p:nvPr/>
        </p:nvSpPr>
        <p:spPr>
          <a:xfrm rot="5400000">
            <a:off x="11834394" y="6633801"/>
            <a:ext cx="1172411" cy="0"/>
          </a:xfrm>
          <a:prstGeom prst="line">
            <a:avLst/>
          </a:prstGeom>
          <a:ln w="28575" cap="flat">
            <a:solidFill>
              <a:srgbClr val="272626"/>
            </a:solidFill>
            <a:prstDash val="solid"/>
            <a:headEnd type="none" w="sm" len="sm"/>
            <a:tailEnd type="oval" w="lg" len="lg"/>
          </a:ln>
        </p:spPr>
        <p:txBody>
          <a:bodyPr/>
          <a:lstStyle/>
          <a:p>
            <a:endParaRPr lang="en-US"/>
          </a:p>
        </p:txBody>
      </p:sp>
      <p:sp>
        <p:nvSpPr>
          <p:cNvPr id="78" name="AutoShape 30"/>
          <p:cNvSpPr/>
          <p:nvPr/>
        </p:nvSpPr>
        <p:spPr>
          <a:xfrm rot="5400000">
            <a:off x="11963400" y="6276195"/>
            <a:ext cx="0" cy="9144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79" name="Group 12"/>
          <p:cNvGrpSpPr/>
          <p:nvPr/>
        </p:nvGrpSpPr>
        <p:grpSpPr>
          <a:xfrm>
            <a:off x="8839200" y="6515099"/>
            <a:ext cx="2514600" cy="904095"/>
            <a:chOff x="0" y="0"/>
            <a:chExt cx="1091506" cy="171231"/>
          </a:xfrm>
        </p:grpSpPr>
        <p:sp>
          <p:nvSpPr>
            <p:cNvPr id="80"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84" name="Rectangle 83"/>
          <p:cNvSpPr/>
          <p:nvPr/>
        </p:nvSpPr>
        <p:spPr>
          <a:xfrm>
            <a:off x="8991600" y="6591300"/>
            <a:ext cx="24384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للتصنيع</a:t>
            </a:r>
          </a:p>
        </p:txBody>
      </p:sp>
      <p:sp>
        <p:nvSpPr>
          <p:cNvPr id="89" name="AutoShape 44"/>
          <p:cNvSpPr/>
          <p:nvPr/>
        </p:nvSpPr>
        <p:spPr>
          <a:xfrm rot="5400000">
            <a:off x="8496301" y="42671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1" name="AutoShape 42"/>
          <p:cNvSpPr/>
          <p:nvPr/>
        </p:nvSpPr>
        <p:spPr>
          <a:xfrm flipV="1">
            <a:off x="3810000" y="8572500"/>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2" name="Group 12"/>
          <p:cNvGrpSpPr/>
          <p:nvPr/>
        </p:nvGrpSpPr>
        <p:grpSpPr>
          <a:xfrm>
            <a:off x="3048000" y="9023891"/>
            <a:ext cx="1600200" cy="706510"/>
            <a:chOff x="0" y="0"/>
            <a:chExt cx="1091506" cy="171231"/>
          </a:xfrm>
        </p:grpSpPr>
        <p:sp>
          <p:nvSpPr>
            <p:cNvPr id="10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08"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09" name="AutoShape 44"/>
          <p:cNvSpPr/>
          <p:nvPr/>
        </p:nvSpPr>
        <p:spPr>
          <a:xfrm rot="5400000">
            <a:off x="3703478" y="87198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0" name="Rectangle 109"/>
          <p:cNvSpPr/>
          <p:nvPr/>
        </p:nvSpPr>
        <p:spPr>
          <a:xfrm>
            <a:off x="3200400" y="9213116"/>
            <a:ext cx="1427205"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ج</a:t>
            </a:r>
          </a:p>
        </p:txBody>
      </p:sp>
      <p:grpSp>
        <p:nvGrpSpPr>
          <p:cNvPr id="123" name="Group 12"/>
          <p:cNvGrpSpPr/>
          <p:nvPr/>
        </p:nvGrpSpPr>
        <p:grpSpPr>
          <a:xfrm>
            <a:off x="6553200" y="9029701"/>
            <a:ext cx="1600200" cy="706510"/>
            <a:chOff x="0" y="0"/>
            <a:chExt cx="1091506" cy="171231"/>
          </a:xfrm>
        </p:grpSpPr>
        <p:sp>
          <p:nvSpPr>
            <p:cNvPr id="13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3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38" name="AutoShape 44"/>
          <p:cNvSpPr/>
          <p:nvPr/>
        </p:nvSpPr>
        <p:spPr>
          <a:xfrm rot="5400000">
            <a:off x="7320244" y="87256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39" name="Rectangle 138"/>
          <p:cNvSpPr/>
          <p:nvPr/>
        </p:nvSpPr>
        <p:spPr>
          <a:xfrm>
            <a:off x="6629400" y="9213116"/>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ب</a:t>
            </a:r>
          </a:p>
        </p:txBody>
      </p:sp>
      <p:sp>
        <p:nvSpPr>
          <p:cNvPr id="140" name="AutoShape 44"/>
          <p:cNvSpPr/>
          <p:nvPr/>
        </p:nvSpPr>
        <p:spPr>
          <a:xfrm rot="5400000">
            <a:off x="4800601" y="7277101"/>
            <a:ext cx="2438397" cy="0"/>
          </a:xfrm>
          <a:prstGeom prst="line">
            <a:avLst/>
          </a:prstGeom>
          <a:ln w="28575" cap="flat">
            <a:solidFill>
              <a:srgbClr val="272626"/>
            </a:solidFill>
            <a:prstDash val="solid"/>
            <a:headEnd type="none" w="sm" len="sm"/>
            <a:tailEnd type="oval" w="lg" len="lg"/>
          </a:ln>
        </p:spPr>
        <p:txBody>
          <a:bodyPr/>
          <a:lstStyle/>
          <a:p>
            <a:endParaRPr lang="en-US"/>
          </a:p>
        </p:txBody>
      </p:sp>
    </p:spTree>
    <p:extLst>
      <p:ext uri="{BB962C8B-B14F-4D97-AF65-F5344CB8AC3E}">
        <p14:creationId xmlns:p14="http://schemas.microsoft.com/office/powerpoint/2010/main" val="226394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781800" y="2400300"/>
            <a:ext cx="4419599" cy="7808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0515600" y="5143500"/>
            <a:ext cx="2971800" cy="83820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806968" y="3502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781800" y="25527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024944" y="3924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2873589" y="4087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1772901" y="4876801"/>
            <a:ext cx="533398"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1524000" y="4381500"/>
            <a:ext cx="2819400" cy="91440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4724400" y="5295900"/>
            <a:ext cx="1828800" cy="83820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2" name="Rectangle 61"/>
          <p:cNvSpPr/>
          <p:nvPr/>
        </p:nvSpPr>
        <p:spPr>
          <a:xfrm>
            <a:off x="11049000" y="5448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صناعي س</a:t>
            </a:r>
          </a:p>
        </p:txBody>
      </p:sp>
      <p:sp>
        <p:nvSpPr>
          <p:cNvPr id="63" name="Rectangle 62"/>
          <p:cNvSpPr/>
          <p:nvPr/>
        </p:nvSpPr>
        <p:spPr>
          <a:xfrm>
            <a:off x="4343400" y="5448300"/>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صناعي ص</a:t>
            </a:r>
          </a:p>
        </p:txBody>
      </p:sp>
      <p:sp>
        <p:nvSpPr>
          <p:cNvPr id="64" name="Rectangle 63"/>
          <p:cNvSpPr/>
          <p:nvPr/>
        </p:nvSpPr>
        <p:spPr>
          <a:xfrm>
            <a:off x="1752600" y="46101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التمويل</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7</a:t>
            </a:r>
          </a:p>
        </p:txBody>
      </p:sp>
      <p:grpSp>
        <p:nvGrpSpPr>
          <p:cNvPr id="65" name="Group 12"/>
          <p:cNvGrpSpPr/>
          <p:nvPr/>
        </p:nvGrpSpPr>
        <p:grpSpPr>
          <a:xfrm>
            <a:off x="14020800" y="4381500"/>
            <a:ext cx="2819400" cy="83820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092644" y="4077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097000" y="4686300"/>
            <a:ext cx="25498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الموارد البشرية</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التنظيم في إدارة الموارد البشرية </a:t>
            </a:r>
            <a:r>
              <a:rPr lang="en-US" sz="3200" b="1" dirty="0">
                <a:solidFill>
                  <a:schemeClr val="bg1"/>
                </a:solidFill>
                <a:latin typeface="Tajawal Bold"/>
                <a:ea typeface="Tajawal Bold"/>
                <a:cs typeface="Tajawal Bold"/>
                <a:sym typeface="Tajawal Bold"/>
                <a:rtl/>
              </a:rPr>
              <a:t>Organization of HR</a:t>
            </a:r>
          </a:p>
        </p:txBody>
      </p:sp>
      <p:sp>
        <p:nvSpPr>
          <p:cNvPr id="111" name="مستطيل 1"/>
          <p:cNvSpPr>
            <a:spLocks noChangeArrowheads="1"/>
          </p:cNvSpPr>
          <p:nvPr/>
        </p:nvSpPr>
        <p:spPr bwMode="auto">
          <a:xfrm>
            <a:off x="381000" y="1714500"/>
            <a:ext cx="1749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None/>
            </a:pPr>
            <a:r>
              <a:rPr lang="ar-SA" altLang="en-US" b="1" dirty="0">
                <a:solidFill>
                  <a:srgbClr val="002060"/>
                </a:solidFill>
                <a:latin typeface="Tajawal" panose="00000500000000000000" pitchFamily="2" charset="-78"/>
                <a:cs typeface="Tajawal" panose="00000500000000000000" pitchFamily="2" charset="-78"/>
              </a:rPr>
              <a:t>وحدة مركزية ووحدات على مستوى المصانع</a:t>
            </a:r>
          </a:p>
        </p:txBody>
      </p:sp>
      <p:sp>
        <p:nvSpPr>
          <p:cNvPr id="105" name="AutoShape 42"/>
          <p:cNvSpPr/>
          <p:nvPr/>
        </p:nvSpPr>
        <p:spPr>
          <a:xfrm flipV="1">
            <a:off x="3429000" y="6743700"/>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6" name="Group 12"/>
          <p:cNvGrpSpPr/>
          <p:nvPr/>
        </p:nvGrpSpPr>
        <p:grpSpPr>
          <a:xfrm>
            <a:off x="2667000" y="7195091"/>
            <a:ext cx="1600200" cy="706510"/>
            <a:chOff x="0" y="0"/>
            <a:chExt cx="1091506" cy="171231"/>
          </a:xfrm>
        </p:grpSpPr>
        <p:sp>
          <p:nvSpPr>
            <p:cNvPr id="10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3" name="AutoShape 44"/>
          <p:cNvSpPr/>
          <p:nvPr/>
        </p:nvSpPr>
        <p:spPr>
          <a:xfrm rot="5400000">
            <a:off x="3322478" y="68910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4" name="Rectangle 113"/>
          <p:cNvSpPr/>
          <p:nvPr/>
        </p:nvSpPr>
        <p:spPr>
          <a:xfrm>
            <a:off x="2819400" y="7353300"/>
            <a:ext cx="1427205"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د</a:t>
            </a:r>
          </a:p>
        </p:txBody>
      </p:sp>
      <p:grpSp>
        <p:nvGrpSpPr>
          <p:cNvPr id="115" name="Group 12"/>
          <p:cNvGrpSpPr/>
          <p:nvPr/>
        </p:nvGrpSpPr>
        <p:grpSpPr>
          <a:xfrm>
            <a:off x="6172200" y="7200901"/>
            <a:ext cx="1600200" cy="706510"/>
            <a:chOff x="0" y="0"/>
            <a:chExt cx="1091506" cy="171231"/>
          </a:xfrm>
        </p:grpSpPr>
        <p:sp>
          <p:nvSpPr>
            <p:cNvPr id="11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8" name="AutoShape 44"/>
          <p:cNvSpPr/>
          <p:nvPr/>
        </p:nvSpPr>
        <p:spPr>
          <a:xfrm rot="5400000">
            <a:off x="6939244" y="68968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9" name="Rectangle 118"/>
          <p:cNvSpPr/>
          <p:nvPr/>
        </p:nvSpPr>
        <p:spPr>
          <a:xfrm>
            <a:off x="6248400" y="7353300"/>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ج</a:t>
            </a:r>
          </a:p>
        </p:txBody>
      </p:sp>
      <p:sp>
        <p:nvSpPr>
          <p:cNvPr id="120" name="AutoShape 44"/>
          <p:cNvSpPr/>
          <p:nvPr/>
        </p:nvSpPr>
        <p:spPr>
          <a:xfrm rot="5400000">
            <a:off x="5524501" y="49529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1" name="AutoShape 42"/>
          <p:cNvSpPr/>
          <p:nvPr/>
        </p:nvSpPr>
        <p:spPr>
          <a:xfrm flipV="1">
            <a:off x="5791200" y="4610100"/>
            <a:ext cx="6248400" cy="0"/>
          </a:xfrm>
          <a:prstGeom prst="line">
            <a:avLst/>
          </a:prstGeom>
          <a:ln w="28575" cap="flat">
            <a:solidFill>
              <a:srgbClr val="272626"/>
            </a:solidFill>
            <a:prstDash val="solid"/>
            <a:headEnd type="none" w="sm" len="sm"/>
            <a:tailEnd type="none" w="sm" len="sm"/>
          </a:ln>
        </p:spPr>
        <p:txBody>
          <a:bodyPr/>
          <a:lstStyle/>
          <a:p>
            <a:endParaRPr lang="en-US"/>
          </a:p>
        </p:txBody>
      </p:sp>
      <p:sp>
        <p:nvSpPr>
          <p:cNvPr id="89" name="AutoShape 44"/>
          <p:cNvSpPr/>
          <p:nvPr/>
        </p:nvSpPr>
        <p:spPr>
          <a:xfrm rot="5400000">
            <a:off x="8496301" y="42671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0" name="AutoShape 42"/>
          <p:cNvSpPr/>
          <p:nvPr/>
        </p:nvSpPr>
        <p:spPr>
          <a:xfrm flipV="1">
            <a:off x="11658600" y="6667500"/>
            <a:ext cx="2743200" cy="0"/>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4" name="Group 12"/>
          <p:cNvGrpSpPr/>
          <p:nvPr/>
        </p:nvGrpSpPr>
        <p:grpSpPr>
          <a:xfrm>
            <a:off x="10820400" y="7124700"/>
            <a:ext cx="1600200" cy="706510"/>
            <a:chOff x="0" y="0"/>
            <a:chExt cx="1091506" cy="171231"/>
          </a:xfrm>
        </p:grpSpPr>
        <p:sp>
          <p:nvSpPr>
            <p:cNvPr id="122"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42" name="AutoShape 44"/>
          <p:cNvSpPr/>
          <p:nvPr/>
        </p:nvSpPr>
        <p:spPr>
          <a:xfrm rot="5400000">
            <a:off x="11511244" y="68148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43" name="Rectangle 142"/>
          <p:cNvSpPr/>
          <p:nvPr/>
        </p:nvSpPr>
        <p:spPr>
          <a:xfrm>
            <a:off x="10896600" y="7200900"/>
            <a:ext cx="1427205"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ب</a:t>
            </a:r>
          </a:p>
        </p:txBody>
      </p:sp>
      <p:grpSp>
        <p:nvGrpSpPr>
          <p:cNvPr id="144" name="Group 12"/>
          <p:cNvGrpSpPr/>
          <p:nvPr/>
        </p:nvGrpSpPr>
        <p:grpSpPr>
          <a:xfrm>
            <a:off x="13487400" y="7124701"/>
            <a:ext cx="1600200" cy="706510"/>
            <a:chOff x="0" y="0"/>
            <a:chExt cx="1091506" cy="171231"/>
          </a:xfrm>
        </p:grpSpPr>
        <p:sp>
          <p:nvSpPr>
            <p:cNvPr id="14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47" name="AutoShape 44"/>
          <p:cNvSpPr/>
          <p:nvPr/>
        </p:nvSpPr>
        <p:spPr>
          <a:xfrm rot="5400000">
            <a:off x="14254444" y="68206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48" name="Rectangle 147"/>
          <p:cNvSpPr/>
          <p:nvPr/>
        </p:nvSpPr>
        <p:spPr>
          <a:xfrm>
            <a:off x="13563600" y="7200900"/>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أ</a:t>
            </a:r>
          </a:p>
        </p:txBody>
      </p:sp>
      <p:sp>
        <p:nvSpPr>
          <p:cNvPr id="152" name="AutoShape 44"/>
          <p:cNvSpPr/>
          <p:nvPr/>
        </p:nvSpPr>
        <p:spPr>
          <a:xfrm rot="5400000">
            <a:off x="12230101" y="62483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53" name="AutoShape 30"/>
          <p:cNvSpPr/>
          <p:nvPr/>
        </p:nvSpPr>
        <p:spPr>
          <a:xfrm rot="5400000" flipV="1">
            <a:off x="15582900" y="7086600"/>
            <a:ext cx="0" cy="8382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54" name="Group 12"/>
          <p:cNvGrpSpPr/>
          <p:nvPr/>
        </p:nvGrpSpPr>
        <p:grpSpPr>
          <a:xfrm>
            <a:off x="16154400" y="7124700"/>
            <a:ext cx="1600200" cy="1066800"/>
            <a:chOff x="0" y="0"/>
            <a:chExt cx="1091506" cy="171231"/>
          </a:xfrm>
        </p:grpSpPr>
        <p:sp>
          <p:nvSpPr>
            <p:cNvPr id="1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57" name="Rectangle 156"/>
          <p:cNvSpPr/>
          <p:nvPr/>
        </p:nvSpPr>
        <p:spPr>
          <a:xfrm>
            <a:off x="16154400" y="7200900"/>
            <a:ext cx="1600200" cy="1015663"/>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a:t>
            </a:r>
          </a:p>
          <a:p>
            <a:pPr algn="ctr">
              <a:defRPr/>
            </a:pPr>
            <a:r>
              <a:rPr lang="ar-SA" sz="2000" dirty="0">
                <a:latin typeface="Tajawal Bold" panose="020B0604020202020204" charset="-78"/>
                <a:cs typeface="Tajawal Bold" panose="020B0604020202020204" charset="-78"/>
              </a:rPr>
              <a:t>مصنع أ</a:t>
            </a:r>
          </a:p>
        </p:txBody>
      </p:sp>
      <p:sp>
        <p:nvSpPr>
          <p:cNvPr id="158" name="AutoShape 44"/>
          <p:cNvSpPr/>
          <p:nvPr/>
        </p:nvSpPr>
        <p:spPr>
          <a:xfrm rot="5400000">
            <a:off x="5372101" y="64769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59" name="AutoShape 30"/>
          <p:cNvSpPr/>
          <p:nvPr/>
        </p:nvSpPr>
        <p:spPr>
          <a:xfrm rot="5400000" flipV="1">
            <a:off x="8191500" y="7239000"/>
            <a:ext cx="0" cy="8382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60" name="Group 12"/>
          <p:cNvGrpSpPr/>
          <p:nvPr/>
        </p:nvGrpSpPr>
        <p:grpSpPr>
          <a:xfrm>
            <a:off x="8763000" y="7277100"/>
            <a:ext cx="1600200" cy="1066800"/>
            <a:chOff x="0" y="0"/>
            <a:chExt cx="1091506" cy="171231"/>
          </a:xfrm>
        </p:grpSpPr>
        <p:sp>
          <p:nvSpPr>
            <p:cNvPr id="161"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6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63" name="Rectangle 162"/>
          <p:cNvSpPr/>
          <p:nvPr/>
        </p:nvSpPr>
        <p:spPr>
          <a:xfrm>
            <a:off x="8763000" y="7277100"/>
            <a:ext cx="1600200" cy="1015663"/>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a:t>
            </a:r>
          </a:p>
          <a:p>
            <a:pPr algn="ctr">
              <a:defRPr/>
            </a:pPr>
            <a:r>
              <a:rPr lang="ar-SA" sz="2000" dirty="0">
                <a:latin typeface="Tajawal Bold" panose="020B0604020202020204" charset="-78"/>
                <a:cs typeface="Tajawal Bold" panose="020B0604020202020204" charset="-78"/>
              </a:rPr>
              <a:t>مصنع </a:t>
            </a:r>
            <a:r>
              <a:rPr lang="ar-EG" sz="2000" dirty="0">
                <a:latin typeface="Tajawal Bold" panose="020B0604020202020204" charset="-78"/>
                <a:cs typeface="Tajawal Bold" panose="020B0604020202020204" charset="-78"/>
              </a:rPr>
              <a:t>ج</a:t>
            </a:r>
            <a:endParaRPr lang="ar-SA" sz="2000" dirty="0">
              <a:latin typeface="Tajawal Bold" panose="020B0604020202020204" charset="-78"/>
              <a:cs typeface="Tajawal Bold" panose="020B0604020202020204" charset="-78"/>
            </a:endParaRPr>
          </a:p>
        </p:txBody>
      </p:sp>
    </p:spTree>
    <p:extLst>
      <p:ext uri="{BB962C8B-B14F-4D97-AF65-F5344CB8AC3E}">
        <p14:creationId xmlns:p14="http://schemas.microsoft.com/office/powerpoint/2010/main" val="3260949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781800" y="2400300"/>
            <a:ext cx="4419599" cy="7808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0515600" y="5143500"/>
            <a:ext cx="2971800" cy="83820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806968" y="3502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781800" y="25527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المدير العام</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024944" y="3924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2873589" y="4087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1772901" y="4876801"/>
            <a:ext cx="533398"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1524000" y="4381500"/>
            <a:ext cx="2819400" cy="91440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4724400" y="5295900"/>
            <a:ext cx="1828800" cy="83820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2" name="Rectangle 61"/>
          <p:cNvSpPr/>
          <p:nvPr/>
        </p:nvSpPr>
        <p:spPr>
          <a:xfrm>
            <a:off x="11049000" y="5448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التسويق</a:t>
            </a:r>
          </a:p>
        </p:txBody>
      </p:sp>
      <p:sp>
        <p:nvSpPr>
          <p:cNvPr id="63" name="Rectangle 62"/>
          <p:cNvSpPr/>
          <p:nvPr/>
        </p:nvSpPr>
        <p:spPr>
          <a:xfrm>
            <a:off x="4343400" y="5600700"/>
            <a:ext cx="25146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السلعة ب</a:t>
            </a:r>
          </a:p>
        </p:txBody>
      </p:sp>
      <p:sp>
        <p:nvSpPr>
          <p:cNvPr id="64" name="Rectangle 63"/>
          <p:cNvSpPr/>
          <p:nvPr/>
        </p:nvSpPr>
        <p:spPr>
          <a:xfrm>
            <a:off x="1752600" y="46101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التمويل</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8</a:t>
            </a:r>
          </a:p>
        </p:txBody>
      </p:sp>
      <p:grpSp>
        <p:nvGrpSpPr>
          <p:cNvPr id="65" name="Group 12"/>
          <p:cNvGrpSpPr/>
          <p:nvPr/>
        </p:nvGrpSpPr>
        <p:grpSpPr>
          <a:xfrm>
            <a:off x="14020800" y="4381500"/>
            <a:ext cx="2819400" cy="83820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092644" y="4077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097000" y="4686300"/>
            <a:ext cx="25498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إدارة الموارد البشرية</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التنظيم في إدارة الموارد البشرية </a:t>
            </a:r>
            <a:r>
              <a:rPr lang="en-US" sz="3200" b="1" dirty="0">
                <a:solidFill>
                  <a:schemeClr val="bg1"/>
                </a:solidFill>
                <a:latin typeface="Tajawal Bold"/>
                <a:ea typeface="Tajawal Bold"/>
                <a:cs typeface="Tajawal Bold"/>
                <a:sym typeface="Tajawal Bold"/>
                <a:rtl/>
              </a:rPr>
              <a:t>Organization of HR</a:t>
            </a:r>
          </a:p>
        </p:txBody>
      </p:sp>
      <p:sp>
        <p:nvSpPr>
          <p:cNvPr id="111" name="مستطيل 1"/>
          <p:cNvSpPr>
            <a:spLocks noChangeArrowheads="1"/>
          </p:cNvSpPr>
          <p:nvPr/>
        </p:nvSpPr>
        <p:spPr bwMode="auto">
          <a:xfrm>
            <a:off x="381000" y="1714500"/>
            <a:ext cx="1749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None/>
            </a:pPr>
            <a:r>
              <a:rPr lang="ar-SA" altLang="en-US" b="1" dirty="0">
                <a:solidFill>
                  <a:srgbClr val="002060"/>
                </a:solidFill>
                <a:latin typeface="Tajawal" panose="00000500000000000000" pitchFamily="2" charset="-78"/>
                <a:cs typeface="Tajawal" panose="00000500000000000000" pitchFamily="2" charset="-78"/>
              </a:rPr>
              <a:t>الشكل المختلط</a:t>
            </a:r>
          </a:p>
        </p:txBody>
      </p:sp>
      <p:sp>
        <p:nvSpPr>
          <p:cNvPr id="105" name="AutoShape 42"/>
          <p:cNvSpPr/>
          <p:nvPr/>
        </p:nvSpPr>
        <p:spPr>
          <a:xfrm flipV="1">
            <a:off x="3429000" y="6743700"/>
            <a:ext cx="3657600" cy="10305"/>
          </a:xfrm>
          <a:prstGeom prst="line">
            <a:avLst/>
          </a:prstGeom>
          <a:ln w="28575" cap="flat">
            <a:solidFill>
              <a:srgbClr val="272626"/>
            </a:solidFill>
            <a:prstDash val="solid"/>
            <a:headEnd type="none" w="sm" len="sm"/>
            <a:tailEnd type="none" w="sm" len="sm"/>
          </a:ln>
        </p:spPr>
        <p:txBody>
          <a:bodyPr/>
          <a:lstStyle/>
          <a:p>
            <a:endParaRPr lang="en-US"/>
          </a:p>
        </p:txBody>
      </p:sp>
      <p:grpSp>
        <p:nvGrpSpPr>
          <p:cNvPr id="106" name="Group 12"/>
          <p:cNvGrpSpPr/>
          <p:nvPr/>
        </p:nvGrpSpPr>
        <p:grpSpPr>
          <a:xfrm>
            <a:off x="2667000" y="7195091"/>
            <a:ext cx="1600200" cy="706510"/>
            <a:chOff x="0" y="0"/>
            <a:chExt cx="1091506" cy="171231"/>
          </a:xfrm>
        </p:grpSpPr>
        <p:sp>
          <p:nvSpPr>
            <p:cNvPr id="10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3" name="AutoShape 44"/>
          <p:cNvSpPr/>
          <p:nvPr/>
        </p:nvSpPr>
        <p:spPr>
          <a:xfrm rot="5400000">
            <a:off x="3322478" y="689105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4" name="Rectangle 113"/>
          <p:cNvSpPr/>
          <p:nvPr/>
        </p:nvSpPr>
        <p:spPr>
          <a:xfrm>
            <a:off x="2743200" y="7353300"/>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تمويل</a:t>
            </a:r>
          </a:p>
        </p:txBody>
      </p:sp>
      <p:grpSp>
        <p:nvGrpSpPr>
          <p:cNvPr id="115" name="Group 12"/>
          <p:cNvGrpSpPr/>
          <p:nvPr/>
        </p:nvGrpSpPr>
        <p:grpSpPr>
          <a:xfrm>
            <a:off x="6172200" y="7200901"/>
            <a:ext cx="1600200" cy="706510"/>
            <a:chOff x="0" y="0"/>
            <a:chExt cx="1091506" cy="171231"/>
          </a:xfrm>
        </p:grpSpPr>
        <p:sp>
          <p:nvSpPr>
            <p:cNvPr id="11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1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18" name="AutoShape 44"/>
          <p:cNvSpPr/>
          <p:nvPr/>
        </p:nvSpPr>
        <p:spPr>
          <a:xfrm rot="5400000">
            <a:off x="6939244" y="68968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19" name="Rectangle 118"/>
          <p:cNvSpPr/>
          <p:nvPr/>
        </p:nvSpPr>
        <p:spPr>
          <a:xfrm>
            <a:off x="6248400" y="7200900"/>
            <a:ext cx="16002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a:t>
            </a:r>
          </a:p>
        </p:txBody>
      </p:sp>
      <p:sp>
        <p:nvSpPr>
          <p:cNvPr id="120" name="AutoShape 44"/>
          <p:cNvSpPr/>
          <p:nvPr/>
        </p:nvSpPr>
        <p:spPr>
          <a:xfrm rot="5400000">
            <a:off x="5524501" y="49529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21" name="AutoShape 42"/>
          <p:cNvSpPr/>
          <p:nvPr/>
        </p:nvSpPr>
        <p:spPr>
          <a:xfrm flipV="1">
            <a:off x="5791200" y="4610100"/>
            <a:ext cx="6248400" cy="0"/>
          </a:xfrm>
          <a:prstGeom prst="line">
            <a:avLst/>
          </a:prstGeom>
          <a:ln w="28575" cap="flat">
            <a:solidFill>
              <a:srgbClr val="272626"/>
            </a:solidFill>
            <a:prstDash val="solid"/>
            <a:headEnd type="none" w="sm" len="sm"/>
            <a:tailEnd type="none" w="sm" len="sm"/>
          </a:ln>
        </p:spPr>
        <p:txBody>
          <a:bodyPr/>
          <a:lstStyle/>
          <a:p>
            <a:endParaRPr lang="en-US"/>
          </a:p>
        </p:txBody>
      </p:sp>
      <p:sp>
        <p:nvSpPr>
          <p:cNvPr id="89" name="AutoShape 44"/>
          <p:cNvSpPr/>
          <p:nvPr/>
        </p:nvSpPr>
        <p:spPr>
          <a:xfrm rot="5400000">
            <a:off x="8496301" y="42671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58" name="AutoShape 44"/>
          <p:cNvSpPr/>
          <p:nvPr/>
        </p:nvSpPr>
        <p:spPr>
          <a:xfrm rot="5400000">
            <a:off x="5372101" y="64769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159" name="AutoShape 30"/>
          <p:cNvSpPr/>
          <p:nvPr/>
        </p:nvSpPr>
        <p:spPr>
          <a:xfrm rot="5400000" flipV="1">
            <a:off x="8191500" y="7239000"/>
            <a:ext cx="0" cy="8382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80" name="Group 12"/>
          <p:cNvGrpSpPr/>
          <p:nvPr/>
        </p:nvGrpSpPr>
        <p:grpSpPr>
          <a:xfrm>
            <a:off x="7086600" y="5143500"/>
            <a:ext cx="2971800" cy="838200"/>
            <a:chOff x="0" y="0"/>
            <a:chExt cx="1091506" cy="171231"/>
          </a:xfrm>
        </p:grpSpPr>
        <p:sp>
          <p:nvSpPr>
            <p:cNvPr id="81"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2"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84" name="AutoShape 44"/>
          <p:cNvSpPr/>
          <p:nvPr/>
        </p:nvSpPr>
        <p:spPr>
          <a:xfrm rot="5400000">
            <a:off x="8267701" y="4876799"/>
            <a:ext cx="533398" cy="0"/>
          </a:xfrm>
          <a:prstGeom prst="line">
            <a:avLst/>
          </a:prstGeom>
          <a:ln w="28575" cap="flat">
            <a:solidFill>
              <a:srgbClr val="272626"/>
            </a:solidFill>
            <a:prstDash val="solid"/>
            <a:headEnd type="none" w="sm" len="sm"/>
            <a:tailEnd type="oval" w="lg" len="lg"/>
          </a:ln>
        </p:spPr>
        <p:txBody>
          <a:bodyPr/>
          <a:lstStyle/>
          <a:p>
            <a:endParaRPr lang="en-US"/>
          </a:p>
        </p:txBody>
      </p:sp>
      <p:sp>
        <p:nvSpPr>
          <p:cNvPr id="85" name="Rectangle 84"/>
          <p:cNvSpPr/>
          <p:nvPr/>
        </p:nvSpPr>
        <p:spPr>
          <a:xfrm>
            <a:off x="7391400" y="5448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قسم السلعة أ</a:t>
            </a:r>
          </a:p>
        </p:txBody>
      </p:sp>
      <p:grpSp>
        <p:nvGrpSpPr>
          <p:cNvPr id="86" name="Group 12"/>
          <p:cNvGrpSpPr/>
          <p:nvPr/>
        </p:nvGrpSpPr>
        <p:grpSpPr>
          <a:xfrm>
            <a:off x="11734800" y="7322284"/>
            <a:ext cx="1600200" cy="945415"/>
            <a:chOff x="0" y="0"/>
            <a:chExt cx="1091506" cy="171231"/>
          </a:xfrm>
        </p:grpSpPr>
        <p:sp>
          <p:nvSpPr>
            <p:cNvPr id="87"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88"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0" name="Rectangle 89"/>
          <p:cNvSpPr/>
          <p:nvPr/>
        </p:nvSpPr>
        <p:spPr>
          <a:xfrm>
            <a:off x="11811000" y="7505700"/>
            <a:ext cx="16002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مبيعات المناطق</a:t>
            </a:r>
          </a:p>
        </p:txBody>
      </p:sp>
      <p:sp>
        <p:nvSpPr>
          <p:cNvPr id="91" name="AutoShape 30"/>
          <p:cNvSpPr/>
          <p:nvPr/>
        </p:nvSpPr>
        <p:spPr>
          <a:xfrm rot="5400000">
            <a:off x="12062994" y="6557601"/>
            <a:ext cx="1172411" cy="0"/>
          </a:xfrm>
          <a:prstGeom prst="line">
            <a:avLst/>
          </a:prstGeom>
          <a:ln w="28575" cap="flat">
            <a:solidFill>
              <a:srgbClr val="272626"/>
            </a:solidFill>
            <a:prstDash val="solid"/>
            <a:headEnd type="none" w="sm" len="sm"/>
            <a:tailEnd type="oval" w="lg" len="lg"/>
          </a:ln>
        </p:spPr>
        <p:txBody>
          <a:bodyPr/>
          <a:lstStyle/>
          <a:p>
            <a:endParaRPr lang="en-US"/>
          </a:p>
        </p:txBody>
      </p:sp>
      <p:sp>
        <p:nvSpPr>
          <p:cNvPr id="92" name="AutoShape 30"/>
          <p:cNvSpPr/>
          <p:nvPr/>
        </p:nvSpPr>
        <p:spPr>
          <a:xfrm rot="5400000">
            <a:off x="12192000" y="6199995"/>
            <a:ext cx="0" cy="91440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93" name="Group 12"/>
          <p:cNvGrpSpPr/>
          <p:nvPr/>
        </p:nvGrpSpPr>
        <p:grpSpPr>
          <a:xfrm>
            <a:off x="9144000" y="6362700"/>
            <a:ext cx="2514600" cy="904095"/>
            <a:chOff x="0" y="0"/>
            <a:chExt cx="1091506" cy="171231"/>
          </a:xfrm>
        </p:grpSpPr>
        <p:sp>
          <p:nvSpPr>
            <p:cNvPr id="94"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96" name="Rectangle 95"/>
          <p:cNvSpPr/>
          <p:nvPr/>
        </p:nvSpPr>
        <p:spPr>
          <a:xfrm>
            <a:off x="9220200" y="6515100"/>
            <a:ext cx="24384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للتصنيع</a:t>
            </a:r>
          </a:p>
        </p:txBody>
      </p:sp>
      <p:grpSp>
        <p:nvGrpSpPr>
          <p:cNvPr id="97" name="Group 12"/>
          <p:cNvGrpSpPr/>
          <p:nvPr/>
        </p:nvGrpSpPr>
        <p:grpSpPr>
          <a:xfrm>
            <a:off x="4419600" y="7180190"/>
            <a:ext cx="1600200" cy="706510"/>
            <a:chOff x="0" y="0"/>
            <a:chExt cx="1091506" cy="171231"/>
          </a:xfrm>
        </p:grpSpPr>
        <p:sp>
          <p:nvSpPr>
            <p:cNvPr id="9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9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01" name="AutoShape 44"/>
          <p:cNvSpPr/>
          <p:nvPr/>
        </p:nvSpPr>
        <p:spPr>
          <a:xfrm rot="5400000">
            <a:off x="5186644" y="68761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02" name="Rectangle 101"/>
          <p:cNvSpPr/>
          <p:nvPr/>
        </p:nvSpPr>
        <p:spPr>
          <a:xfrm>
            <a:off x="4495800" y="7332589"/>
            <a:ext cx="1600200"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مصنع أ</a:t>
            </a:r>
          </a:p>
        </p:txBody>
      </p:sp>
      <p:sp>
        <p:nvSpPr>
          <p:cNvPr id="103" name="AutoShape 42"/>
          <p:cNvSpPr/>
          <p:nvPr/>
        </p:nvSpPr>
        <p:spPr>
          <a:xfrm flipV="1">
            <a:off x="3352800" y="8496300"/>
            <a:ext cx="3657600" cy="10305"/>
          </a:xfrm>
          <a:prstGeom prst="line">
            <a:avLst/>
          </a:prstGeom>
          <a:ln w="28575" cap="flat">
            <a:solidFill>
              <a:srgbClr val="272626"/>
            </a:solidFill>
            <a:prstDash val="solid"/>
            <a:headEnd type="none" w="sm" len="sm"/>
            <a:tailEnd type="none" w="sm" len="sm"/>
          </a:ln>
        </p:spPr>
        <p:txBody>
          <a:bodyPr/>
          <a:lstStyle/>
          <a:p>
            <a:endParaRPr lang="en-US"/>
          </a:p>
        </p:txBody>
      </p:sp>
      <p:sp>
        <p:nvSpPr>
          <p:cNvPr id="123" name="AutoShape 44"/>
          <p:cNvSpPr/>
          <p:nvPr/>
        </p:nvSpPr>
        <p:spPr>
          <a:xfrm rot="5400000">
            <a:off x="3246278" y="8643657"/>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37" name="Group 12"/>
          <p:cNvGrpSpPr/>
          <p:nvPr/>
        </p:nvGrpSpPr>
        <p:grpSpPr>
          <a:xfrm>
            <a:off x="5791200" y="8953501"/>
            <a:ext cx="1905000" cy="706510"/>
            <a:chOff x="0" y="0"/>
            <a:chExt cx="1091506" cy="171231"/>
          </a:xfrm>
        </p:grpSpPr>
        <p:sp>
          <p:nvSpPr>
            <p:cNvPr id="13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3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40" name="AutoShape 44"/>
          <p:cNvSpPr/>
          <p:nvPr/>
        </p:nvSpPr>
        <p:spPr>
          <a:xfrm rot="5400000">
            <a:off x="6863044" y="8649467"/>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149" name="Rectangle 148"/>
          <p:cNvSpPr/>
          <p:nvPr/>
        </p:nvSpPr>
        <p:spPr>
          <a:xfrm>
            <a:off x="5791200" y="8953500"/>
            <a:ext cx="20574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مصنع أ</a:t>
            </a:r>
          </a:p>
        </p:txBody>
      </p:sp>
      <p:sp>
        <p:nvSpPr>
          <p:cNvPr id="150" name="AutoShape 44"/>
          <p:cNvSpPr/>
          <p:nvPr/>
        </p:nvSpPr>
        <p:spPr>
          <a:xfrm rot="5400000">
            <a:off x="5295901" y="8229599"/>
            <a:ext cx="533398"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169" name="Group 12"/>
          <p:cNvGrpSpPr/>
          <p:nvPr/>
        </p:nvGrpSpPr>
        <p:grpSpPr>
          <a:xfrm>
            <a:off x="2362200" y="8953501"/>
            <a:ext cx="1905000" cy="706510"/>
            <a:chOff x="0" y="0"/>
            <a:chExt cx="1091506" cy="171231"/>
          </a:xfrm>
        </p:grpSpPr>
        <p:sp>
          <p:nvSpPr>
            <p:cNvPr id="170"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71"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72" name="Rectangle 171"/>
          <p:cNvSpPr/>
          <p:nvPr/>
        </p:nvSpPr>
        <p:spPr>
          <a:xfrm>
            <a:off x="2362200" y="8953500"/>
            <a:ext cx="20574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مصنع أ</a:t>
            </a:r>
          </a:p>
        </p:txBody>
      </p:sp>
      <p:grpSp>
        <p:nvGrpSpPr>
          <p:cNvPr id="173" name="Group 12"/>
          <p:cNvGrpSpPr/>
          <p:nvPr/>
        </p:nvGrpSpPr>
        <p:grpSpPr>
          <a:xfrm>
            <a:off x="10591800" y="8846284"/>
            <a:ext cx="3810000" cy="945415"/>
            <a:chOff x="0" y="0"/>
            <a:chExt cx="1091506" cy="171231"/>
          </a:xfrm>
        </p:grpSpPr>
        <p:sp>
          <p:nvSpPr>
            <p:cNvPr id="174"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75"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176" name="Rectangle 175"/>
          <p:cNvSpPr/>
          <p:nvPr/>
        </p:nvSpPr>
        <p:spPr>
          <a:xfrm>
            <a:off x="10668000" y="9029700"/>
            <a:ext cx="38100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وحدة موارد بشرية لمبيعات المناطق</a:t>
            </a:r>
          </a:p>
        </p:txBody>
      </p:sp>
    </p:spTree>
    <p:extLst>
      <p:ext uri="{BB962C8B-B14F-4D97-AF65-F5344CB8AC3E}">
        <p14:creationId xmlns:p14="http://schemas.microsoft.com/office/powerpoint/2010/main" val="288950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4964</TotalTime>
  <Words>1149</Words>
  <Application>Microsoft Office PowerPoint</Application>
  <PresentationFormat>Custom</PresentationFormat>
  <Paragraphs>229</Paragraphs>
  <Slides>21</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Calibri</vt:lpstr>
      <vt:lpstr>League Spartan</vt:lpstr>
      <vt:lpstr>Codec Pro</vt:lpstr>
      <vt:lpstr>Tajawal Bold</vt:lpstr>
      <vt:lpstr>DIN NEXT™ ARABIC BOLD</vt:lpstr>
      <vt:lpstr>Arial</vt:lpstr>
      <vt:lpstr>Tajawal</vt:lpstr>
      <vt:lpstr>Garet Bold</vt:lpstr>
      <vt:lpstr>Codec Pro Bold</vt:lpstr>
      <vt:lpstr>29LT Bukra Bold</vt:lpstr>
      <vt:lpstr>Wingdings</vt:lpstr>
      <vt:lpstr>Cascadia Code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73</cp:revision>
  <dcterms:created xsi:type="dcterms:W3CDTF">2006-08-16T00:00:00Z</dcterms:created>
  <dcterms:modified xsi:type="dcterms:W3CDTF">2025-03-01T11:29:19Z</dcterms:modified>
  <dc:identifier>DAGfLp__JEg</dc:identifier>
</cp:coreProperties>
</file>