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262" r:id="rId3"/>
    <p:sldId id="257" r:id="rId4"/>
    <p:sldId id="263" r:id="rId5"/>
    <p:sldId id="267" r:id="rId6"/>
    <p:sldId id="259" r:id="rId7"/>
    <p:sldId id="264" r:id="rId8"/>
    <p:sldId id="284" r:id="rId9"/>
    <p:sldId id="275" r:id="rId10"/>
    <p:sldId id="285" r:id="rId11"/>
    <p:sldId id="288" r:id="rId12"/>
    <p:sldId id="287" r:id="rId13"/>
    <p:sldId id="260" r:id="rId14"/>
    <p:sldId id="289" r:id="rId15"/>
    <p:sldId id="290" r:id="rId16"/>
    <p:sldId id="291" r:id="rId17"/>
    <p:sldId id="292" r:id="rId18"/>
    <p:sldId id="276" r:id="rId19"/>
    <p:sldId id="293" r:id="rId20"/>
    <p:sldId id="256" r:id="rId21"/>
  </p:sldIdLst>
  <p:sldSz cx="18288000" cy="10287000"/>
  <p:notesSz cx="6858000" cy="9144000"/>
  <p:embeddedFontLst>
    <p:embeddedFont>
      <p:font typeface="29LT Bukra Bold" panose="000B0903020204020204" pitchFamily="34" charset="-78"/>
      <p:bold r:id="rId23"/>
    </p:embeddedFont>
    <p:embeddedFont>
      <p:font typeface="Cascadia Code" panose="020B0609020000020004" pitchFamily="49" charset="0"/>
      <p:regular r:id="rId24"/>
      <p:bold r:id="rId25"/>
      <p:italic r:id="rId26"/>
      <p:boldItalic r:id="rId27"/>
    </p:embeddedFont>
    <p:embeddedFont>
      <p:font typeface="Codec Pro" panose="00000500000000000000" pitchFamily="2" charset="0"/>
      <p:regular r:id="rId28"/>
      <p:italic r:id="rId29"/>
    </p:embeddedFont>
    <p:embeddedFont>
      <p:font typeface="Codec Pro Bold" panose="00000600000000000000" pitchFamily="2" charset="0"/>
      <p:regular r:id="rId30"/>
    </p:embeddedFont>
    <p:embeddedFont>
      <p:font typeface="DIN NEXT™ ARABIC BOLD" panose="020B0803020203050203" pitchFamily="34" charset="-78"/>
      <p:bold r:id="rId31"/>
    </p:embeddedFont>
    <p:embeddedFont>
      <p:font typeface="League Spartan" panose="020B0604020202020204" charset="0"/>
      <p:regular r:id="rId32"/>
    </p:embeddedFont>
    <p:embeddedFont>
      <p:font typeface="Sakkal Majalla" panose="02000000000000000000" pitchFamily="2" charset="-78"/>
      <p:regular r:id="rId33"/>
      <p:bold r:id="rId34"/>
    </p:embeddedFont>
    <p:embeddedFont>
      <p:font typeface="Tajawal" panose="00000500000000000000" pitchFamily="2" charset="-78"/>
      <p:regular r:id="rId35"/>
      <p:bold r:id="rId36"/>
    </p:embeddedFont>
    <p:embeddedFont>
      <p:font typeface="Tajawal Bold" panose="020B0604020202020204" charset="-78"/>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41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03FF0-4EDA-4114-9B2E-F8852F7E1397}" type="doc">
      <dgm:prSet loTypeId="urn:microsoft.com/office/officeart/2005/8/layout/hProcess9" loCatId="process" qsTypeId="urn:microsoft.com/office/officeart/2005/8/quickstyle/3d2" qsCatId="3D" csTypeId="urn:microsoft.com/office/officeart/2005/8/colors/colorful1" csCatId="colorful" phldr="1"/>
      <dgm:spPr/>
    </dgm:pt>
    <dgm:pt modelId="{747FAC00-67EC-41E9-BBAC-6E719DA0F01D}">
      <dgm:prSet phldrT="[نص]" custT="1"/>
      <dgm:spPr/>
      <dgm:t>
        <a:bodyPr/>
        <a:lstStyle/>
        <a:p>
          <a:pPr rtl="1"/>
          <a:r>
            <a:rPr lang="ar-SA" sz="1800">
              <a:latin typeface="Tajawal" panose="00000500000000000000" pitchFamily="2" charset="-78"/>
              <a:cs typeface="Tajawal" panose="00000500000000000000" pitchFamily="2" charset="-78"/>
            </a:rPr>
            <a:t>التسعير بهدف تعظيم الربح وتتميز حينها الأسعار بالارتفاع لتحقيق أقصى ربح ممكن في الأجل القصير.</a:t>
          </a:r>
          <a:endParaRPr lang="ar-SA" sz="1800" dirty="0">
            <a:latin typeface="Tajawal" panose="00000500000000000000" pitchFamily="2" charset="-78"/>
            <a:cs typeface="Tajawal" panose="00000500000000000000" pitchFamily="2" charset="-78"/>
          </a:endParaRPr>
        </a:p>
      </dgm:t>
    </dgm:pt>
    <dgm:pt modelId="{9B2BAA25-B45D-42A6-96F6-BDE0070BC485}" type="parTrans" cxnId="{EAA99746-19CB-4BB8-A10B-BFB375EF0FD3}">
      <dgm:prSet/>
      <dgm:spPr/>
      <dgm:t>
        <a:bodyPr/>
        <a:lstStyle/>
        <a:p>
          <a:pPr rtl="1"/>
          <a:endParaRPr lang="ar-SA" sz="1200">
            <a:latin typeface="Tajawal" panose="00000500000000000000" pitchFamily="2" charset="-78"/>
            <a:cs typeface="Tajawal" panose="00000500000000000000" pitchFamily="2" charset="-78"/>
          </a:endParaRPr>
        </a:p>
      </dgm:t>
    </dgm:pt>
    <dgm:pt modelId="{9907E3A2-2818-4F43-BA36-B85470619329}" type="sibTrans" cxnId="{EAA99746-19CB-4BB8-A10B-BFB375EF0FD3}">
      <dgm:prSet/>
      <dgm:spPr/>
      <dgm:t>
        <a:bodyPr/>
        <a:lstStyle/>
        <a:p>
          <a:pPr rtl="1"/>
          <a:endParaRPr lang="ar-SA" sz="1200">
            <a:latin typeface="Tajawal" panose="00000500000000000000" pitchFamily="2" charset="-78"/>
            <a:cs typeface="Tajawal" panose="00000500000000000000" pitchFamily="2" charset="-78"/>
          </a:endParaRPr>
        </a:p>
      </dgm:t>
    </dgm:pt>
    <dgm:pt modelId="{D0C64E86-3608-4150-BDC8-638A5E5D755C}">
      <dgm:prSet phldrT="[نص]" custT="1"/>
      <dgm:spPr/>
      <dgm:t>
        <a:bodyPr/>
        <a:lstStyle/>
        <a:p>
          <a:pPr rtl="1"/>
          <a:r>
            <a:rPr lang="ar-SA" sz="1800">
              <a:latin typeface="Tajawal" panose="00000500000000000000" pitchFamily="2" charset="-78"/>
              <a:cs typeface="Tajawal" panose="00000500000000000000" pitchFamily="2" charset="-78"/>
            </a:rPr>
            <a:t>التسعير بهدف تحقيق حجم مبيعات كبير , وتتميز الأسعار حينها بالانخفاض نسبياً لغرض الاستحواذ على حصة سوقية كبيرة في السوق المستهدف.</a:t>
          </a:r>
          <a:endParaRPr lang="ar-SA" sz="1800" dirty="0">
            <a:latin typeface="Tajawal" panose="00000500000000000000" pitchFamily="2" charset="-78"/>
            <a:cs typeface="Tajawal" panose="00000500000000000000" pitchFamily="2" charset="-78"/>
          </a:endParaRPr>
        </a:p>
      </dgm:t>
    </dgm:pt>
    <dgm:pt modelId="{1BDA5844-B397-40B7-B6A8-13196812C86B}" type="parTrans" cxnId="{E0FD9E77-B1B9-4AEF-A74A-658BA1502577}">
      <dgm:prSet/>
      <dgm:spPr/>
      <dgm:t>
        <a:bodyPr/>
        <a:lstStyle/>
        <a:p>
          <a:pPr rtl="1"/>
          <a:endParaRPr lang="ar-SA" sz="1200">
            <a:latin typeface="Tajawal" panose="00000500000000000000" pitchFamily="2" charset="-78"/>
            <a:cs typeface="Tajawal" panose="00000500000000000000" pitchFamily="2" charset="-78"/>
          </a:endParaRPr>
        </a:p>
      </dgm:t>
    </dgm:pt>
    <dgm:pt modelId="{CFC0C9F3-4F0B-4FED-96F6-8C569244DCF2}" type="sibTrans" cxnId="{E0FD9E77-B1B9-4AEF-A74A-658BA1502577}">
      <dgm:prSet/>
      <dgm:spPr/>
      <dgm:t>
        <a:bodyPr/>
        <a:lstStyle/>
        <a:p>
          <a:pPr rtl="1"/>
          <a:endParaRPr lang="ar-SA" sz="1200">
            <a:latin typeface="Tajawal" panose="00000500000000000000" pitchFamily="2" charset="-78"/>
            <a:cs typeface="Tajawal" panose="00000500000000000000" pitchFamily="2" charset="-78"/>
          </a:endParaRPr>
        </a:p>
      </dgm:t>
    </dgm:pt>
    <dgm:pt modelId="{6C35BAD6-DDDC-4E48-90EB-4905A6564282}">
      <dgm:prSet phldrT="[نص]" custT="1"/>
      <dgm:spPr/>
      <dgm:t>
        <a:bodyPr/>
        <a:lstStyle/>
        <a:p>
          <a:pPr rtl="1"/>
          <a:r>
            <a:rPr lang="ar-SA" sz="1800">
              <a:latin typeface="Tajawal" panose="00000500000000000000" pitchFamily="2" charset="-78"/>
              <a:cs typeface="Tajawal" panose="00000500000000000000" pitchFamily="2" charset="-78"/>
            </a:rPr>
            <a:t>التسعير بهدف الحفاظ على استقرار السوق وتتميز السعار حينها بالانخفاض للسعي الى ثبات الأسعار كحماية للمنشأة في الأجل الطويل.</a:t>
          </a:r>
          <a:endParaRPr lang="ar-SA" sz="1800" dirty="0">
            <a:latin typeface="Tajawal" panose="00000500000000000000" pitchFamily="2" charset="-78"/>
            <a:cs typeface="Tajawal" panose="00000500000000000000" pitchFamily="2" charset="-78"/>
          </a:endParaRPr>
        </a:p>
      </dgm:t>
    </dgm:pt>
    <dgm:pt modelId="{3EFC5555-4E64-4628-B7BD-3D63CAB388C6}" type="parTrans" cxnId="{B221BF7A-4D6C-44CD-BA43-3738E6D5DD2C}">
      <dgm:prSet/>
      <dgm:spPr/>
      <dgm:t>
        <a:bodyPr/>
        <a:lstStyle/>
        <a:p>
          <a:pPr rtl="1"/>
          <a:endParaRPr lang="ar-SA" sz="1200">
            <a:latin typeface="Tajawal" panose="00000500000000000000" pitchFamily="2" charset="-78"/>
            <a:cs typeface="Tajawal" panose="00000500000000000000" pitchFamily="2" charset="-78"/>
          </a:endParaRPr>
        </a:p>
      </dgm:t>
    </dgm:pt>
    <dgm:pt modelId="{4F8FE7F7-ED6F-422B-89CB-F7B36098C9E7}" type="sibTrans" cxnId="{B221BF7A-4D6C-44CD-BA43-3738E6D5DD2C}">
      <dgm:prSet/>
      <dgm:spPr/>
      <dgm:t>
        <a:bodyPr/>
        <a:lstStyle/>
        <a:p>
          <a:pPr rtl="1"/>
          <a:endParaRPr lang="ar-SA" sz="1200">
            <a:latin typeface="Tajawal" panose="00000500000000000000" pitchFamily="2" charset="-78"/>
            <a:cs typeface="Tajawal" panose="00000500000000000000" pitchFamily="2" charset="-78"/>
          </a:endParaRPr>
        </a:p>
      </dgm:t>
    </dgm:pt>
    <dgm:pt modelId="{F9DA2B4D-CD80-4BCE-88A3-DEDFDE50CA6F}" type="pres">
      <dgm:prSet presAssocID="{0DD03FF0-4EDA-4114-9B2E-F8852F7E1397}" presName="CompostProcess" presStyleCnt="0">
        <dgm:presLayoutVars>
          <dgm:dir val="rev"/>
          <dgm:resizeHandles val="exact"/>
        </dgm:presLayoutVars>
      </dgm:prSet>
      <dgm:spPr/>
    </dgm:pt>
    <dgm:pt modelId="{F7FBB6CA-016C-4FFB-A51A-3665D88E4079}" type="pres">
      <dgm:prSet presAssocID="{0DD03FF0-4EDA-4114-9B2E-F8852F7E1397}" presName="arrow" presStyleLbl="bgShp" presStyleIdx="0" presStyleCnt="1"/>
      <dgm:spPr/>
    </dgm:pt>
    <dgm:pt modelId="{525E737A-42CD-4845-8DB3-44E4060A1789}" type="pres">
      <dgm:prSet presAssocID="{0DD03FF0-4EDA-4114-9B2E-F8852F7E1397}" presName="linearProcess" presStyleCnt="0"/>
      <dgm:spPr/>
    </dgm:pt>
    <dgm:pt modelId="{87C34842-7BC5-449C-9157-9ECBC3C08E36}" type="pres">
      <dgm:prSet presAssocID="{747FAC00-67EC-41E9-BBAC-6E719DA0F01D}" presName="textNode" presStyleLbl="node1" presStyleIdx="0" presStyleCnt="3">
        <dgm:presLayoutVars>
          <dgm:bulletEnabled val="1"/>
        </dgm:presLayoutVars>
      </dgm:prSet>
      <dgm:spPr/>
    </dgm:pt>
    <dgm:pt modelId="{B1B196C9-7F4D-4878-8E2B-629FC0BAB23F}" type="pres">
      <dgm:prSet presAssocID="{9907E3A2-2818-4F43-BA36-B85470619329}" presName="sibTrans" presStyleCnt="0"/>
      <dgm:spPr/>
    </dgm:pt>
    <dgm:pt modelId="{4AC1D86A-BD30-43F2-836F-005991E3C3E9}" type="pres">
      <dgm:prSet presAssocID="{D0C64E86-3608-4150-BDC8-638A5E5D755C}" presName="textNode" presStyleLbl="node1" presStyleIdx="1" presStyleCnt="3">
        <dgm:presLayoutVars>
          <dgm:bulletEnabled val="1"/>
        </dgm:presLayoutVars>
      </dgm:prSet>
      <dgm:spPr/>
    </dgm:pt>
    <dgm:pt modelId="{84919E49-ABE7-4C12-A6B4-AD4B5ADDCD98}" type="pres">
      <dgm:prSet presAssocID="{CFC0C9F3-4F0B-4FED-96F6-8C569244DCF2}" presName="sibTrans" presStyleCnt="0"/>
      <dgm:spPr/>
    </dgm:pt>
    <dgm:pt modelId="{A83887D0-7F3E-4EC3-AC47-FDC774FFFD4B}" type="pres">
      <dgm:prSet presAssocID="{6C35BAD6-DDDC-4E48-90EB-4905A6564282}" presName="textNode" presStyleLbl="node1" presStyleIdx="2" presStyleCnt="3">
        <dgm:presLayoutVars>
          <dgm:bulletEnabled val="1"/>
        </dgm:presLayoutVars>
      </dgm:prSet>
      <dgm:spPr/>
    </dgm:pt>
  </dgm:ptLst>
  <dgm:cxnLst>
    <dgm:cxn modelId="{A8A7B60C-4F59-406C-B822-76A99C9C660B}" type="presOf" srcId="{6C35BAD6-DDDC-4E48-90EB-4905A6564282}" destId="{A83887D0-7F3E-4EC3-AC47-FDC774FFFD4B}" srcOrd="0" destOrd="0" presId="urn:microsoft.com/office/officeart/2005/8/layout/hProcess9"/>
    <dgm:cxn modelId="{EAA99746-19CB-4BB8-A10B-BFB375EF0FD3}" srcId="{0DD03FF0-4EDA-4114-9B2E-F8852F7E1397}" destId="{747FAC00-67EC-41E9-BBAC-6E719DA0F01D}" srcOrd="0" destOrd="0" parTransId="{9B2BAA25-B45D-42A6-96F6-BDE0070BC485}" sibTransId="{9907E3A2-2818-4F43-BA36-B85470619329}"/>
    <dgm:cxn modelId="{E0FD9E77-B1B9-4AEF-A74A-658BA1502577}" srcId="{0DD03FF0-4EDA-4114-9B2E-F8852F7E1397}" destId="{D0C64E86-3608-4150-BDC8-638A5E5D755C}" srcOrd="1" destOrd="0" parTransId="{1BDA5844-B397-40B7-B6A8-13196812C86B}" sibTransId="{CFC0C9F3-4F0B-4FED-96F6-8C569244DCF2}"/>
    <dgm:cxn modelId="{B221BF7A-4D6C-44CD-BA43-3738E6D5DD2C}" srcId="{0DD03FF0-4EDA-4114-9B2E-F8852F7E1397}" destId="{6C35BAD6-DDDC-4E48-90EB-4905A6564282}" srcOrd="2" destOrd="0" parTransId="{3EFC5555-4E64-4628-B7BD-3D63CAB388C6}" sibTransId="{4F8FE7F7-ED6F-422B-89CB-F7B36098C9E7}"/>
    <dgm:cxn modelId="{EC40FCAC-C550-4F43-BEB5-508FCD329445}" type="presOf" srcId="{0DD03FF0-4EDA-4114-9B2E-F8852F7E1397}" destId="{F9DA2B4D-CD80-4BCE-88A3-DEDFDE50CA6F}" srcOrd="0" destOrd="0" presId="urn:microsoft.com/office/officeart/2005/8/layout/hProcess9"/>
    <dgm:cxn modelId="{E4417EBB-9D16-4C55-9056-828A4294C9AB}" type="presOf" srcId="{747FAC00-67EC-41E9-BBAC-6E719DA0F01D}" destId="{87C34842-7BC5-449C-9157-9ECBC3C08E36}" srcOrd="0" destOrd="0" presId="urn:microsoft.com/office/officeart/2005/8/layout/hProcess9"/>
    <dgm:cxn modelId="{603FA2F6-A737-4550-B126-8B6FB93ABFDF}" type="presOf" srcId="{D0C64E86-3608-4150-BDC8-638A5E5D755C}" destId="{4AC1D86A-BD30-43F2-836F-005991E3C3E9}" srcOrd="0" destOrd="0" presId="urn:microsoft.com/office/officeart/2005/8/layout/hProcess9"/>
    <dgm:cxn modelId="{457DF1D8-8320-49C5-B6E0-7D533DDD02F4}" type="presParOf" srcId="{F9DA2B4D-CD80-4BCE-88A3-DEDFDE50CA6F}" destId="{F7FBB6CA-016C-4FFB-A51A-3665D88E4079}" srcOrd="0" destOrd="0" presId="urn:microsoft.com/office/officeart/2005/8/layout/hProcess9"/>
    <dgm:cxn modelId="{E271A701-56BB-4215-97AD-A331FAA6A5DB}" type="presParOf" srcId="{F9DA2B4D-CD80-4BCE-88A3-DEDFDE50CA6F}" destId="{525E737A-42CD-4845-8DB3-44E4060A1789}" srcOrd="1" destOrd="0" presId="urn:microsoft.com/office/officeart/2005/8/layout/hProcess9"/>
    <dgm:cxn modelId="{AF0B60C2-90BD-449C-BC15-0F943F7AD728}" type="presParOf" srcId="{525E737A-42CD-4845-8DB3-44E4060A1789}" destId="{87C34842-7BC5-449C-9157-9ECBC3C08E36}" srcOrd="0" destOrd="0" presId="urn:microsoft.com/office/officeart/2005/8/layout/hProcess9"/>
    <dgm:cxn modelId="{12956F83-9C2B-483D-AA5A-4054FDB86D40}" type="presParOf" srcId="{525E737A-42CD-4845-8DB3-44E4060A1789}" destId="{B1B196C9-7F4D-4878-8E2B-629FC0BAB23F}" srcOrd="1" destOrd="0" presId="urn:microsoft.com/office/officeart/2005/8/layout/hProcess9"/>
    <dgm:cxn modelId="{823878CD-91B4-477F-B8A2-53EDC6410EE7}" type="presParOf" srcId="{525E737A-42CD-4845-8DB3-44E4060A1789}" destId="{4AC1D86A-BD30-43F2-836F-005991E3C3E9}" srcOrd="2" destOrd="0" presId="urn:microsoft.com/office/officeart/2005/8/layout/hProcess9"/>
    <dgm:cxn modelId="{E079CB71-5FB4-4FB7-B1CE-005E5E281563}" type="presParOf" srcId="{525E737A-42CD-4845-8DB3-44E4060A1789}" destId="{84919E49-ABE7-4C12-A6B4-AD4B5ADDCD98}" srcOrd="3" destOrd="0" presId="urn:microsoft.com/office/officeart/2005/8/layout/hProcess9"/>
    <dgm:cxn modelId="{A332CF89-9371-4263-B641-5ECF82BCF7F0}" type="presParOf" srcId="{525E737A-42CD-4845-8DB3-44E4060A1789}" destId="{A83887D0-7F3E-4EC3-AC47-FDC774FFFD4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BB6CA-016C-4FFB-A51A-3665D88E4079}">
      <dsp:nvSpPr>
        <dsp:cNvPr id="0" name=""/>
        <dsp:cNvSpPr/>
      </dsp:nvSpPr>
      <dsp:spPr>
        <a:xfrm>
          <a:off x="944988" y="0"/>
          <a:ext cx="10709875" cy="7364465"/>
        </a:xfrm>
        <a:prstGeom prst="lef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7C34842-7BC5-449C-9157-9ECBC3C08E36}">
      <dsp:nvSpPr>
        <dsp:cNvPr id="0" name=""/>
        <dsp:cNvSpPr/>
      </dsp:nvSpPr>
      <dsp:spPr>
        <a:xfrm>
          <a:off x="8819897" y="2209339"/>
          <a:ext cx="3779955" cy="294578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a:latin typeface="Tajawal" panose="00000500000000000000" pitchFamily="2" charset="-78"/>
              <a:cs typeface="Tajawal" panose="00000500000000000000" pitchFamily="2" charset="-78"/>
            </a:rPr>
            <a:t>التسعير بهدف تعظيم الربح وتتميز حينها الأسعار بالارتفاع لتحقيق أقصى ربح ممكن في الأجل القصير.</a:t>
          </a:r>
          <a:endParaRPr lang="ar-SA" sz="1800" kern="1200" dirty="0">
            <a:latin typeface="Tajawal" panose="00000500000000000000" pitchFamily="2" charset="-78"/>
            <a:cs typeface="Tajawal" panose="00000500000000000000" pitchFamily="2" charset="-78"/>
          </a:endParaRPr>
        </a:p>
      </dsp:txBody>
      <dsp:txXfrm>
        <a:off x="8963698" y="2353140"/>
        <a:ext cx="3492353" cy="2658184"/>
      </dsp:txXfrm>
    </dsp:sp>
    <dsp:sp modelId="{4AC1D86A-BD30-43F2-836F-005991E3C3E9}">
      <dsp:nvSpPr>
        <dsp:cNvPr id="0" name=""/>
        <dsp:cNvSpPr/>
      </dsp:nvSpPr>
      <dsp:spPr>
        <a:xfrm>
          <a:off x="4409948" y="2209339"/>
          <a:ext cx="3779955" cy="294578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a:latin typeface="Tajawal" panose="00000500000000000000" pitchFamily="2" charset="-78"/>
              <a:cs typeface="Tajawal" panose="00000500000000000000" pitchFamily="2" charset="-78"/>
            </a:rPr>
            <a:t>التسعير بهدف تحقيق حجم مبيعات كبير , وتتميز الأسعار حينها بالانخفاض نسبياً لغرض الاستحواذ على حصة سوقية كبيرة في السوق المستهدف.</a:t>
          </a:r>
          <a:endParaRPr lang="ar-SA" sz="1800" kern="1200" dirty="0">
            <a:latin typeface="Tajawal" panose="00000500000000000000" pitchFamily="2" charset="-78"/>
            <a:cs typeface="Tajawal" panose="00000500000000000000" pitchFamily="2" charset="-78"/>
          </a:endParaRPr>
        </a:p>
      </dsp:txBody>
      <dsp:txXfrm>
        <a:off x="4553749" y="2353140"/>
        <a:ext cx="3492353" cy="2658184"/>
      </dsp:txXfrm>
    </dsp:sp>
    <dsp:sp modelId="{A83887D0-7F3E-4EC3-AC47-FDC774FFFD4B}">
      <dsp:nvSpPr>
        <dsp:cNvPr id="0" name=""/>
        <dsp:cNvSpPr/>
      </dsp:nvSpPr>
      <dsp:spPr>
        <a:xfrm>
          <a:off x="0" y="2209339"/>
          <a:ext cx="3779955" cy="294578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a:latin typeface="Tajawal" panose="00000500000000000000" pitchFamily="2" charset="-78"/>
              <a:cs typeface="Tajawal" panose="00000500000000000000" pitchFamily="2" charset="-78"/>
            </a:rPr>
            <a:t>التسعير بهدف الحفاظ على استقرار السوق وتتميز السعار حينها بالانخفاض للسعي الى ثبات الأسعار كحماية للمنشأة في الأجل الطويل.</a:t>
          </a:r>
          <a:endParaRPr lang="ar-SA" sz="1800" kern="1200" dirty="0">
            <a:latin typeface="Tajawal" panose="00000500000000000000" pitchFamily="2" charset="-78"/>
            <a:cs typeface="Tajawal" panose="00000500000000000000" pitchFamily="2" charset="-78"/>
          </a:endParaRPr>
        </a:p>
      </dsp:txBody>
      <dsp:txXfrm>
        <a:off x="143801" y="2353140"/>
        <a:ext cx="3492353" cy="26581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6841-4A2B-4B88-8F50-E457C2185063}" type="datetimeFigureOut">
              <a:rPr lang="en-US" smtClean="0"/>
              <a:t>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DF645-F408-4FA1-B93D-36A0F51AF7B1}" type="slidenum">
              <a:rPr lang="en-US" smtClean="0"/>
              <a:t>‹#›</a:t>
            </a:fld>
            <a:endParaRPr lang="en-US"/>
          </a:p>
        </p:txBody>
      </p:sp>
    </p:spTree>
    <p:extLst>
      <p:ext uri="{BB962C8B-B14F-4D97-AF65-F5344CB8AC3E}">
        <p14:creationId xmlns:p14="http://schemas.microsoft.com/office/powerpoint/2010/main" val="99126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6</a:t>
            </a:fld>
            <a:endParaRPr lang="en-US"/>
          </a:p>
        </p:txBody>
      </p:sp>
    </p:spTree>
    <p:extLst>
      <p:ext uri="{BB962C8B-B14F-4D97-AF65-F5344CB8AC3E}">
        <p14:creationId xmlns:p14="http://schemas.microsoft.com/office/powerpoint/2010/main" val="153503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9</a:t>
            </a:fld>
            <a:endParaRPr lang="en-US"/>
          </a:p>
        </p:txBody>
      </p:sp>
    </p:spTree>
    <p:extLst>
      <p:ext uri="{BB962C8B-B14F-4D97-AF65-F5344CB8AC3E}">
        <p14:creationId xmlns:p14="http://schemas.microsoft.com/office/powerpoint/2010/main" val="135187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DF645-F408-4FA1-B93D-36A0F51AF7B1}" type="slidenum">
              <a:rPr lang="en-US" smtClean="0"/>
              <a:t>13</a:t>
            </a:fld>
            <a:endParaRPr lang="en-US"/>
          </a:p>
        </p:txBody>
      </p:sp>
    </p:spTree>
    <p:extLst>
      <p:ext uri="{BB962C8B-B14F-4D97-AF65-F5344CB8AC3E}">
        <p14:creationId xmlns:p14="http://schemas.microsoft.com/office/powerpoint/2010/main" val="66227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98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017025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514765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0105400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59298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4591300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0815636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7372946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0086350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pPr lvl="0"/>
            <a:endParaRPr lang="en-US" noProof="0"/>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360730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6206132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9170208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845"/>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67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5558"/>
            <a:ext cx="2133600" cy="366713"/>
          </a:xfrm>
          <a:prstGeom prst="rect">
            <a:avLst/>
          </a:prstGeom>
        </p:spPr>
        <p:txBody>
          <a:bodyPr vert="horz" lIns="91440" tIns="45720" rIns="91440" bIns="45720" rtlCol="0" anchor="ctr"/>
          <a:lstStyle>
            <a:lvl1pPr algn="l">
              <a:defRPr sz="1200" smtClean="0">
                <a:solidFill>
                  <a:schemeClr val="tx1">
                    <a:tint val="75000"/>
                  </a:schemeClr>
                </a:solidFill>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3"/>
          </p:nvPr>
        </p:nvSpPr>
        <p:spPr>
          <a:xfrm>
            <a:off x="3124200" y="6355558"/>
            <a:ext cx="2895600" cy="3667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5558"/>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56970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fontAlgn="base">
        <a:spcBef>
          <a:spcPct val="0"/>
        </a:spcBef>
        <a:spcAft>
          <a:spcPct val="0"/>
        </a:spcAft>
        <a:defRPr sz="4350" kern="1200">
          <a:solidFill>
            <a:schemeClr val="tx1"/>
          </a:solidFill>
          <a:latin typeface="+mj-lt"/>
          <a:ea typeface="+mj-ea"/>
          <a:cs typeface="+mj-cs"/>
        </a:defRPr>
      </a:lvl1pPr>
      <a:lvl2pPr algn="ctr" defTabSz="914400" rtl="0" fontAlgn="base">
        <a:spcBef>
          <a:spcPct val="0"/>
        </a:spcBef>
        <a:spcAft>
          <a:spcPct val="0"/>
        </a:spcAft>
        <a:defRPr sz="4350">
          <a:solidFill>
            <a:schemeClr val="tx1"/>
          </a:solidFill>
          <a:latin typeface="Calibri" panose="020F0502020204030204" pitchFamily="34" charset="0"/>
        </a:defRPr>
      </a:lvl2pPr>
      <a:lvl3pPr algn="ctr" defTabSz="914400" rtl="0" fontAlgn="base">
        <a:spcBef>
          <a:spcPct val="0"/>
        </a:spcBef>
        <a:spcAft>
          <a:spcPct val="0"/>
        </a:spcAft>
        <a:defRPr sz="4350">
          <a:solidFill>
            <a:schemeClr val="tx1"/>
          </a:solidFill>
          <a:latin typeface="Calibri" panose="020F0502020204030204" pitchFamily="34" charset="0"/>
        </a:defRPr>
      </a:lvl3pPr>
      <a:lvl4pPr algn="ctr" defTabSz="914400" rtl="0" fontAlgn="base">
        <a:spcBef>
          <a:spcPct val="0"/>
        </a:spcBef>
        <a:spcAft>
          <a:spcPct val="0"/>
        </a:spcAft>
        <a:defRPr sz="4350">
          <a:solidFill>
            <a:schemeClr val="tx1"/>
          </a:solidFill>
          <a:latin typeface="Calibri" panose="020F0502020204030204" pitchFamily="34" charset="0"/>
        </a:defRPr>
      </a:lvl4pPr>
      <a:lvl5pPr algn="ctr" defTabSz="914400" rtl="0" fontAlgn="base">
        <a:spcBef>
          <a:spcPct val="0"/>
        </a:spcBef>
        <a:spcAft>
          <a:spcPct val="0"/>
        </a:spcAft>
        <a:defRPr sz="4350">
          <a:solidFill>
            <a:schemeClr val="tx1"/>
          </a:solidFill>
          <a:latin typeface="Calibri" panose="020F0502020204030204" pitchFamily="34" charset="0"/>
        </a:defRPr>
      </a:lvl5pPr>
      <a:lvl6pPr marL="685800" algn="ctr" defTabSz="914400" rtl="0" fontAlgn="base">
        <a:spcBef>
          <a:spcPct val="0"/>
        </a:spcBef>
        <a:spcAft>
          <a:spcPct val="0"/>
        </a:spcAft>
        <a:defRPr sz="4350">
          <a:solidFill>
            <a:schemeClr val="tx1"/>
          </a:solidFill>
          <a:latin typeface="Calibri" panose="020F0502020204030204" pitchFamily="34" charset="0"/>
        </a:defRPr>
      </a:lvl6pPr>
      <a:lvl7pPr marL="1371600" algn="ctr" defTabSz="914400" rtl="0" fontAlgn="base">
        <a:spcBef>
          <a:spcPct val="0"/>
        </a:spcBef>
        <a:spcAft>
          <a:spcPct val="0"/>
        </a:spcAft>
        <a:defRPr sz="4350">
          <a:solidFill>
            <a:schemeClr val="tx1"/>
          </a:solidFill>
          <a:latin typeface="Calibri" panose="020F0502020204030204" pitchFamily="34" charset="0"/>
        </a:defRPr>
      </a:lvl7pPr>
      <a:lvl8pPr marL="2057400" algn="ctr" defTabSz="914400" rtl="0" fontAlgn="base">
        <a:spcBef>
          <a:spcPct val="0"/>
        </a:spcBef>
        <a:spcAft>
          <a:spcPct val="0"/>
        </a:spcAft>
        <a:defRPr sz="4350">
          <a:solidFill>
            <a:schemeClr val="tx1"/>
          </a:solidFill>
          <a:latin typeface="Calibri" panose="020F0502020204030204" pitchFamily="34" charset="0"/>
        </a:defRPr>
      </a:lvl8pPr>
      <a:lvl9pPr marL="2743200" algn="ctr" defTabSz="914400" rtl="0" fontAlgn="base">
        <a:spcBef>
          <a:spcPct val="0"/>
        </a:spcBef>
        <a:spcAft>
          <a:spcPct val="0"/>
        </a:spcAft>
        <a:defRPr sz="4350">
          <a:solidFill>
            <a:schemeClr val="tx1"/>
          </a:solidFill>
          <a:latin typeface="Calibri" panose="020F0502020204030204" pitchFamily="34" charset="0"/>
        </a:defRPr>
      </a:lvl9pPr>
    </p:titleStyle>
    <p:bodyStyle>
      <a:lvl1pPr marL="342900" indent="-342900" algn="l" defTabSz="914400" rtl="0" fontAlgn="base">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2950" indent="-285750" algn="l" defTabSz="9144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defTabSz="9144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fontAlgn="base">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7400" indent="-228600" algn="l" defTabSz="914400" rtl="0" fontAlgn="base">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hyperlink" Target="http://www.edarah.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2F07"/>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3854113" y="1028701"/>
            <a:ext cx="2919413" cy="6491288"/>
            <a:chOff x="0" y="0"/>
            <a:chExt cx="1081286" cy="2404582"/>
          </a:xfrm>
        </p:grpSpPr>
        <p:sp>
          <p:nvSpPr>
            <p:cNvPr id="45090" name="Freeform 3"/>
            <p:cNvSpPr>
              <a:spLocks/>
            </p:cNvSpPr>
            <p:nvPr/>
          </p:nvSpPr>
          <p:spPr bwMode="auto">
            <a:xfrm>
              <a:off x="0" y="0"/>
              <a:ext cx="1081286" cy="2404582"/>
            </a:xfrm>
            <a:custGeom>
              <a:avLst/>
              <a:gdLst>
                <a:gd name="T0" fmla="*/ 53036 w 1081286"/>
                <a:gd name="T1" fmla="*/ 0 h 2404582"/>
                <a:gd name="T2" fmla="*/ 1028250 w 1081286"/>
                <a:gd name="T3" fmla="*/ 0 h 2404582"/>
                <a:gd name="T4" fmla="*/ 1065752 w 1081286"/>
                <a:gd name="T5" fmla="*/ 15534 h 2404582"/>
                <a:gd name="T6" fmla="*/ 1081286 w 1081286"/>
                <a:gd name="T7" fmla="*/ 53036 h 2404582"/>
                <a:gd name="T8" fmla="*/ 1081286 w 1081286"/>
                <a:gd name="T9" fmla="*/ 2351546 h 2404582"/>
                <a:gd name="T10" fmla="*/ 1065752 w 1081286"/>
                <a:gd name="T11" fmla="*/ 2389048 h 2404582"/>
                <a:gd name="T12" fmla="*/ 1028250 w 1081286"/>
                <a:gd name="T13" fmla="*/ 2404582 h 2404582"/>
                <a:gd name="T14" fmla="*/ 53036 w 1081286"/>
                <a:gd name="T15" fmla="*/ 2404582 h 2404582"/>
                <a:gd name="T16" fmla="*/ 15534 w 1081286"/>
                <a:gd name="T17" fmla="*/ 2389048 h 2404582"/>
                <a:gd name="T18" fmla="*/ 0 w 1081286"/>
                <a:gd name="T19" fmla="*/ 2351546 h 2404582"/>
                <a:gd name="T20" fmla="*/ 0 w 1081286"/>
                <a:gd name="T21" fmla="*/ 53036 h 2404582"/>
                <a:gd name="T22" fmla="*/ 15534 w 1081286"/>
                <a:gd name="T23" fmla="*/ 15534 h 2404582"/>
                <a:gd name="T24" fmla="*/ 53036 w 1081286"/>
                <a:gd name="T25" fmla="*/ 0 h 2404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1286" h="2404582">
                  <a:moveTo>
                    <a:pt x="53036" y="0"/>
                  </a:moveTo>
                  <a:lnTo>
                    <a:pt x="1028250" y="0"/>
                  </a:lnTo>
                  <a:cubicBezTo>
                    <a:pt x="1042316" y="0"/>
                    <a:pt x="1055806" y="5588"/>
                    <a:pt x="1065752" y="15534"/>
                  </a:cubicBezTo>
                  <a:cubicBezTo>
                    <a:pt x="1075699" y="25480"/>
                    <a:pt x="1081286" y="38970"/>
                    <a:pt x="1081286" y="53036"/>
                  </a:cubicBezTo>
                  <a:lnTo>
                    <a:pt x="1081286" y="2351546"/>
                  </a:lnTo>
                  <a:cubicBezTo>
                    <a:pt x="1081286" y="2365612"/>
                    <a:pt x="1075699" y="2379102"/>
                    <a:pt x="1065752" y="2389048"/>
                  </a:cubicBezTo>
                  <a:cubicBezTo>
                    <a:pt x="1055806" y="2398994"/>
                    <a:pt x="1042316" y="2404582"/>
                    <a:pt x="1028250" y="2404582"/>
                  </a:cubicBezTo>
                  <a:lnTo>
                    <a:pt x="53036" y="2404582"/>
                  </a:lnTo>
                  <a:cubicBezTo>
                    <a:pt x="38970" y="2404582"/>
                    <a:pt x="25480" y="2398994"/>
                    <a:pt x="15534" y="2389048"/>
                  </a:cubicBezTo>
                  <a:cubicBezTo>
                    <a:pt x="5588" y="2379102"/>
                    <a:pt x="0" y="2365612"/>
                    <a:pt x="0" y="2351546"/>
                  </a:cubicBezTo>
                  <a:lnTo>
                    <a:pt x="0" y="53036"/>
                  </a:lnTo>
                  <a:cubicBezTo>
                    <a:pt x="0" y="38970"/>
                    <a:pt x="5588" y="25480"/>
                    <a:pt x="15534" y="15534"/>
                  </a:cubicBezTo>
                  <a:cubicBezTo>
                    <a:pt x="25480" y="5588"/>
                    <a:pt x="38970" y="0"/>
                    <a:pt x="53036" y="0"/>
                  </a:cubicBezTo>
                  <a:close/>
                </a:path>
              </a:pathLst>
            </a:custGeom>
            <a:solidFill>
              <a:srgbClr val="EAE2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91" name="TextBox 4"/>
            <p:cNvSpPr txBox="1">
              <a:spLocks noChangeArrowheads="1"/>
            </p:cNvSpPr>
            <p:nvPr/>
          </p:nvSpPr>
          <p:spPr bwMode="auto">
            <a:xfrm>
              <a:off x="0" y="-28575"/>
              <a:ext cx="1081286" cy="243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513"/>
                </a:lnSpc>
              </a:pPr>
              <a:endParaRPr lang="en-US" altLang="en-US">
                <a:solidFill>
                  <a:srgbClr val="000000"/>
                </a:solidFill>
              </a:endParaRPr>
            </a:p>
          </p:txBody>
        </p:sp>
      </p:grpSp>
      <p:grpSp>
        <p:nvGrpSpPr>
          <p:cNvPr id="45059" name="Group 5"/>
          <p:cNvGrpSpPr>
            <a:grpSpLocks/>
          </p:cNvGrpSpPr>
          <p:nvPr/>
        </p:nvGrpSpPr>
        <p:grpSpPr bwMode="auto">
          <a:xfrm>
            <a:off x="12718258" y="1357313"/>
            <a:ext cx="3709988" cy="5853113"/>
            <a:chOff x="0" y="0"/>
            <a:chExt cx="808452" cy="1274980"/>
          </a:xfrm>
        </p:grpSpPr>
        <p:sp>
          <p:nvSpPr>
            <p:cNvPr id="6" name="Freeform 6"/>
            <p:cNvSpPr/>
            <p:nvPr/>
          </p:nvSpPr>
          <p:spPr>
            <a:xfrm>
              <a:off x="0" y="0"/>
              <a:ext cx="808452" cy="1274980"/>
            </a:xfrm>
            <a:custGeom>
              <a:avLst/>
              <a:gdLst/>
              <a:ahLst/>
              <a:cxnLst/>
              <a:rect l="l" t="t" r="r" b="b"/>
              <a:pathLst>
                <a:path w="808452" h="1274980">
                  <a:moveTo>
                    <a:pt x="62590" y="0"/>
                  </a:moveTo>
                  <a:lnTo>
                    <a:pt x="745862" y="0"/>
                  </a:lnTo>
                  <a:cubicBezTo>
                    <a:pt x="780429" y="0"/>
                    <a:pt x="808452" y="28022"/>
                    <a:pt x="808452" y="62590"/>
                  </a:cubicBezTo>
                  <a:lnTo>
                    <a:pt x="808452" y="1212391"/>
                  </a:lnTo>
                  <a:cubicBezTo>
                    <a:pt x="808452" y="1228990"/>
                    <a:pt x="801857" y="1244910"/>
                    <a:pt x="790119" y="1256648"/>
                  </a:cubicBezTo>
                  <a:cubicBezTo>
                    <a:pt x="778382" y="1268386"/>
                    <a:pt x="762462" y="1274980"/>
                    <a:pt x="745862" y="1274980"/>
                  </a:cubicBezTo>
                  <a:lnTo>
                    <a:pt x="62590" y="1274980"/>
                  </a:lnTo>
                  <a:cubicBezTo>
                    <a:pt x="28022" y="1274980"/>
                    <a:pt x="0" y="1246958"/>
                    <a:pt x="0" y="1212391"/>
                  </a:cubicBezTo>
                  <a:lnTo>
                    <a:pt x="0" y="62590"/>
                  </a:lnTo>
                  <a:cubicBezTo>
                    <a:pt x="0" y="28022"/>
                    <a:pt x="28022" y="0"/>
                    <a:pt x="62590" y="0"/>
                  </a:cubicBezTo>
                  <a:close/>
                </a:path>
              </a:pathLst>
            </a:custGeom>
            <a:blipFill>
              <a:blip r:embed="rId3"/>
              <a:stretch>
                <a:fillRect l="-4688" r="-4688"/>
              </a:stretch>
            </a:blipFill>
          </p:spPr>
          <p:txBody>
            <a:bodyPr/>
            <a:lstStyle/>
            <a:p>
              <a:pPr defTabSz="914445">
                <a:defRPr/>
              </a:pPr>
              <a:endParaRPr lang="en-US">
                <a:solidFill>
                  <a:prstClr val="black"/>
                </a:solidFill>
                <a:latin typeface="Calibri"/>
              </a:endParaRPr>
            </a:p>
          </p:txBody>
        </p:sp>
      </p:grpSp>
      <p:grpSp>
        <p:nvGrpSpPr>
          <p:cNvPr id="45060" name="Group 7"/>
          <p:cNvGrpSpPr>
            <a:grpSpLocks/>
          </p:cNvGrpSpPr>
          <p:nvPr/>
        </p:nvGrpSpPr>
        <p:grpSpPr bwMode="auto">
          <a:xfrm rot="20495625">
            <a:off x="15635288" y="7991476"/>
            <a:ext cx="4364832" cy="4405313"/>
            <a:chOff x="0" y="0"/>
            <a:chExt cx="5822006" cy="5874708"/>
          </a:xfrm>
        </p:grpSpPr>
        <p:sp>
          <p:nvSpPr>
            <p:cNvPr id="8" name="Freeform 8"/>
            <p:cNvSpPr/>
            <p:nvPr/>
          </p:nvSpPr>
          <p:spPr>
            <a:xfrm rot="-10800000">
              <a:off x="0" y="0"/>
              <a:ext cx="5822006" cy="5874708"/>
            </a:xfrm>
            <a:custGeom>
              <a:avLst/>
              <a:gdLst/>
              <a:ahLst/>
              <a:cxnLst/>
              <a:rect l="l" t="t" r="r" b="b"/>
              <a:pathLst>
                <a:path w="5822006" h="5874708">
                  <a:moveTo>
                    <a:pt x="0" y="0"/>
                  </a:moveTo>
                  <a:lnTo>
                    <a:pt x="5822006" y="0"/>
                  </a:lnTo>
                  <a:lnTo>
                    <a:pt x="5822006" y="5874708"/>
                  </a:lnTo>
                  <a:lnTo>
                    <a:pt x="0" y="5874708"/>
                  </a:lnTo>
                  <a:lnTo>
                    <a:pt x="0" y="0"/>
                  </a:lnTo>
                  <a:close/>
                </a:path>
              </a:pathLst>
            </a:custGeom>
            <a:blipFill>
              <a:blip r:embed="rId4"/>
              <a:stretch>
                <a:fillRect/>
              </a:stretch>
            </a:blipFill>
          </p:spPr>
          <p:txBody>
            <a:bodyPr/>
            <a:lstStyle/>
            <a:p>
              <a:pPr defTabSz="914445">
                <a:defRPr/>
              </a:pPr>
              <a:endParaRPr lang="en-US">
                <a:solidFill>
                  <a:prstClr val="black"/>
                </a:solidFill>
                <a:latin typeface="Calibri"/>
              </a:endParaRPr>
            </a:p>
          </p:txBody>
        </p:sp>
        <p:grpSp>
          <p:nvGrpSpPr>
            <p:cNvPr id="45084" name="Group 9"/>
            <p:cNvGrpSpPr>
              <a:grpSpLocks/>
            </p:cNvGrpSpPr>
            <p:nvPr/>
          </p:nvGrpSpPr>
          <p:grpSpPr bwMode="auto">
            <a:xfrm>
              <a:off x="818734" y="3319455"/>
              <a:ext cx="1219778" cy="1219778"/>
              <a:chOff x="0" y="0"/>
              <a:chExt cx="812800" cy="812800"/>
            </a:xfrm>
          </p:grpSpPr>
          <p:sp>
            <p:nvSpPr>
              <p:cNvPr id="45085" name="Freeform 10"/>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6" name="TextBox 11"/>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1" name="Group 12"/>
          <p:cNvGrpSpPr>
            <a:grpSpLocks/>
          </p:cNvGrpSpPr>
          <p:nvPr/>
        </p:nvGrpSpPr>
        <p:grpSpPr bwMode="auto">
          <a:xfrm rot="7371788">
            <a:off x="-2119313" y="1473995"/>
            <a:ext cx="4238625" cy="4276725"/>
            <a:chOff x="0" y="0"/>
            <a:chExt cx="5649866" cy="5701009"/>
          </a:xfrm>
        </p:grpSpPr>
        <p:sp>
          <p:nvSpPr>
            <p:cNvPr id="13" name="Freeform 13"/>
            <p:cNvSpPr/>
            <p:nvPr/>
          </p:nvSpPr>
          <p:spPr>
            <a:xfrm rot="-10800000">
              <a:off x="0" y="0"/>
              <a:ext cx="5649866" cy="5701009"/>
            </a:xfrm>
            <a:custGeom>
              <a:avLst/>
              <a:gdLst/>
              <a:ahLst/>
              <a:cxnLst/>
              <a:rect l="l" t="t" r="r" b="b"/>
              <a:pathLst>
                <a:path w="5649866" h="5701009">
                  <a:moveTo>
                    <a:pt x="0" y="0"/>
                  </a:moveTo>
                  <a:lnTo>
                    <a:pt x="5649866" y="0"/>
                  </a:lnTo>
                  <a:lnTo>
                    <a:pt x="5649866" y="5701009"/>
                  </a:lnTo>
                  <a:lnTo>
                    <a:pt x="0" y="5701009"/>
                  </a:lnTo>
                  <a:lnTo>
                    <a:pt x="0" y="0"/>
                  </a:lnTo>
                  <a:close/>
                </a:path>
              </a:pathLst>
            </a:custGeom>
            <a:blipFill>
              <a:blip r:embed="rId4"/>
              <a:stretch>
                <a:fillRect/>
              </a:stretch>
            </a:blipFill>
          </p:spPr>
          <p:txBody>
            <a:bodyPr/>
            <a:lstStyle/>
            <a:p>
              <a:pPr defTabSz="914445">
                <a:defRPr/>
              </a:pPr>
              <a:endParaRPr lang="en-US">
                <a:solidFill>
                  <a:prstClr val="black"/>
                </a:solidFill>
                <a:latin typeface="Calibri"/>
              </a:endParaRPr>
            </a:p>
          </p:txBody>
        </p:sp>
        <p:grpSp>
          <p:nvGrpSpPr>
            <p:cNvPr id="45078" name="Group 14"/>
            <p:cNvGrpSpPr>
              <a:grpSpLocks/>
            </p:cNvGrpSpPr>
            <p:nvPr/>
          </p:nvGrpSpPr>
          <p:grpSpPr bwMode="auto">
            <a:xfrm>
              <a:off x="794526" y="3221309"/>
              <a:ext cx="1183712" cy="1183712"/>
              <a:chOff x="0" y="0"/>
              <a:chExt cx="812800" cy="812800"/>
            </a:xfrm>
          </p:grpSpPr>
          <p:sp>
            <p:nvSpPr>
              <p:cNvPr id="45079" name="Freeform 15"/>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0" name="TextBox 16"/>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2" name="Group 17"/>
          <p:cNvGrpSpPr>
            <a:grpSpLocks/>
          </p:cNvGrpSpPr>
          <p:nvPr/>
        </p:nvGrpSpPr>
        <p:grpSpPr bwMode="auto">
          <a:xfrm>
            <a:off x="-862013" y="7210426"/>
            <a:ext cx="1495425" cy="1493045"/>
            <a:chOff x="0" y="0"/>
            <a:chExt cx="812800" cy="812800"/>
          </a:xfrm>
        </p:grpSpPr>
        <p:sp>
          <p:nvSpPr>
            <p:cNvPr id="45073" name="Freeform 18"/>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74" name="TextBox 19"/>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nvGrpSpPr>
          <p:cNvPr id="45063" name="Group 20"/>
          <p:cNvGrpSpPr>
            <a:grpSpLocks/>
          </p:cNvGrpSpPr>
          <p:nvPr/>
        </p:nvGrpSpPr>
        <p:grpSpPr bwMode="auto">
          <a:xfrm rot="5400000">
            <a:off x="8672513" y="5876925"/>
            <a:ext cx="383382" cy="7327107"/>
            <a:chOff x="0" y="0"/>
            <a:chExt cx="101291" cy="1929738"/>
          </a:xfrm>
        </p:grpSpPr>
        <p:sp>
          <p:nvSpPr>
            <p:cNvPr id="45071" name="Freeform 21"/>
            <p:cNvSpPr>
              <a:spLocks/>
            </p:cNvSpPr>
            <p:nvPr/>
          </p:nvSpPr>
          <p:spPr bwMode="auto">
            <a:xfrm>
              <a:off x="0" y="0"/>
              <a:ext cx="101291" cy="1929738"/>
            </a:xfrm>
            <a:custGeom>
              <a:avLst/>
              <a:gdLst>
                <a:gd name="T0" fmla="*/ 50646 w 101291"/>
                <a:gd name="T1" fmla="*/ 0 h 1929738"/>
                <a:gd name="T2" fmla="*/ 50646 w 101291"/>
                <a:gd name="T3" fmla="*/ 0 h 1929738"/>
                <a:gd name="T4" fmla="*/ 86457 w 101291"/>
                <a:gd name="T5" fmla="*/ 14834 h 1929738"/>
                <a:gd name="T6" fmla="*/ 101291 w 101291"/>
                <a:gd name="T7" fmla="*/ 50646 h 1929738"/>
                <a:gd name="T8" fmla="*/ 101291 w 101291"/>
                <a:gd name="T9" fmla="*/ 1879092 h 1929738"/>
                <a:gd name="T10" fmla="*/ 86457 w 101291"/>
                <a:gd name="T11" fmla="*/ 1914904 h 1929738"/>
                <a:gd name="T12" fmla="*/ 50646 w 101291"/>
                <a:gd name="T13" fmla="*/ 1929738 h 1929738"/>
                <a:gd name="T14" fmla="*/ 50646 w 101291"/>
                <a:gd name="T15" fmla="*/ 1929738 h 1929738"/>
                <a:gd name="T16" fmla="*/ 14834 w 101291"/>
                <a:gd name="T17" fmla="*/ 1914904 h 1929738"/>
                <a:gd name="T18" fmla="*/ 0 w 101291"/>
                <a:gd name="T19" fmla="*/ 1879092 h 1929738"/>
                <a:gd name="T20" fmla="*/ 0 w 101291"/>
                <a:gd name="T21" fmla="*/ 50646 h 1929738"/>
                <a:gd name="T22" fmla="*/ 14834 w 101291"/>
                <a:gd name="T23" fmla="*/ 14834 h 1929738"/>
                <a:gd name="T24" fmla="*/ 50646 w 101291"/>
                <a:gd name="T25" fmla="*/ 0 h 1929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291" h="1929738">
                  <a:moveTo>
                    <a:pt x="50646" y="0"/>
                  </a:moveTo>
                  <a:lnTo>
                    <a:pt x="50646" y="0"/>
                  </a:lnTo>
                  <a:cubicBezTo>
                    <a:pt x="64078" y="0"/>
                    <a:pt x="76959" y="5336"/>
                    <a:pt x="86457" y="14834"/>
                  </a:cubicBezTo>
                  <a:cubicBezTo>
                    <a:pt x="95955" y="24332"/>
                    <a:pt x="101291" y="37213"/>
                    <a:pt x="101291" y="50646"/>
                  </a:cubicBezTo>
                  <a:lnTo>
                    <a:pt x="101291" y="1879092"/>
                  </a:lnTo>
                  <a:cubicBezTo>
                    <a:pt x="101291" y="1892524"/>
                    <a:pt x="95955" y="1905406"/>
                    <a:pt x="86457" y="1914904"/>
                  </a:cubicBezTo>
                  <a:cubicBezTo>
                    <a:pt x="76959" y="1924402"/>
                    <a:pt x="64078" y="1929738"/>
                    <a:pt x="50646" y="1929738"/>
                  </a:cubicBezTo>
                  <a:cubicBezTo>
                    <a:pt x="37213" y="1929738"/>
                    <a:pt x="24332" y="1924402"/>
                    <a:pt x="14834" y="1914904"/>
                  </a:cubicBezTo>
                  <a:cubicBezTo>
                    <a:pt x="5336" y="1905406"/>
                    <a:pt x="0" y="1892524"/>
                    <a:pt x="0" y="1879092"/>
                  </a:cubicBezTo>
                  <a:lnTo>
                    <a:pt x="0" y="50646"/>
                  </a:lnTo>
                  <a:cubicBezTo>
                    <a:pt x="0" y="37213"/>
                    <a:pt x="5336" y="24332"/>
                    <a:pt x="14834" y="14834"/>
                  </a:cubicBezTo>
                  <a:cubicBezTo>
                    <a:pt x="24332" y="5336"/>
                    <a:pt x="37213" y="0"/>
                    <a:pt x="50646" y="0"/>
                  </a:cubicBezTo>
                  <a:close/>
                </a:path>
              </a:pathLst>
            </a:custGeom>
            <a:solidFill>
              <a:srgbClr val="FDF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72" name="TextBox 22"/>
            <p:cNvSpPr txBox="1">
              <a:spLocks noChangeArrowheads="1"/>
            </p:cNvSpPr>
            <p:nvPr/>
          </p:nvSpPr>
          <p:spPr bwMode="auto">
            <a:xfrm>
              <a:off x="0" y="-38100"/>
              <a:ext cx="101291" cy="196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663"/>
                </a:lnSpc>
              </a:pPr>
              <a:endParaRPr lang="en-US" altLang="en-US">
                <a:solidFill>
                  <a:srgbClr val="000000"/>
                </a:solidFill>
              </a:endParaRPr>
            </a:p>
          </p:txBody>
        </p:sp>
      </p:grpSp>
      <p:sp>
        <p:nvSpPr>
          <p:cNvPr id="27" name="Freeform 27"/>
          <p:cNvSpPr/>
          <p:nvPr/>
        </p:nvSpPr>
        <p:spPr>
          <a:xfrm>
            <a:off x="886445" y="6950176"/>
            <a:ext cx="2165766" cy="2262788"/>
          </a:xfrm>
          <a:custGeom>
            <a:avLst/>
            <a:gdLst/>
            <a:ahLst/>
            <a:cxnLst/>
            <a:rect l="l" t="t" r="r" b="b"/>
            <a:pathLst>
              <a:path w="2165766" h="2262787">
                <a:moveTo>
                  <a:pt x="0" y="0"/>
                </a:moveTo>
                <a:lnTo>
                  <a:pt x="2165766" y="0"/>
                </a:lnTo>
                <a:lnTo>
                  <a:pt x="2165766" y="2262788"/>
                </a:lnTo>
                <a:lnTo>
                  <a:pt x="0" y="2262788"/>
                </a:lnTo>
                <a:lnTo>
                  <a:pt x="0" y="0"/>
                </a:lnTo>
                <a:close/>
              </a:path>
            </a:pathLst>
          </a:custGeom>
          <a:blipFill>
            <a:blip r:embed="rId5"/>
            <a:stretch>
              <a:fillRect l="-42748" t="-38645" r="-44844" b="-40903"/>
            </a:stretch>
          </a:blipFill>
        </p:spPr>
        <p:txBody>
          <a:bodyPr/>
          <a:lstStyle/>
          <a:p>
            <a:pPr defTabSz="914445">
              <a:defRPr/>
            </a:pPr>
            <a:endParaRPr lang="en-US">
              <a:solidFill>
                <a:prstClr val="black"/>
              </a:solidFill>
              <a:latin typeface="Calibri"/>
            </a:endParaRPr>
          </a:p>
        </p:txBody>
      </p:sp>
      <p:sp>
        <p:nvSpPr>
          <p:cNvPr id="28" name="TextBox 28"/>
          <p:cNvSpPr txBox="1"/>
          <p:nvPr/>
        </p:nvSpPr>
        <p:spPr>
          <a:xfrm>
            <a:off x="3019426" y="2119313"/>
            <a:ext cx="9510713" cy="3140283"/>
          </a:xfrm>
          <a:prstGeom prst="rect">
            <a:avLst/>
          </a:prstGeom>
        </p:spPr>
        <p:txBody>
          <a:bodyPr lIns="0" tIns="0" rIns="0" bIns="0">
            <a:spAutoFit/>
          </a:bodyPr>
          <a:lstStyle/>
          <a:p>
            <a:pPr algn="ctr" defTabSz="914445" rtl="1">
              <a:lnSpc>
                <a:spcPts val="12837"/>
              </a:lnSpc>
              <a:defRPr/>
            </a:pPr>
            <a:r>
              <a:rPr lang="ar-SA" sz="10800" b="1" dirty="0">
                <a:solidFill>
                  <a:srgbClr val="F2EDE7"/>
                </a:solidFill>
                <a:latin typeface="DIN NEXT™ ARABIC BOLD" panose="020B0803020203050203" pitchFamily="34" charset="-78"/>
                <a:ea typeface="Codec Pro Bold"/>
                <a:cs typeface="DIN NEXT™ ARABIC BOLD" panose="020B0803020203050203" pitchFamily="34" charset="-78"/>
                <a:sym typeface="Codec Pro Bold"/>
                <a:rtl/>
              </a:rPr>
              <a:t>      </a:t>
            </a:r>
            <a:r>
              <a:rPr lang="ar-EG" sz="10800" b="1" dirty="0">
                <a:solidFill>
                  <a:srgbClr val="F2EDE7"/>
                </a:solidFill>
                <a:latin typeface="DIN NEXT™ ARABIC BOLD" panose="020B0803020203050203" pitchFamily="34" charset="-78"/>
                <a:ea typeface="Codec Pro Bold"/>
                <a:cs typeface="DIN NEXT™ ARABIC BOLD" panose="020B0803020203050203" pitchFamily="34" charset="-78"/>
                <a:sym typeface="Codec Pro Bold"/>
                <a:rtl/>
              </a:rPr>
              <a:t>إدارة </a:t>
            </a:r>
            <a:r>
              <a:rPr lang="ar-EG" sz="10800" b="1" dirty="0">
                <a:solidFill>
                  <a:srgbClr val="F2EDE7"/>
                </a:solidFill>
                <a:latin typeface="DIN NEXT™ ARABIC BOLD" panose="020B0803020203050203" pitchFamily="34" charset="-78"/>
                <a:ea typeface="Cambria" panose="02040503050406030204" pitchFamily="18" charset="0"/>
                <a:cs typeface="DIN NEXT™ ARABIC BOLD" panose="020B0803020203050203" pitchFamily="34" charset="-78"/>
                <a:sym typeface="Codec Pro Bold"/>
                <a:rtl/>
              </a:rPr>
              <a:t>الأعمال</a:t>
            </a:r>
          </a:p>
          <a:p>
            <a:pPr algn="r" defTabSz="914445" rtl="1">
              <a:lnSpc>
                <a:spcPts val="12837"/>
              </a:lnSpc>
              <a:defRPr/>
            </a:pPr>
            <a:endParaRPr lang="ar-EG" sz="9170" b="1" dirty="0">
              <a:solidFill>
                <a:srgbClr val="F2EDE7"/>
              </a:solidFill>
              <a:latin typeface="Codec Pro Bold"/>
              <a:ea typeface="Codec Pro Bold"/>
              <a:cs typeface="Codec Pro Bold"/>
              <a:sym typeface="Codec Pro Bold"/>
              <a:rtl/>
            </a:endParaRPr>
          </a:p>
        </p:txBody>
      </p:sp>
      <p:sp>
        <p:nvSpPr>
          <p:cNvPr id="45068" name="TextBox 29"/>
          <p:cNvSpPr txBox="1">
            <a:spLocks noChangeArrowheads="1"/>
          </p:cNvSpPr>
          <p:nvPr/>
        </p:nvSpPr>
        <p:spPr bwMode="auto">
          <a:xfrm>
            <a:off x="2438400" y="3945733"/>
            <a:ext cx="9365457" cy="194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rtl="1">
              <a:lnSpc>
                <a:spcPts val="7594"/>
              </a:lnSpc>
            </a:pPr>
            <a:r>
              <a:rPr lang="ar-EG" altLang="en-US" sz="3600">
                <a:solidFill>
                  <a:srgbClr val="FFFFFF"/>
                </a:solidFill>
                <a:latin typeface="Cascadia Code" pitchFamily="49" charset="0"/>
                <a:cs typeface="Codec Pro" charset="0"/>
                <a:sym typeface="Codec Pro" charset="0"/>
              </a:rPr>
              <a:t>أساسياتها، ومفاهيمها، وتطبيقاتها </a:t>
            </a:r>
            <a:r>
              <a:rPr lang="ar-SA" altLang="en-US" sz="3600">
                <a:solidFill>
                  <a:srgbClr val="FFFFFF"/>
                </a:solidFill>
                <a:latin typeface="Cascadia Code" pitchFamily="49" charset="0"/>
                <a:cs typeface="Codec Pro" charset="0"/>
                <a:sym typeface="Codec Pro" charset="0"/>
              </a:rPr>
              <a:t> </a:t>
            </a:r>
            <a:r>
              <a:rPr lang="ar-EG" altLang="en-US" sz="3600">
                <a:solidFill>
                  <a:srgbClr val="FFFFFF"/>
                </a:solidFill>
                <a:latin typeface="Cascadia Code" pitchFamily="49" charset="0"/>
                <a:cs typeface="Codec Pro" charset="0"/>
                <a:sym typeface="Codec Pro" charset="0"/>
              </a:rPr>
              <a:t>المعاصرة</a:t>
            </a:r>
          </a:p>
          <a:p>
            <a:pPr algn="r" rtl="1">
              <a:lnSpc>
                <a:spcPts val="7594"/>
              </a:lnSpc>
            </a:pPr>
            <a:r>
              <a:rPr lang="ar-SA" altLang="en-US" sz="5400">
                <a:solidFill>
                  <a:srgbClr val="FFFFFF"/>
                </a:solidFill>
                <a:latin typeface="Codec Pro" charset="0"/>
                <a:cs typeface="Codec Pro" charset="0"/>
                <a:sym typeface="Codec Pro" charset="0"/>
              </a:rPr>
              <a:t>  </a:t>
            </a:r>
            <a:endParaRPr lang="ar-EG" altLang="en-US" sz="5400">
              <a:solidFill>
                <a:srgbClr val="FFFFFF"/>
              </a:solidFill>
              <a:latin typeface="Codec Pro" charset="0"/>
              <a:cs typeface="Codec Pro" charset="0"/>
              <a:sym typeface="Codec Pro" charset="0"/>
            </a:endParaRPr>
          </a:p>
        </p:txBody>
      </p:sp>
      <p:sp>
        <p:nvSpPr>
          <p:cNvPr id="30" name="TextBox 30"/>
          <p:cNvSpPr txBox="1"/>
          <p:nvPr/>
        </p:nvSpPr>
        <p:spPr>
          <a:xfrm>
            <a:off x="4876800" y="6119813"/>
            <a:ext cx="4374357" cy="1179810"/>
          </a:xfrm>
          <a:prstGeom prst="rect">
            <a:avLst/>
          </a:prstGeom>
        </p:spPr>
        <p:txBody>
          <a:bodyPr wrap="square" lIns="0" tIns="0" rIns="0" bIns="0">
            <a:spAutoFit/>
          </a:bodyPr>
          <a:lstStyle/>
          <a:p>
            <a:pPr algn="r" defTabSz="914445" rtl="1">
              <a:lnSpc>
                <a:spcPts val="4554"/>
              </a:lnSpc>
              <a:defRPr/>
            </a:pPr>
            <a:r>
              <a:rPr lang="ar-SA" sz="2801" dirty="0">
                <a:solidFill>
                  <a:srgbClr val="FFFFFF"/>
                </a:solidFill>
                <a:latin typeface="Cascadia Code" panose="020B0609020000020004" pitchFamily="49" charset="0"/>
                <a:ea typeface="Codec Pro"/>
                <a:cs typeface="Codec Pro"/>
                <a:sym typeface="Codec Pro"/>
                <a:rtl/>
              </a:rPr>
              <a:t>             </a:t>
            </a:r>
            <a:r>
              <a:rPr lang="ar-EG" sz="2801" dirty="0">
                <a:solidFill>
                  <a:srgbClr val="FFFFFF"/>
                </a:solidFill>
                <a:latin typeface="Cascadia Code" panose="020B0609020000020004" pitchFamily="49" charset="0"/>
                <a:ea typeface="Codec Pro"/>
                <a:cs typeface="Codec Pro"/>
                <a:sym typeface="Codec Pro"/>
                <a:rtl/>
              </a:rPr>
              <a:t>أ.د. أحمد الشميمري</a:t>
            </a:r>
          </a:p>
          <a:p>
            <a:pPr algn="r" defTabSz="914445" rtl="1">
              <a:lnSpc>
                <a:spcPts val="4554"/>
              </a:lnSpc>
              <a:defRPr/>
            </a:pPr>
            <a:r>
              <a:rPr lang="ar-SA" sz="2801" dirty="0">
                <a:solidFill>
                  <a:srgbClr val="FFFFFF"/>
                </a:solidFill>
                <a:latin typeface="Codec Pro"/>
                <a:ea typeface="Codec Pro"/>
                <a:cs typeface="Codec Pro"/>
                <a:sym typeface="Codec Pro"/>
                <a:rtl/>
              </a:rPr>
              <a:t>                   </a:t>
            </a:r>
            <a:endParaRPr lang="ar-EG" sz="2801" dirty="0">
              <a:solidFill>
                <a:srgbClr val="FFFFFF"/>
              </a:solidFill>
              <a:latin typeface="Codec Pro"/>
              <a:ea typeface="Codec Pro"/>
              <a:cs typeface="Codec Pro"/>
              <a:sym typeface="Codec Pro"/>
              <a:rtl/>
            </a:endParaRPr>
          </a:p>
        </p:txBody>
      </p:sp>
      <p:sp>
        <p:nvSpPr>
          <p:cNvPr id="31" name="TextBox 31"/>
          <p:cNvSpPr txBox="1"/>
          <p:nvPr/>
        </p:nvSpPr>
        <p:spPr>
          <a:xfrm>
            <a:off x="992983" y="9163050"/>
            <a:ext cx="2164556" cy="512961"/>
          </a:xfrm>
          <a:prstGeom prst="rect">
            <a:avLst/>
          </a:prstGeom>
        </p:spPr>
        <p:txBody>
          <a:bodyPr lIns="0" tIns="0" rIns="0" bIns="0">
            <a:spAutoFit/>
          </a:bodyPr>
          <a:lstStyle/>
          <a:p>
            <a:pPr defTabSz="914445">
              <a:lnSpc>
                <a:spcPts val="3995"/>
              </a:lnSpc>
              <a:defRPr/>
            </a:pPr>
            <a:r>
              <a:rPr lang="en-US" sz="2000" dirty="0">
                <a:solidFill>
                  <a:srgbClr val="EAE2D9"/>
                </a:solidFill>
                <a:latin typeface="Codec Pro"/>
                <a:ea typeface="Codec Pro"/>
                <a:cs typeface="Codec Pro"/>
                <a:sym typeface="Codec Pro"/>
              </a:rPr>
              <a:t>www.edarah.net</a:t>
            </a:r>
          </a:p>
        </p:txBody>
      </p:sp>
    </p:spTree>
    <p:extLst>
      <p:ext uri="{BB962C8B-B14F-4D97-AF65-F5344CB8AC3E}">
        <p14:creationId xmlns:p14="http://schemas.microsoft.com/office/powerpoint/2010/main" val="3158433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27106" y="6528804"/>
            <a:ext cx="4228765" cy="3034296"/>
            <a:chOff x="0" y="0"/>
            <a:chExt cx="5638353" cy="4045728"/>
          </a:xfrm>
        </p:grpSpPr>
        <p:grpSp>
          <p:nvGrpSpPr>
            <p:cNvPr id="3" name="Group 3"/>
            <p:cNvGrpSpPr>
              <a:grpSpLocks noChangeAspect="1"/>
            </p:cNvGrpSpPr>
            <p:nvPr/>
          </p:nvGrpSpPr>
          <p:grpSpPr>
            <a:xfrm>
              <a:off x="1592625" y="0"/>
              <a:ext cx="4045728" cy="4045728"/>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8C52FF"/>
              </a:solidFill>
            </p:spPr>
            <p:txBody>
              <a:bodyPr/>
              <a:lstStyle/>
              <a:p>
                <a:pPr>
                  <a:lnSpc>
                    <a:spcPct val="150000"/>
                  </a:lnSpc>
                </a:pPr>
                <a:endParaRPr lang="en-US"/>
              </a:p>
            </p:txBody>
          </p:sp>
        </p:grpSp>
        <p:grpSp>
          <p:nvGrpSpPr>
            <p:cNvPr id="5" name="Group 5"/>
            <p:cNvGrpSpPr>
              <a:grpSpLocks noChangeAspect="1"/>
            </p:cNvGrpSpPr>
            <p:nvPr/>
          </p:nvGrpSpPr>
          <p:grpSpPr>
            <a:xfrm>
              <a:off x="1893024" y="300399"/>
              <a:ext cx="3444930" cy="3444930"/>
              <a:chOff x="0" y="0"/>
              <a:chExt cx="6355080" cy="6355080"/>
            </a:xfrm>
          </p:grpSpPr>
          <p:sp>
            <p:nvSpPr>
              <p:cNvPr id="6" name="Freeform 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8C52FF">
                  <a:alpha val="49804"/>
                </a:srgbClr>
              </a:solidFill>
            </p:spPr>
            <p:txBody>
              <a:bodyPr/>
              <a:lstStyle/>
              <a:p>
                <a:pPr>
                  <a:lnSpc>
                    <a:spcPct val="150000"/>
                  </a:lnSpc>
                </a:pPr>
                <a:endParaRPr lang="en-US"/>
              </a:p>
            </p:txBody>
          </p:sp>
        </p:grpSp>
        <p:sp>
          <p:nvSpPr>
            <p:cNvPr id="7" name="AutoShape 7"/>
            <p:cNvSpPr/>
            <p:nvPr/>
          </p:nvSpPr>
          <p:spPr>
            <a:xfrm rot="-7861798">
              <a:off x="-562067" y="2190023"/>
              <a:ext cx="3468230" cy="0"/>
            </a:xfrm>
            <a:prstGeom prst="line">
              <a:avLst/>
            </a:prstGeom>
            <a:ln w="89297" cap="flat">
              <a:solidFill>
                <a:srgbClr val="8C52FF"/>
              </a:solidFill>
              <a:prstDash val="sysDot"/>
              <a:headEnd type="none" w="sm" len="sm"/>
              <a:tailEnd type="arrow" w="med" len="sm"/>
            </a:ln>
          </p:spPr>
          <p:txBody>
            <a:bodyPr/>
            <a:lstStyle/>
            <a:p>
              <a:pPr>
                <a:lnSpc>
                  <a:spcPct val="150000"/>
                </a:lnSpc>
              </a:pPr>
              <a:endParaRPr lang="en-US"/>
            </a:p>
          </p:txBody>
        </p:sp>
      </p:grpSp>
      <p:grpSp>
        <p:nvGrpSpPr>
          <p:cNvPr id="8" name="Group 8"/>
          <p:cNvGrpSpPr/>
          <p:nvPr/>
        </p:nvGrpSpPr>
        <p:grpSpPr>
          <a:xfrm>
            <a:off x="10097546" y="3931152"/>
            <a:ext cx="3034296" cy="4537154"/>
            <a:chOff x="0" y="0"/>
            <a:chExt cx="4045728" cy="6049539"/>
          </a:xfrm>
        </p:grpSpPr>
        <p:grpSp>
          <p:nvGrpSpPr>
            <p:cNvPr id="9" name="Group 9"/>
            <p:cNvGrpSpPr>
              <a:grpSpLocks noChangeAspect="1"/>
            </p:cNvGrpSpPr>
            <p:nvPr/>
          </p:nvGrpSpPr>
          <p:grpSpPr>
            <a:xfrm>
              <a:off x="0" y="0"/>
              <a:ext cx="4045728" cy="4045728"/>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7ED957"/>
              </a:solidFill>
            </p:spPr>
            <p:txBody>
              <a:bodyPr/>
              <a:lstStyle/>
              <a:p>
                <a:pPr>
                  <a:lnSpc>
                    <a:spcPct val="150000"/>
                  </a:lnSpc>
                </a:pPr>
                <a:endParaRPr lang="en-US"/>
              </a:p>
            </p:txBody>
          </p:sp>
        </p:grpSp>
        <p:grpSp>
          <p:nvGrpSpPr>
            <p:cNvPr id="11" name="Group 11"/>
            <p:cNvGrpSpPr>
              <a:grpSpLocks noChangeAspect="1"/>
            </p:cNvGrpSpPr>
            <p:nvPr/>
          </p:nvGrpSpPr>
          <p:grpSpPr>
            <a:xfrm>
              <a:off x="300399" y="300399"/>
              <a:ext cx="3444930" cy="3444930"/>
              <a:chOff x="0" y="0"/>
              <a:chExt cx="6355080" cy="6355080"/>
            </a:xfrm>
          </p:grpSpPr>
          <p:sp>
            <p:nvSpPr>
              <p:cNvPr id="12" name="Freeform 1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7ED957">
                  <a:alpha val="49804"/>
                </a:srgbClr>
              </a:solidFill>
            </p:spPr>
            <p:txBody>
              <a:bodyPr/>
              <a:lstStyle/>
              <a:p>
                <a:pPr>
                  <a:lnSpc>
                    <a:spcPct val="150000"/>
                  </a:lnSpc>
                </a:pPr>
                <a:endParaRPr lang="en-US"/>
              </a:p>
            </p:txBody>
          </p:sp>
        </p:grpSp>
        <p:sp>
          <p:nvSpPr>
            <p:cNvPr id="13" name="AutoShape 13"/>
            <p:cNvSpPr/>
            <p:nvPr/>
          </p:nvSpPr>
          <p:spPr>
            <a:xfrm rot="7996991">
              <a:off x="485474" y="4711889"/>
              <a:ext cx="3468230" cy="0"/>
            </a:xfrm>
            <a:prstGeom prst="line">
              <a:avLst/>
            </a:prstGeom>
            <a:ln w="89297" cap="flat">
              <a:solidFill>
                <a:srgbClr val="7ED957"/>
              </a:solidFill>
              <a:prstDash val="sysDot"/>
              <a:headEnd type="none" w="sm" len="sm"/>
              <a:tailEnd type="arrow" w="med" len="sm"/>
            </a:ln>
          </p:spPr>
          <p:txBody>
            <a:bodyPr/>
            <a:lstStyle/>
            <a:p>
              <a:pPr>
                <a:lnSpc>
                  <a:spcPct val="150000"/>
                </a:lnSpc>
              </a:pPr>
              <a:endParaRPr lang="en-US"/>
            </a:p>
          </p:txBody>
        </p:sp>
      </p:grpSp>
      <p:grpSp>
        <p:nvGrpSpPr>
          <p:cNvPr id="14" name="Group 14"/>
          <p:cNvGrpSpPr/>
          <p:nvPr/>
        </p:nvGrpSpPr>
        <p:grpSpPr>
          <a:xfrm>
            <a:off x="7626852" y="1333500"/>
            <a:ext cx="4484690" cy="3034296"/>
            <a:chOff x="0" y="0"/>
            <a:chExt cx="5979587" cy="4045728"/>
          </a:xfrm>
        </p:grpSpPr>
        <p:grpSp>
          <p:nvGrpSpPr>
            <p:cNvPr id="15" name="Group 15"/>
            <p:cNvGrpSpPr>
              <a:grpSpLocks noChangeAspect="1"/>
            </p:cNvGrpSpPr>
            <p:nvPr/>
          </p:nvGrpSpPr>
          <p:grpSpPr>
            <a:xfrm>
              <a:off x="0" y="0"/>
              <a:ext cx="4045728" cy="4045728"/>
              <a:chOff x="0" y="0"/>
              <a:chExt cx="6355080" cy="6355080"/>
            </a:xfrm>
          </p:grpSpPr>
          <p:sp>
            <p:nvSpPr>
              <p:cNvPr id="16" name="Freeform 1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8C52FF"/>
              </a:solidFill>
            </p:spPr>
            <p:txBody>
              <a:bodyPr/>
              <a:lstStyle/>
              <a:p>
                <a:endParaRPr lang="en-US"/>
              </a:p>
            </p:txBody>
          </p:sp>
        </p:grpSp>
        <p:grpSp>
          <p:nvGrpSpPr>
            <p:cNvPr id="17" name="Group 17"/>
            <p:cNvGrpSpPr>
              <a:grpSpLocks noChangeAspect="1"/>
            </p:cNvGrpSpPr>
            <p:nvPr/>
          </p:nvGrpSpPr>
          <p:grpSpPr>
            <a:xfrm>
              <a:off x="300399" y="300399"/>
              <a:ext cx="3444930" cy="344493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8C52FF">
                  <a:alpha val="49804"/>
                </a:srgbClr>
              </a:solidFill>
            </p:spPr>
            <p:txBody>
              <a:bodyPr/>
              <a:lstStyle/>
              <a:p>
                <a:endParaRPr lang="en-US"/>
              </a:p>
            </p:txBody>
          </p:sp>
        </p:grpSp>
        <p:sp>
          <p:nvSpPr>
            <p:cNvPr id="19" name="AutoShape 19"/>
            <p:cNvSpPr/>
            <p:nvPr/>
          </p:nvSpPr>
          <p:spPr>
            <a:xfrm rot="2769597">
              <a:off x="3012138" y="1978216"/>
              <a:ext cx="3468230" cy="0"/>
            </a:xfrm>
            <a:prstGeom prst="line">
              <a:avLst/>
            </a:prstGeom>
            <a:ln w="89297" cap="flat">
              <a:solidFill>
                <a:srgbClr val="8C52FF"/>
              </a:solidFill>
              <a:prstDash val="sysDot"/>
              <a:headEnd type="none" w="sm" len="sm"/>
              <a:tailEnd type="arrow" w="med" len="sm"/>
            </a:ln>
          </p:spPr>
          <p:txBody>
            <a:bodyPr/>
            <a:lstStyle/>
            <a:p>
              <a:endParaRPr lang="en-US"/>
            </a:p>
          </p:txBody>
        </p:sp>
      </p:grpSp>
      <p:grpSp>
        <p:nvGrpSpPr>
          <p:cNvPr id="20" name="Group 20"/>
          <p:cNvGrpSpPr/>
          <p:nvPr/>
        </p:nvGrpSpPr>
        <p:grpSpPr>
          <a:xfrm>
            <a:off x="5156158" y="2504811"/>
            <a:ext cx="3034296" cy="4460637"/>
            <a:chOff x="0" y="0"/>
            <a:chExt cx="4045728" cy="5947516"/>
          </a:xfrm>
        </p:grpSpPr>
        <p:grpSp>
          <p:nvGrpSpPr>
            <p:cNvPr id="21" name="Group 21"/>
            <p:cNvGrpSpPr>
              <a:grpSpLocks noChangeAspect="1"/>
            </p:cNvGrpSpPr>
            <p:nvPr/>
          </p:nvGrpSpPr>
          <p:grpSpPr>
            <a:xfrm>
              <a:off x="0" y="1901787"/>
              <a:ext cx="4045728" cy="4045728"/>
              <a:chOff x="0" y="0"/>
              <a:chExt cx="6355080" cy="6355080"/>
            </a:xfrm>
          </p:grpSpPr>
          <p:sp>
            <p:nvSpPr>
              <p:cNvPr id="22" name="Freeform 2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7ED957"/>
              </a:solidFill>
            </p:spPr>
            <p:txBody>
              <a:bodyPr/>
              <a:lstStyle/>
              <a:p>
                <a:pPr>
                  <a:lnSpc>
                    <a:spcPct val="150000"/>
                  </a:lnSpc>
                </a:pPr>
                <a:endParaRPr lang="en-US"/>
              </a:p>
            </p:txBody>
          </p:sp>
        </p:grpSp>
        <p:grpSp>
          <p:nvGrpSpPr>
            <p:cNvPr id="23" name="Group 23"/>
            <p:cNvGrpSpPr>
              <a:grpSpLocks noChangeAspect="1"/>
            </p:cNvGrpSpPr>
            <p:nvPr/>
          </p:nvGrpSpPr>
          <p:grpSpPr>
            <a:xfrm>
              <a:off x="300399" y="2202187"/>
              <a:ext cx="3444930" cy="3444930"/>
              <a:chOff x="0" y="0"/>
              <a:chExt cx="6355080" cy="6355080"/>
            </a:xfrm>
          </p:grpSpPr>
          <p:sp>
            <p:nvSpPr>
              <p:cNvPr id="24" name="Freeform 2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7ED957">
                  <a:alpha val="49804"/>
                </a:srgbClr>
              </a:solidFill>
            </p:spPr>
            <p:txBody>
              <a:bodyPr/>
              <a:lstStyle/>
              <a:p>
                <a:pPr>
                  <a:lnSpc>
                    <a:spcPct val="150000"/>
                  </a:lnSpc>
                </a:pPr>
                <a:endParaRPr lang="en-US"/>
              </a:p>
            </p:txBody>
          </p:sp>
        </p:grpSp>
        <p:sp>
          <p:nvSpPr>
            <p:cNvPr id="25" name="AutoShape 25"/>
            <p:cNvSpPr/>
            <p:nvPr/>
          </p:nvSpPr>
          <p:spPr>
            <a:xfrm rot="-2699999">
              <a:off x="101677" y="1213127"/>
              <a:ext cx="3468230" cy="0"/>
            </a:xfrm>
            <a:prstGeom prst="line">
              <a:avLst/>
            </a:prstGeom>
            <a:ln w="89297" cap="flat">
              <a:solidFill>
                <a:srgbClr val="7ED957"/>
              </a:solidFill>
              <a:prstDash val="sysDot"/>
              <a:headEnd type="none" w="sm" len="sm"/>
              <a:tailEnd type="arrow" w="med" len="sm"/>
            </a:ln>
          </p:spPr>
          <p:txBody>
            <a:bodyPr/>
            <a:lstStyle/>
            <a:p>
              <a:pPr>
                <a:lnSpc>
                  <a:spcPct val="150000"/>
                </a:lnSpc>
              </a:pPr>
              <a:endParaRPr lang="en-US"/>
            </a:p>
          </p:txBody>
        </p:sp>
      </p:grpSp>
      <p:sp>
        <p:nvSpPr>
          <p:cNvPr id="27" name="TextBox 27"/>
          <p:cNvSpPr txBox="1"/>
          <p:nvPr/>
        </p:nvSpPr>
        <p:spPr>
          <a:xfrm>
            <a:off x="5438714" y="4482124"/>
            <a:ext cx="2468698" cy="1592744"/>
          </a:xfrm>
          <a:prstGeom prst="rect">
            <a:avLst/>
          </a:prstGeom>
        </p:spPr>
        <p:txBody>
          <a:bodyPr lIns="0" tIns="0" rIns="0" bIns="0" rtlCol="0" anchor="t">
            <a:spAutoFit/>
          </a:bodyPr>
          <a:lstStyle/>
          <a:p>
            <a:pPr algn="ctr">
              <a:lnSpc>
                <a:spcPct val="150000"/>
              </a:lnSpc>
              <a:spcBef>
                <a:spcPct val="0"/>
              </a:spcBef>
            </a:pPr>
            <a:r>
              <a:rPr lang="ar-EG" sz="3600" b="1" dirty="0">
                <a:solidFill>
                  <a:srgbClr val="7ED957"/>
                </a:solidFill>
                <a:latin typeface="Tajawal Bold" panose="020B0604020202020204" charset="-78"/>
                <a:ea typeface="Open Sans Bold"/>
                <a:cs typeface="Tajawal Bold" panose="020B0604020202020204" charset="-78"/>
                <a:sym typeface="Open Sans Bold"/>
              </a:rPr>
              <a:t>الترويج</a:t>
            </a:r>
          </a:p>
          <a:p>
            <a:pPr algn="ctr">
              <a:lnSpc>
                <a:spcPct val="150000"/>
              </a:lnSpc>
              <a:spcBef>
                <a:spcPct val="0"/>
              </a:spcBef>
            </a:pPr>
            <a:r>
              <a:rPr lang="en-US" sz="3600" b="1" dirty="0">
                <a:solidFill>
                  <a:srgbClr val="7ED957"/>
                </a:solidFill>
                <a:latin typeface="Tajawal Bold" panose="020B0604020202020204" charset="-78"/>
                <a:ea typeface="Open Sans Bold"/>
                <a:cs typeface="Tajawal Bold" panose="020B0604020202020204" charset="-78"/>
                <a:sym typeface="Open Sans Bold"/>
              </a:rPr>
              <a:t>promotion</a:t>
            </a:r>
          </a:p>
        </p:txBody>
      </p:sp>
      <p:sp>
        <p:nvSpPr>
          <p:cNvPr id="30" name="TextBox 30"/>
          <p:cNvSpPr txBox="1"/>
          <p:nvPr/>
        </p:nvSpPr>
        <p:spPr>
          <a:xfrm>
            <a:off x="10404087" y="4571750"/>
            <a:ext cx="2468698" cy="1592744"/>
          </a:xfrm>
          <a:prstGeom prst="rect">
            <a:avLst/>
          </a:prstGeom>
        </p:spPr>
        <p:txBody>
          <a:bodyPr lIns="0" tIns="0" rIns="0" bIns="0" rtlCol="0" anchor="t">
            <a:spAutoFit/>
          </a:bodyPr>
          <a:lstStyle/>
          <a:p>
            <a:pPr algn="ctr">
              <a:lnSpc>
                <a:spcPct val="150000"/>
              </a:lnSpc>
              <a:spcBef>
                <a:spcPct val="0"/>
              </a:spcBef>
            </a:pPr>
            <a:r>
              <a:rPr lang="ar-EG" sz="3600" b="1" dirty="0">
                <a:solidFill>
                  <a:srgbClr val="7ED957"/>
                </a:solidFill>
                <a:latin typeface="Tajawal Bold" panose="020B0604020202020204" charset="-78"/>
                <a:ea typeface="Open Sans Bold"/>
                <a:cs typeface="Tajawal Bold" panose="020B0604020202020204" charset="-78"/>
                <a:sym typeface="Open Sans Bold"/>
              </a:rPr>
              <a:t>التسعير</a:t>
            </a:r>
          </a:p>
          <a:p>
            <a:pPr algn="ctr">
              <a:lnSpc>
                <a:spcPct val="150000"/>
              </a:lnSpc>
              <a:spcBef>
                <a:spcPct val="0"/>
              </a:spcBef>
            </a:pPr>
            <a:r>
              <a:rPr lang="en-US" sz="3600" b="1" dirty="0">
                <a:solidFill>
                  <a:srgbClr val="7ED957"/>
                </a:solidFill>
                <a:latin typeface="Tajawal Bold" panose="020B0604020202020204" charset="-78"/>
                <a:ea typeface="Open Sans Bold"/>
                <a:cs typeface="Tajawal Bold" panose="020B0604020202020204" charset="-78"/>
                <a:sym typeface="Open Sans Bold"/>
              </a:rPr>
              <a:t>price</a:t>
            </a:r>
          </a:p>
        </p:txBody>
      </p:sp>
      <p:sp>
        <p:nvSpPr>
          <p:cNvPr id="33" name="TextBox 33"/>
          <p:cNvSpPr txBox="1"/>
          <p:nvPr/>
        </p:nvSpPr>
        <p:spPr>
          <a:xfrm>
            <a:off x="7904374" y="1909155"/>
            <a:ext cx="2468698" cy="1592744"/>
          </a:xfrm>
          <a:prstGeom prst="rect">
            <a:avLst/>
          </a:prstGeom>
        </p:spPr>
        <p:txBody>
          <a:bodyPr lIns="0" tIns="0" rIns="0" bIns="0" rtlCol="0" anchor="t">
            <a:spAutoFit/>
          </a:bodyPr>
          <a:lstStyle/>
          <a:p>
            <a:pPr algn="ctr">
              <a:lnSpc>
                <a:spcPct val="150000"/>
              </a:lnSpc>
              <a:spcBef>
                <a:spcPct val="0"/>
              </a:spcBef>
            </a:pPr>
            <a:r>
              <a:rPr lang="ar-EG" sz="3600" b="1" dirty="0">
                <a:solidFill>
                  <a:srgbClr val="8C52FF"/>
                </a:solidFill>
                <a:latin typeface="Tajawal Bold" panose="020B0604020202020204" charset="-78"/>
                <a:ea typeface="Open Sans Bold"/>
                <a:cs typeface="Tajawal Bold" panose="020B0604020202020204" charset="-78"/>
                <a:sym typeface="Open Sans Bold"/>
              </a:rPr>
              <a:t>المنتج </a:t>
            </a:r>
            <a:r>
              <a:rPr lang="en-US" sz="3600" b="1" dirty="0">
                <a:solidFill>
                  <a:srgbClr val="8C52FF"/>
                </a:solidFill>
                <a:latin typeface="Tajawal Bold" panose="020B0604020202020204" charset="-78"/>
                <a:ea typeface="Open Sans Bold"/>
                <a:cs typeface="Tajawal Bold" panose="020B0604020202020204" charset="-78"/>
                <a:sym typeface="Open Sans Bold"/>
              </a:rPr>
              <a:t>product</a:t>
            </a:r>
          </a:p>
        </p:txBody>
      </p:sp>
      <p:sp>
        <p:nvSpPr>
          <p:cNvPr id="36" name="TextBox 36"/>
          <p:cNvSpPr txBox="1"/>
          <p:nvPr/>
        </p:nvSpPr>
        <p:spPr>
          <a:xfrm>
            <a:off x="7946226" y="7286633"/>
            <a:ext cx="2468698" cy="1592744"/>
          </a:xfrm>
          <a:prstGeom prst="rect">
            <a:avLst/>
          </a:prstGeom>
        </p:spPr>
        <p:txBody>
          <a:bodyPr lIns="0" tIns="0" rIns="0" bIns="0" rtlCol="0" anchor="t">
            <a:spAutoFit/>
          </a:bodyPr>
          <a:lstStyle/>
          <a:p>
            <a:pPr algn="ctr">
              <a:lnSpc>
                <a:spcPct val="150000"/>
              </a:lnSpc>
              <a:spcBef>
                <a:spcPct val="0"/>
              </a:spcBef>
            </a:pPr>
            <a:r>
              <a:rPr lang="ar-EG" sz="3600" b="1" dirty="0">
                <a:solidFill>
                  <a:srgbClr val="8C52FF"/>
                </a:solidFill>
                <a:latin typeface="Tajawal Bold" panose="020B0604020202020204" charset="-78"/>
                <a:ea typeface="Open Sans Bold"/>
                <a:cs typeface="Tajawal Bold" panose="020B0604020202020204" charset="-78"/>
                <a:sym typeface="Open Sans Bold"/>
              </a:rPr>
              <a:t>التوزيع</a:t>
            </a:r>
          </a:p>
          <a:p>
            <a:pPr algn="ctr">
              <a:lnSpc>
                <a:spcPct val="150000"/>
              </a:lnSpc>
              <a:spcBef>
                <a:spcPct val="0"/>
              </a:spcBef>
            </a:pPr>
            <a:r>
              <a:rPr lang="en-US" sz="3600" b="1" dirty="0">
                <a:solidFill>
                  <a:srgbClr val="8C52FF"/>
                </a:solidFill>
                <a:latin typeface="Tajawal Bold" panose="020B0604020202020204" charset="-78"/>
                <a:ea typeface="Open Sans Bold"/>
                <a:cs typeface="Tajawal Bold" panose="020B0604020202020204" charset="-78"/>
                <a:sym typeface="Open Sans Bold"/>
              </a:rPr>
              <a:t>place</a:t>
            </a:r>
          </a:p>
        </p:txBody>
      </p:sp>
      <p:sp>
        <p:nvSpPr>
          <p:cNvPr id="38" name="Rounded Rectangle 37"/>
          <p:cNvSpPr/>
          <p:nvPr/>
        </p:nvSpPr>
        <p:spPr>
          <a:xfrm>
            <a:off x="4343400" y="266700"/>
            <a:ext cx="9601200" cy="697523"/>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
          <p:cNvSpPr txBox="1"/>
          <p:nvPr/>
        </p:nvSpPr>
        <p:spPr>
          <a:xfrm>
            <a:off x="4724400" y="342900"/>
            <a:ext cx="7924800" cy="492443"/>
          </a:xfrm>
          <a:prstGeom prst="rect">
            <a:avLst/>
          </a:prstGeom>
        </p:spPr>
        <p:txBody>
          <a:bodyPr wrap="square" lIns="0" tIns="0" rIns="0" bIns="0" rtlCol="0" anchor="t">
            <a:spAutoFit/>
          </a:bodyPr>
          <a:lstStyle/>
          <a:p>
            <a:pPr algn="ctr" rtl="1">
              <a:spcBef>
                <a:spcPct val="0"/>
              </a:spcBef>
            </a:pPr>
            <a:r>
              <a:rPr lang="ar-EG" sz="3200" b="1" dirty="0">
                <a:solidFill>
                  <a:schemeClr val="bg1"/>
                </a:solidFill>
                <a:latin typeface="Tajawal Bold"/>
                <a:ea typeface="Tajawal Bold"/>
                <a:cs typeface="Tajawal Bold"/>
                <a:sym typeface="Tajawal Bold"/>
                <a:rtl/>
              </a:rPr>
              <a:t>عناصر المزيج التسويقي</a:t>
            </a:r>
            <a:r>
              <a:rPr lang="en-US" sz="3200" b="1" dirty="0">
                <a:solidFill>
                  <a:schemeClr val="bg1"/>
                </a:solidFill>
                <a:latin typeface="Tajawal Bold"/>
                <a:ea typeface="Tajawal Bold"/>
                <a:cs typeface="Tajawal Bold"/>
                <a:sym typeface="Tajawal Bold"/>
                <a:rtl/>
              </a:rPr>
              <a:t>Marketing Mixture </a:t>
            </a:r>
            <a:endParaRPr lang="ar-EG" sz="3200" b="1" dirty="0">
              <a:solidFill>
                <a:schemeClr val="bg1"/>
              </a:solidFill>
              <a:latin typeface="Tajawal Bold"/>
              <a:ea typeface="Tajawal Bold"/>
              <a:cs typeface="Tajawal Bold"/>
              <a:sym typeface="Tajawal Bold"/>
              <a:rtl/>
            </a:endParaRPr>
          </a:p>
        </p:txBody>
      </p:sp>
      <p:grpSp>
        <p:nvGrpSpPr>
          <p:cNvPr id="40" name="Group 5"/>
          <p:cNvGrpSpPr/>
          <p:nvPr/>
        </p:nvGrpSpPr>
        <p:grpSpPr>
          <a:xfrm>
            <a:off x="17259300" y="0"/>
            <a:ext cx="1694792" cy="10287000"/>
            <a:chOff x="0" y="0"/>
            <a:chExt cx="446365" cy="2709333"/>
          </a:xfrm>
        </p:grpSpPr>
        <p:sp>
          <p:nvSpPr>
            <p:cNvPr id="41" name="Freeform 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2" name="TextBox 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3" name="Group 8"/>
          <p:cNvGrpSpPr/>
          <p:nvPr/>
        </p:nvGrpSpPr>
        <p:grpSpPr>
          <a:xfrm>
            <a:off x="0" y="6690087"/>
            <a:ext cx="1028700" cy="3177813"/>
            <a:chOff x="0" y="0"/>
            <a:chExt cx="812800" cy="2510865"/>
          </a:xfrm>
        </p:grpSpPr>
        <p:sp>
          <p:nvSpPr>
            <p:cNvPr id="44"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5"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46" name="Group 11"/>
          <p:cNvGrpSpPr/>
          <p:nvPr/>
        </p:nvGrpSpPr>
        <p:grpSpPr>
          <a:xfrm>
            <a:off x="0" y="0"/>
            <a:ext cx="1028700" cy="1028700"/>
            <a:chOff x="0" y="0"/>
            <a:chExt cx="812800" cy="812800"/>
          </a:xfrm>
        </p:grpSpPr>
        <p:sp>
          <p:nvSpPr>
            <p:cNvPr id="47"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8"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0"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51" name="TextBox 50"/>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9</a:t>
            </a:r>
          </a:p>
        </p:txBody>
      </p:sp>
    </p:spTree>
    <p:extLst>
      <p:ext uri="{BB962C8B-B14F-4D97-AF65-F5344CB8AC3E}">
        <p14:creationId xmlns:p14="http://schemas.microsoft.com/office/powerpoint/2010/main" val="1231170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14823" y="5372100"/>
            <a:ext cx="5045699" cy="942174"/>
            <a:chOff x="0" y="0"/>
            <a:chExt cx="2176425" cy="406400"/>
          </a:xfrm>
        </p:grpSpPr>
        <p:sp>
          <p:nvSpPr>
            <p:cNvPr id="3" name="Freeform 3"/>
            <p:cNvSpPr/>
            <p:nvPr/>
          </p:nvSpPr>
          <p:spPr>
            <a:xfrm>
              <a:off x="0" y="0"/>
              <a:ext cx="2176425" cy="406400"/>
            </a:xfrm>
            <a:custGeom>
              <a:avLst/>
              <a:gdLst/>
              <a:ahLst/>
              <a:cxnLst/>
              <a:rect l="l" t="t" r="r" b="b"/>
              <a:pathLst>
                <a:path w="2176425" h="406400">
                  <a:moveTo>
                    <a:pt x="1973225" y="0"/>
                  </a:moveTo>
                  <a:cubicBezTo>
                    <a:pt x="2085449" y="0"/>
                    <a:pt x="2176425" y="90976"/>
                    <a:pt x="2176425" y="203200"/>
                  </a:cubicBezTo>
                  <a:cubicBezTo>
                    <a:pt x="2176425" y="315424"/>
                    <a:pt x="2085449" y="406400"/>
                    <a:pt x="1973225" y="406400"/>
                  </a:cubicBezTo>
                  <a:lnTo>
                    <a:pt x="203200" y="406400"/>
                  </a:lnTo>
                  <a:cubicBezTo>
                    <a:pt x="90976" y="406400"/>
                    <a:pt x="0" y="315424"/>
                    <a:pt x="0" y="203200"/>
                  </a:cubicBezTo>
                  <a:cubicBezTo>
                    <a:pt x="0" y="90976"/>
                    <a:pt x="90976" y="0"/>
                    <a:pt x="203200" y="0"/>
                  </a:cubicBezTo>
                  <a:close/>
                </a:path>
              </a:pathLst>
            </a:custGeom>
            <a:solidFill>
              <a:srgbClr val="6D81AF"/>
            </a:solidFill>
          </p:spPr>
          <p:txBody>
            <a:bodyPr/>
            <a:lstStyle/>
            <a:p>
              <a:endParaRPr lang="en-US"/>
            </a:p>
          </p:txBody>
        </p:sp>
        <p:sp>
          <p:nvSpPr>
            <p:cNvPr id="4" name="TextBox 4"/>
            <p:cNvSpPr txBox="1"/>
            <p:nvPr/>
          </p:nvSpPr>
          <p:spPr>
            <a:xfrm>
              <a:off x="0" y="-76200"/>
              <a:ext cx="2176425" cy="482600"/>
            </a:xfrm>
            <a:prstGeom prst="rect">
              <a:avLst/>
            </a:prstGeom>
          </p:spPr>
          <p:txBody>
            <a:bodyPr lIns="50800" tIns="50800" rIns="50800" bIns="50800" rtlCol="0" anchor="ctr"/>
            <a:lstStyle/>
            <a:p>
              <a:pPr algn="ctr">
                <a:lnSpc>
                  <a:spcPts val="2519"/>
                </a:lnSpc>
              </a:pPr>
              <a:endParaRPr sz="3000">
                <a:latin typeface="Tajawal Bold" panose="020B0604020202020204" charset="-78"/>
                <a:cs typeface="Tajawal Bold" panose="020B0604020202020204" charset="-78"/>
              </a:endParaRPr>
            </a:p>
          </p:txBody>
        </p:sp>
      </p:grpSp>
      <p:grpSp>
        <p:nvGrpSpPr>
          <p:cNvPr id="5" name="Group 5"/>
          <p:cNvGrpSpPr/>
          <p:nvPr/>
        </p:nvGrpSpPr>
        <p:grpSpPr>
          <a:xfrm>
            <a:off x="11353800" y="5372100"/>
            <a:ext cx="5111483" cy="942174"/>
            <a:chOff x="0" y="0"/>
            <a:chExt cx="2204801" cy="406400"/>
          </a:xfrm>
        </p:grpSpPr>
        <p:sp>
          <p:nvSpPr>
            <p:cNvPr id="6" name="Freeform 6"/>
            <p:cNvSpPr/>
            <p:nvPr/>
          </p:nvSpPr>
          <p:spPr>
            <a:xfrm>
              <a:off x="0" y="0"/>
              <a:ext cx="2204801" cy="406400"/>
            </a:xfrm>
            <a:custGeom>
              <a:avLst/>
              <a:gdLst/>
              <a:ahLst/>
              <a:cxnLst/>
              <a:rect l="l" t="t" r="r" b="b"/>
              <a:pathLst>
                <a:path w="2204801" h="406400">
                  <a:moveTo>
                    <a:pt x="2001601" y="0"/>
                  </a:moveTo>
                  <a:cubicBezTo>
                    <a:pt x="2113825" y="0"/>
                    <a:pt x="2204801" y="90976"/>
                    <a:pt x="2204801" y="203200"/>
                  </a:cubicBezTo>
                  <a:cubicBezTo>
                    <a:pt x="2204801" y="315424"/>
                    <a:pt x="2113825" y="406400"/>
                    <a:pt x="2001601" y="406400"/>
                  </a:cubicBezTo>
                  <a:lnTo>
                    <a:pt x="203200" y="406400"/>
                  </a:lnTo>
                  <a:cubicBezTo>
                    <a:pt x="90976" y="406400"/>
                    <a:pt x="0" y="315424"/>
                    <a:pt x="0" y="203200"/>
                  </a:cubicBezTo>
                  <a:cubicBezTo>
                    <a:pt x="0" y="90976"/>
                    <a:pt x="90976" y="0"/>
                    <a:pt x="203200" y="0"/>
                  </a:cubicBezTo>
                  <a:close/>
                </a:path>
              </a:pathLst>
            </a:custGeom>
            <a:solidFill>
              <a:srgbClr val="909969"/>
            </a:solidFill>
          </p:spPr>
          <p:txBody>
            <a:bodyPr/>
            <a:lstStyle/>
            <a:p>
              <a:endParaRPr lang="en-US"/>
            </a:p>
          </p:txBody>
        </p:sp>
        <p:sp>
          <p:nvSpPr>
            <p:cNvPr id="7" name="TextBox 7"/>
            <p:cNvSpPr txBox="1"/>
            <p:nvPr/>
          </p:nvSpPr>
          <p:spPr>
            <a:xfrm>
              <a:off x="0" y="-76200"/>
              <a:ext cx="2204801" cy="482600"/>
            </a:xfrm>
            <a:prstGeom prst="rect">
              <a:avLst/>
            </a:prstGeom>
          </p:spPr>
          <p:txBody>
            <a:bodyPr lIns="50800" tIns="50800" rIns="50800" bIns="50800" rtlCol="0" anchor="ctr"/>
            <a:lstStyle/>
            <a:p>
              <a:pPr algn="ctr">
                <a:lnSpc>
                  <a:spcPts val="2519"/>
                </a:lnSpc>
              </a:pPr>
              <a:endParaRPr sz="3000">
                <a:latin typeface="Tajawal Bold" panose="020B0604020202020204" charset="-78"/>
                <a:cs typeface="Tajawal Bold" panose="020B0604020202020204" charset="-78"/>
              </a:endParaRPr>
            </a:p>
          </p:txBody>
        </p:sp>
      </p:grpSp>
      <p:grpSp>
        <p:nvGrpSpPr>
          <p:cNvPr id="8" name="Group 8"/>
          <p:cNvGrpSpPr/>
          <p:nvPr/>
        </p:nvGrpSpPr>
        <p:grpSpPr>
          <a:xfrm>
            <a:off x="6318328" y="5224201"/>
            <a:ext cx="2352567" cy="23525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81AF"/>
            </a:solidFill>
          </p:spPr>
          <p:txBody>
            <a:bodyPr/>
            <a:lstStyle/>
            <a:p>
              <a:endParaRPr lang="en-US"/>
            </a:p>
          </p:txBody>
        </p:sp>
        <p:sp>
          <p:nvSpPr>
            <p:cNvPr id="10" name="TextBox 10"/>
            <p:cNvSpPr txBox="1"/>
            <p:nvPr/>
          </p:nvSpPr>
          <p:spPr>
            <a:xfrm>
              <a:off x="76200" y="0"/>
              <a:ext cx="660400" cy="736600"/>
            </a:xfrm>
            <a:prstGeom prst="rect">
              <a:avLst/>
            </a:prstGeom>
          </p:spPr>
          <p:txBody>
            <a:bodyPr lIns="50800" tIns="50800" rIns="50800" bIns="50800" rtlCol="0" anchor="ctr"/>
            <a:lstStyle/>
            <a:p>
              <a:pPr algn="ctr">
                <a:lnSpc>
                  <a:spcPts val="2519"/>
                </a:lnSpc>
              </a:pPr>
              <a:endParaRPr sz="3000">
                <a:latin typeface="Tajawal Bold" panose="020B0604020202020204" charset="-78"/>
                <a:cs typeface="Tajawal Bold" panose="020B0604020202020204" charset="-78"/>
              </a:endParaRPr>
            </a:p>
          </p:txBody>
        </p:sp>
      </p:grpSp>
      <p:grpSp>
        <p:nvGrpSpPr>
          <p:cNvPr id="11" name="Group 11"/>
          <p:cNvGrpSpPr/>
          <p:nvPr/>
        </p:nvGrpSpPr>
        <p:grpSpPr>
          <a:xfrm>
            <a:off x="10016702" y="4689399"/>
            <a:ext cx="2352567" cy="23525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9969"/>
            </a:solidFill>
          </p:spPr>
          <p:txBody>
            <a:bodyPr/>
            <a:lstStyle/>
            <a:p>
              <a:endParaRPr lang="en-US"/>
            </a:p>
          </p:txBody>
        </p:sp>
        <p:sp>
          <p:nvSpPr>
            <p:cNvPr id="13" name="TextBox 13"/>
            <p:cNvSpPr txBox="1"/>
            <p:nvPr/>
          </p:nvSpPr>
          <p:spPr>
            <a:xfrm>
              <a:off x="76200" y="0"/>
              <a:ext cx="660400" cy="736600"/>
            </a:xfrm>
            <a:prstGeom prst="rect">
              <a:avLst/>
            </a:prstGeom>
          </p:spPr>
          <p:txBody>
            <a:bodyPr lIns="50800" tIns="50800" rIns="50800" bIns="50800" rtlCol="0" anchor="ctr"/>
            <a:lstStyle/>
            <a:p>
              <a:pPr algn="ctr">
                <a:lnSpc>
                  <a:spcPts val="2519"/>
                </a:lnSpc>
              </a:pPr>
              <a:endParaRPr sz="3000">
                <a:latin typeface="Tajawal Bold" panose="020B0604020202020204" charset="-78"/>
                <a:cs typeface="Tajawal Bold" panose="020B0604020202020204" charset="-78"/>
              </a:endParaRPr>
            </a:p>
          </p:txBody>
        </p:sp>
      </p:grpSp>
      <p:grpSp>
        <p:nvGrpSpPr>
          <p:cNvPr id="14" name="Group 14"/>
          <p:cNvGrpSpPr/>
          <p:nvPr/>
        </p:nvGrpSpPr>
        <p:grpSpPr>
          <a:xfrm>
            <a:off x="7703169" y="6143051"/>
            <a:ext cx="3650631" cy="365063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EA"/>
            </a:solidFill>
          </p:spPr>
          <p:txBody>
            <a:bodyPr/>
            <a:lstStyle/>
            <a:p>
              <a:endParaRPr lang="en-US"/>
            </a:p>
          </p:txBody>
        </p:sp>
        <p:sp>
          <p:nvSpPr>
            <p:cNvPr id="16" name="TextBox 16"/>
            <p:cNvSpPr txBox="1"/>
            <p:nvPr/>
          </p:nvSpPr>
          <p:spPr>
            <a:xfrm>
              <a:off x="76200" y="0"/>
              <a:ext cx="660400" cy="736600"/>
            </a:xfrm>
            <a:prstGeom prst="rect">
              <a:avLst/>
            </a:prstGeom>
          </p:spPr>
          <p:txBody>
            <a:bodyPr lIns="50800" tIns="50800" rIns="50800" bIns="50800" rtlCol="0" anchor="ctr"/>
            <a:lstStyle/>
            <a:p>
              <a:pPr algn="ctr">
                <a:lnSpc>
                  <a:spcPts val="2519"/>
                </a:lnSpc>
              </a:pPr>
              <a:endParaRPr sz="3000">
                <a:latin typeface="Tajawal Bold" panose="020B0604020202020204" charset="-78"/>
                <a:cs typeface="Tajawal Bold" panose="020B0604020202020204" charset="-78"/>
              </a:endParaRPr>
            </a:p>
          </p:txBody>
        </p:sp>
      </p:grpSp>
      <p:sp>
        <p:nvSpPr>
          <p:cNvPr id="17" name="Freeform 17"/>
          <p:cNvSpPr/>
          <p:nvPr/>
        </p:nvSpPr>
        <p:spPr>
          <a:xfrm>
            <a:off x="8083873" y="6495063"/>
            <a:ext cx="2917917" cy="2917917"/>
          </a:xfrm>
          <a:custGeom>
            <a:avLst/>
            <a:gdLst/>
            <a:ahLst/>
            <a:cxnLst/>
            <a:rect l="l" t="t" r="r" b="b"/>
            <a:pathLst>
              <a:path w="2917917" h="2917917">
                <a:moveTo>
                  <a:pt x="0" y="0"/>
                </a:moveTo>
                <a:lnTo>
                  <a:pt x="2917916" y="0"/>
                </a:lnTo>
                <a:lnTo>
                  <a:pt x="2917916" y="2917916"/>
                </a:lnTo>
                <a:lnTo>
                  <a:pt x="0" y="2917916"/>
                </a:lnTo>
                <a:lnTo>
                  <a:pt x="0" y="0"/>
                </a:lnTo>
                <a:close/>
              </a:path>
            </a:pathLst>
          </a:custGeom>
          <a:blipFill>
            <a:blip r:embed="rId2"/>
            <a:stretch>
              <a:fillRect/>
            </a:stretch>
          </a:blipFill>
        </p:spPr>
        <p:txBody>
          <a:bodyPr/>
          <a:lstStyle/>
          <a:p>
            <a:endParaRPr lang="en-US"/>
          </a:p>
        </p:txBody>
      </p:sp>
      <p:sp>
        <p:nvSpPr>
          <p:cNvPr id="19" name="TextBox 19"/>
          <p:cNvSpPr txBox="1"/>
          <p:nvPr/>
        </p:nvSpPr>
        <p:spPr>
          <a:xfrm>
            <a:off x="3564894" y="5682525"/>
            <a:ext cx="4138275" cy="346249"/>
          </a:xfrm>
          <a:prstGeom prst="rect">
            <a:avLst/>
          </a:prstGeom>
        </p:spPr>
        <p:txBody>
          <a:bodyPr lIns="0" tIns="0" rIns="0" bIns="0" rtlCol="0" anchor="t">
            <a:spAutoFit/>
          </a:bodyPr>
          <a:lstStyle/>
          <a:p>
            <a:pPr>
              <a:lnSpc>
                <a:spcPts val="2403"/>
              </a:lnSpc>
            </a:pPr>
            <a:r>
              <a:rPr lang="ar-EG" sz="3000" b="1" spc="122" dirty="0">
                <a:solidFill>
                  <a:srgbClr val="FFFFFF"/>
                </a:solidFill>
                <a:latin typeface="Tajawal Bold" panose="020B0604020202020204" charset="-78"/>
                <a:ea typeface="Poppins Bold"/>
                <a:cs typeface="Tajawal Bold" panose="020B0604020202020204" charset="-78"/>
                <a:sym typeface="Poppins Bold"/>
              </a:rPr>
              <a:t>الخدمات</a:t>
            </a:r>
          </a:p>
        </p:txBody>
      </p:sp>
      <p:grpSp>
        <p:nvGrpSpPr>
          <p:cNvPr id="23" name="Group 22"/>
          <p:cNvGrpSpPr/>
          <p:nvPr/>
        </p:nvGrpSpPr>
        <p:grpSpPr>
          <a:xfrm>
            <a:off x="17259300" y="0"/>
            <a:ext cx="1694792" cy="10287000"/>
            <a:chOff x="0" y="0"/>
            <a:chExt cx="446365" cy="2709333"/>
          </a:xfrm>
        </p:grpSpPr>
        <p:sp>
          <p:nvSpPr>
            <p:cNvPr id="24" name="Freeform 2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latin typeface="Tajawal Bold" panose="020B0604020202020204" charset="-78"/>
                <a:cs typeface="Tajawal Bold" panose="020B0604020202020204" charset="-78"/>
              </a:endParaRPr>
            </a:p>
          </p:txBody>
        </p:sp>
        <p:sp>
          <p:nvSpPr>
            <p:cNvPr id="25" name="TextBox 24"/>
            <p:cNvSpPr txBox="1"/>
            <p:nvPr/>
          </p:nvSpPr>
          <p:spPr>
            <a:xfrm>
              <a:off x="0" y="-38100"/>
              <a:ext cx="446365" cy="2747433"/>
            </a:xfrm>
            <a:prstGeom prst="rect">
              <a:avLst/>
            </a:prstGeom>
          </p:spPr>
          <p:txBody>
            <a:bodyPr lIns="50800" tIns="50800" rIns="50800" bIns="50800" rtlCol="0" anchor="ctr"/>
            <a:lstStyle/>
            <a:p>
              <a:pPr algn="ctr">
                <a:lnSpc>
                  <a:spcPts val="2659"/>
                </a:lnSpc>
              </a:pPr>
              <a:endParaRPr>
                <a:latin typeface="Tajawal Bold" panose="020B0604020202020204" charset="-78"/>
                <a:cs typeface="Tajawal Bold" panose="020B0604020202020204" charset="-78"/>
              </a:endParaRPr>
            </a:p>
          </p:txBody>
        </p:sp>
      </p:grpSp>
      <p:sp>
        <p:nvSpPr>
          <p:cNvPr id="26" name="Freeform 16"/>
          <p:cNvSpPr/>
          <p:nvPr/>
        </p:nvSpPr>
        <p:spPr>
          <a:xfrm>
            <a:off x="0" y="7027738"/>
            <a:ext cx="1908238" cy="4114800"/>
          </a:xfrm>
          <a:custGeom>
            <a:avLst/>
            <a:gdLst/>
            <a:ahLst/>
            <a:cxnLst/>
            <a:rect l="l" t="t" r="r" b="b"/>
            <a:pathLst>
              <a:path w="1908238" h="4114800">
                <a:moveTo>
                  <a:pt x="0" y="0"/>
                </a:moveTo>
                <a:lnTo>
                  <a:pt x="1908238" y="0"/>
                </a:lnTo>
                <a:lnTo>
                  <a:pt x="1908238" y="4114800"/>
                </a:lnTo>
                <a:lnTo>
                  <a:pt x="0" y="4114800"/>
                </a:lnTo>
                <a:lnTo>
                  <a:pt x="0" y="0"/>
                </a:lnTo>
                <a:close/>
              </a:path>
            </a:pathLst>
          </a:custGeom>
          <a:blipFill>
            <a:blip r:embed="rId3">
              <a:alphaModFix amt="16000"/>
            </a:blip>
            <a:stretch>
              <a:fillRect/>
            </a:stretch>
          </a:blipFill>
        </p:spPr>
        <p:txBody>
          <a:bodyPr/>
          <a:lstStyle/>
          <a:p>
            <a:endParaRPr lang="en-US"/>
          </a:p>
        </p:txBody>
      </p:sp>
      <p:grpSp>
        <p:nvGrpSpPr>
          <p:cNvPr id="27" name="Group 48"/>
          <p:cNvGrpSpPr/>
          <p:nvPr/>
        </p:nvGrpSpPr>
        <p:grpSpPr>
          <a:xfrm>
            <a:off x="0" y="0"/>
            <a:ext cx="1028700" cy="1028700"/>
            <a:chOff x="0" y="0"/>
            <a:chExt cx="812800" cy="812800"/>
          </a:xfrm>
        </p:grpSpPr>
        <p:sp>
          <p:nvSpPr>
            <p:cNvPr id="28"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29"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0" name="Group 8"/>
          <p:cNvGrpSpPr/>
          <p:nvPr/>
        </p:nvGrpSpPr>
        <p:grpSpPr>
          <a:xfrm>
            <a:off x="0" y="8115300"/>
            <a:ext cx="1028700" cy="1752600"/>
            <a:chOff x="0" y="0"/>
            <a:chExt cx="812800" cy="2510865"/>
          </a:xfrm>
        </p:grpSpPr>
        <p:sp>
          <p:nvSpPr>
            <p:cNvPr id="31"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32"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33"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34" name="Rectangle 138"/>
          <p:cNvSpPr>
            <a:spLocks noChangeArrowheads="1"/>
          </p:cNvSpPr>
          <p:nvPr/>
        </p:nvSpPr>
        <p:spPr bwMode="auto">
          <a:xfrm>
            <a:off x="11811000" y="6362700"/>
            <a:ext cx="5110163" cy="14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ar-SA" altLang="en-US" sz="3000" dirty="0">
                <a:latin typeface="Tajawal Bold" panose="020B0604020202020204" charset="-78"/>
                <a:cs typeface="Tajawal Bold" panose="020B0604020202020204" charset="-78"/>
              </a:rPr>
              <a:t>وهي المنتجات الملموسة التي لها خصائص مادية محددة.</a:t>
            </a:r>
          </a:p>
        </p:txBody>
      </p:sp>
      <p:sp>
        <p:nvSpPr>
          <p:cNvPr id="35" name="Rectangle 34"/>
          <p:cNvSpPr/>
          <p:nvPr/>
        </p:nvSpPr>
        <p:spPr>
          <a:xfrm>
            <a:off x="13505606" y="5642935"/>
            <a:ext cx="1255472" cy="553998"/>
          </a:xfrm>
          <a:prstGeom prst="rect">
            <a:avLst/>
          </a:prstGeom>
        </p:spPr>
        <p:txBody>
          <a:bodyPr wrap="none">
            <a:spAutoFit/>
          </a:bodyPr>
          <a:lstStyle/>
          <a:p>
            <a:pPr algn="ctr">
              <a:lnSpc>
                <a:spcPct val="100000"/>
              </a:lnSpc>
              <a:spcBef>
                <a:spcPct val="0"/>
              </a:spcBef>
              <a:buFontTx/>
              <a:buNone/>
            </a:pPr>
            <a:r>
              <a:rPr lang="ar-EG" altLang="en-US" sz="3000" dirty="0">
                <a:solidFill>
                  <a:schemeClr val="bg1"/>
                </a:solidFill>
                <a:latin typeface="Tajawal Bold" panose="020B0604020202020204" charset="-78"/>
                <a:cs typeface="Tajawal Bold" panose="020B0604020202020204" charset="-78"/>
              </a:rPr>
              <a:t>السلع</a:t>
            </a:r>
          </a:p>
        </p:txBody>
      </p:sp>
      <p:sp>
        <p:nvSpPr>
          <p:cNvPr id="36" name="Rectangle 135"/>
          <p:cNvSpPr>
            <a:spLocks noChangeArrowheads="1"/>
          </p:cNvSpPr>
          <p:nvPr/>
        </p:nvSpPr>
        <p:spPr bwMode="auto">
          <a:xfrm>
            <a:off x="-206558" y="6404935"/>
            <a:ext cx="6531770" cy="14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000" dirty="0">
                <a:latin typeface="Tajawal Bold" panose="020B0604020202020204" charset="-78"/>
                <a:cs typeface="Tajawal Bold" panose="020B0604020202020204" charset="-78"/>
              </a:rPr>
              <a:t>وهي المنتجات غير الملموسة والتي تحقق منفعة مباشرة للمستهلك.</a:t>
            </a:r>
          </a:p>
        </p:txBody>
      </p:sp>
      <p:sp>
        <p:nvSpPr>
          <p:cNvPr id="37" name="Rounded Rectangle 36"/>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51"/>
          <p:cNvSpPr txBox="1"/>
          <p:nvPr/>
        </p:nvSpPr>
        <p:spPr>
          <a:xfrm>
            <a:off x="6524443" y="276225"/>
            <a:ext cx="5159425" cy="940642"/>
          </a:xfrm>
          <a:prstGeom prst="rect">
            <a:avLst/>
          </a:prstGeom>
        </p:spPr>
        <p:txBody>
          <a:bodyPr lIns="0" tIns="0" rIns="0" bIns="0" rtlCol="0" anchor="t">
            <a:spAutoFit/>
          </a:bodyPr>
          <a:lstStyle/>
          <a:p>
            <a:pPr algn="ctr" rtl="1">
              <a:lnSpc>
                <a:spcPts val="8539"/>
              </a:lnSpc>
              <a:spcBef>
                <a:spcPct val="0"/>
              </a:spcBef>
            </a:pPr>
            <a:r>
              <a:rPr lang="ar-EG" sz="3200" b="1" dirty="0">
                <a:solidFill>
                  <a:schemeClr val="bg1"/>
                </a:solidFill>
                <a:latin typeface="Tajawal Bold"/>
                <a:ea typeface="Tajawal Bold"/>
                <a:cs typeface="Tajawal Bold"/>
                <a:sym typeface="Tajawal Bold"/>
                <a:rtl/>
              </a:rPr>
              <a:t>المنتج </a:t>
            </a:r>
            <a:r>
              <a:rPr lang="en-US" sz="3200" b="1" dirty="0">
                <a:solidFill>
                  <a:schemeClr val="bg1"/>
                </a:solidFill>
                <a:latin typeface="Tajawal Bold"/>
                <a:ea typeface="Tajawal Bold"/>
                <a:cs typeface="Tajawal Bold"/>
                <a:sym typeface="Tajawal Bold"/>
                <a:rtl/>
              </a:rPr>
              <a:t>Product</a:t>
            </a:r>
          </a:p>
        </p:txBody>
      </p:sp>
      <p:sp>
        <p:nvSpPr>
          <p:cNvPr id="3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4"/>
            <a:stretch>
              <a:fillRect/>
            </a:stretch>
          </a:blipFill>
        </p:spPr>
        <p:txBody>
          <a:bodyPr/>
          <a:lstStyle/>
          <a:p>
            <a:endParaRPr lang="en-US"/>
          </a:p>
        </p:txBody>
      </p:sp>
      <p:sp>
        <p:nvSpPr>
          <p:cNvPr id="40" name="TextBox 3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10</a:t>
            </a:r>
          </a:p>
        </p:txBody>
      </p:sp>
      <p:sp>
        <p:nvSpPr>
          <p:cNvPr id="41" name="Rectangle 29"/>
          <p:cNvSpPr>
            <a:spLocks noChangeArrowheads="1"/>
          </p:cNvSpPr>
          <p:nvPr/>
        </p:nvSpPr>
        <p:spPr bwMode="auto">
          <a:xfrm>
            <a:off x="457200" y="1714500"/>
            <a:ext cx="1597818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 typeface="Arial" panose="020B0604020202020204" pitchFamily="34" charset="0"/>
              <a:buNone/>
            </a:pPr>
            <a:r>
              <a:rPr lang="ar-SA" altLang="en-US" sz="3600" dirty="0">
                <a:solidFill>
                  <a:srgbClr val="002060"/>
                </a:solidFill>
                <a:latin typeface="Tajawal Bold" panose="020B0604020202020204" charset="-78"/>
                <a:cs typeface="Tajawal Bold" panose="020B0604020202020204" charset="-78"/>
              </a:rPr>
              <a:t>المنتج </a:t>
            </a:r>
            <a:r>
              <a:rPr lang="ar-SA" altLang="en-US" sz="3600" b="1" dirty="0">
                <a:solidFill>
                  <a:srgbClr val="002060"/>
                </a:solidFill>
                <a:latin typeface="Tajawal Bold" panose="020B0604020202020204" charset="-78"/>
                <a:cs typeface="Tajawal Bold" panose="020B0604020202020204" charset="-78"/>
              </a:rPr>
              <a:t>:</a:t>
            </a:r>
          </a:p>
          <a:p>
            <a:pPr algn="r" rtl="1">
              <a:lnSpc>
                <a:spcPct val="150000"/>
              </a:lnSpc>
              <a:spcBef>
                <a:spcPct val="0"/>
              </a:spcBef>
              <a:buFont typeface="Arial" panose="020B0604020202020204" pitchFamily="34" charset="0"/>
              <a:buNone/>
            </a:pPr>
            <a:r>
              <a:rPr lang="ar-SA" altLang="en-US" sz="3000" dirty="0">
                <a:solidFill>
                  <a:schemeClr val="accent1"/>
                </a:solidFill>
                <a:latin typeface="Tajawal" panose="00000500000000000000" pitchFamily="2" charset="-78"/>
                <a:cs typeface="Tajawal" panose="00000500000000000000" pitchFamily="2" charset="-78"/>
              </a:rPr>
              <a:t> </a:t>
            </a:r>
            <a:r>
              <a:rPr lang="ar-SA" altLang="en-US" sz="3000" dirty="0">
                <a:latin typeface="Tajawal" panose="00000500000000000000" pitchFamily="2" charset="-78"/>
                <a:cs typeface="Tajawal" panose="00000500000000000000" pitchFamily="2" charset="-78"/>
              </a:rPr>
              <a:t>«هو أي شيء يقدم للسوق بغرض الاقتناء أو الاستخدام» </a:t>
            </a:r>
            <a:r>
              <a:rPr lang="ar-SA" altLang="en-US" sz="3000" dirty="0">
                <a:solidFill>
                  <a:srgbClr val="FF0000"/>
                </a:solidFill>
                <a:latin typeface="Tajawal" panose="00000500000000000000" pitchFamily="2" charset="-78"/>
                <a:cs typeface="Tajawal" panose="00000500000000000000" pitchFamily="2" charset="-78"/>
              </a:rPr>
              <a:t>مثل :</a:t>
            </a:r>
            <a:r>
              <a:rPr lang="ar-SA" altLang="en-US" sz="3000" dirty="0">
                <a:latin typeface="Tajawal" panose="00000500000000000000" pitchFamily="2" charset="-78"/>
                <a:cs typeface="Tajawal" panose="00000500000000000000" pitchFamily="2" charset="-78"/>
              </a:rPr>
              <a:t> السيارة أو الحاسب الآلي أو الخبز أو الإقامة في غرفة فندق وغيرها .</a:t>
            </a:r>
            <a:endParaRPr lang="en-US" altLang="en-US" sz="3000" dirty="0">
              <a:latin typeface="Tajawal" panose="00000500000000000000" pitchFamily="2" charset="-78"/>
              <a:cs typeface="Tajawal" panose="00000500000000000000" pitchFamily="2" charset="-78"/>
            </a:endParaRPr>
          </a:p>
          <a:p>
            <a:pPr algn="ctr" rtl="1">
              <a:lnSpc>
                <a:spcPct val="150000"/>
              </a:lnSpc>
              <a:spcBef>
                <a:spcPct val="0"/>
              </a:spcBef>
              <a:buNone/>
            </a:pPr>
            <a:r>
              <a:rPr lang="ar-SA" altLang="en-US" sz="3000" b="1" dirty="0">
                <a:latin typeface="Tajawal" panose="00000500000000000000" pitchFamily="2" charset="-78"/>
                <a:cs typeface="Tajawal" panose="00000500000000000000" pitchFamily="2" charset="-78"/>
              </a:rPr>
              <a:t>يشمل مفهوم المنتج جانبين مهمين هما:</a:t>
            </a:r>
          </a:p>
          <a:p>
            <a:pPr algn="r" rtl="1">
              <a:lnSpc>
                <a:spcPct val="150000"/>
              </a:lnSpc>
              <a:spcBef>
                <a:spcPct val="0"/>
              </a:spcBef>
              <a:buFont typeface="Arial" panose="020B0604020202020204" pitchFamily="34" charset="0"/>
              <a:buNone/>
            </a:pPr>
            <a:endParaRPr lang="ar-SA" altLang="en-US" sz="3000" dirty="0">
              <a:latin typeface="Tajawal" panose="00000500000000000000" pitchFamily="2" charset="-78"/>
              <a:cs typeface="Tajawal" panose="00000500000000000000" pitchFamily="2" charset="-78"/>
            </a:endParaRPr>
          </a:p>
        </p:txBody>
      </p:sp>
      <p:sp>
        <p:nvSpPr>
          <p:cNvPr id="42" name="Oval 80"/>
          <p:cNvSpPr/>
          <p:nvPr/>
        </p:nvSpPr>
        <p:spPr>
          <a:xfrm>
            <a:off x="16637493" y="1864519"/>
            <a:ext cx="319388"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50000"/>
              </a:lnSpc>
              <a:defRPr/>
            </a:pPr>
            <a:endParaRPr lang="en-US" sz="3600" dirty="0">
              <a:solidFill>
                <a:schemeClr val="bg1">
                  <a:lumMod val="7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154487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rot="-10800000">
            <a:off x="1370202" y="3462772"/>
            <a:ext cx="1800892" cy="1399131"/>
            <a:chOff x="0" y="0"/>
            <a:chExt cx="427284" cy="331961"/>
          </a:xfrm>
        </p:grpSpPr>
        <p:sp>
          <p:nvSpPr>
            <p:cNvPr id="3" name="Freeform 3"/>
            <p:cNvSpPr/>
            <p:nvPr/>
          </p:nvSpPr>
          <p:spPr>
            <a:xfrm>
              <a:off x="0" y="0"/>
              <a:ext cx="427284" cy="331961"/>
            </a:xfrm>
            <a:custGeom>
              <a:avLst/>
              <a:gdLst/>
              <a:ahLst/>
              <a:cxnLst/>
              <a:rect l="l" t="t" r="r" b="b"/>
              <a:pathLst>
                <a:path w="427284" h="331961">
                  <a:moveTo>
                    <a:pt x="213642" y="331961"/>
                  </a:moveTo>
                  <a:lnTo>
                    <a:pt x="427284" y="0"/>
                  </a:lnTo>
                  <a:lnTo>
                    <a:pt x="0" y="0"/>
                  </a:lnTo>
                  <a:lnTo>
                    <a:pt x="213642" y="331961"/>
                  </a:lnTo>
                  <a:close/>
                </a:path>
              </a:pathLst>
            </a:custGeom>
            <a:solidFill>
              <a:srgbClr val="CFA5BD"/>
            </a:solidFill>
          </p:spPr>
          <p:txBody>
            <a:bodyPr/>
            <a:lstStyle/>
            <a:p>
              <a:endParaRPr lang="en-US"/>
            </a:p>
          </p:txBody>
        </p:sp>
        <p:sp>
          <p:nvSpPr>
            <p:cNvPr id="4" name="TextBox 4"/>
            <p:cNvSpPr txBox="1"/>
            <p:nvPr/>
          </p:nvSpPr>
          <p:spPr>
            <a:xfrm>
              <a:off x="66763" y="-100113"/>
              <a:ext cx="293758" cy="277950"/>
            </a:xfrm>
            <a:prstGeom prst="rect">
              <a:avLst/>
            </a:prstGeom>
          </p:spPr>
          <p:txBody>
            <a:bodyPr lIns="50800" tIns="50800" rIns="50800" bIns="50800" rtlCol="0" anchor="ctr"/>
            <a:lstStyle/>
            <a:p>
              <a:pPr algn="ctr">
                <a:lnSpc>
                  <a:spcPts val="4200"/>
                </a:lnSpc>
              </a:pPr>
              <a:endParaRPr/>
            </a:p>
          </p:txBody>
        </p:sp>
      </p:grpSp>
      <p:grpSp>
        <p:nvGrpSpPr>
          <p:cNvPr id="5" name="Group 5"/>
          <p:cNvGrpSpPr/>
          <p:nvPr/>
        </p:nvGrpSpPr>
        <p:grpSpPr>
          <a:xfrm rot="-10800000">
            <a:off x="15399339" y="3462772"/>
            <a:ext cx="1800892" cy="1399131"/>
            <a:chOff x="0" y="0"/>
            <a:chExt cx="427284" cy="331961"/>
          </a:xfrm>
        </p:grpSpPr>
        <p:sp>
          <p:nvSpPr>
            <p:cNvPr id="6" name="Freeform 6"/>
            <p:cNvSpPr/>
            <p:nvPr/>
          </p:nvSpPr>
          <p:spPr>
            <a:xfrm>
              <a:off x="0" y="0"/>
              <a:ext cx="427284" cy="331961"/>
            </a:xfrm>
            <a:custGeom>
              <a:avLst/>
              <a:gdLst/>
              <a:ahLst/>
              <a:cxnLst/>
              <a:rect l="l" t="t" r="r" b="b"/>
              <a:pathLst>
                <a:path w="427284" h="331961">
                  <a:moveTo>
                    <a:pt x="213642" y="331961"/>
                  </a:moveTo>
                  <a:lnTo>
                    <a:pt x="427284" y="0"/>
                  </a:lnTo>
                  <a:lnTo>
                    <a:pt x="0" y="0"/>
                  </a:lnTo>
                  <a:lnTo>
                    <a:pt x="213642" y="331961"/>
                  </a:lnTo>
                  <a:close/>
                </a:path>
              </a:pathLst>
            </a:custGeom>
            <a:solidFill>
              <a:srgbClr val="6EB4A7"/>
            </a:solidFill>
          </p:spPr>
          <p:txBody>
            <a:bodyPr/>
            <a:lstStyle/>
            <a:p>
              <a:endParaRPr lang="en-US"/>
            </a:p>
          </p:txBody>
        </p:sp>
        <p:sp>
          <p:nvSpPr>
            <p:cNvPr id="7" name="TextBox 7"/>
            <p:cNvSpPr txBox="1"/>
            <p:nvPr/>
          </p:nvSpPr>
          <p:spPr>
            <a:xfrm>
              <a:off x="66763" y="-100113"/>
              <a:ext cx="293758" cy="277950"/>
            </a:xfrm>
            <a:prstGeom prst="rect">
              <a:avLst/>
            </a:prstGeom>
          </p:spPr>
          <p:txBody>
            <a:bodyPr lIns="50800" tIns="50800" rIns="50800" bIns="50800" rtlCol="0" anchor="ctr"/>
            <a:lstStyle/>
            <a:p>
              <a:pPr algn="ctr">
                <a:lnSpc>
                  <a:spcPts val="4200"/>
                </a:lnSpc>
              </a:pPr>
              <a:endParaRPr/>
            </a:p>
          </p:txBody>
        </p:sp>
      </p:grpSp>
      <p:grpSp>
        <p:nvGrpSpPr>
          <p:cNvPr id="8" name="Group 8"/>
          <p:cNvGrpSpPr/>
          <p:nvPr/>
        </p:nvGrpSpPr>
        <p:grpSpPr>
          <a:xfrm>
            <a:off x="9156157" y="8490569"/>
            <a:ext cx="1800892" cy="1215032"/>
            <a:chOff x="0" y="0"/>
            <a:chExt cx="427284" cy="288281"/>
          </a:xfrm>
        </p:grpSpPr>
        <p:sp>
          <p:nvSpPr>
            <p:cNvPr id="9" name="Freeform 9"/>
            <p:cNvSpPr/>
            <p:nvPr/>
          </p:nvSpPr>
          <p:spPr>
            <a:xfrm>
              <a:off x="0" y="0"/>
              <a:ext cx="427284" cy="288281"/>
            </a:xfrm>
            <a:custGeom>
              <a:avLst/>
              <a:gdLst/>
              <a:ahLst/>
              <a:cxnLst/>
              <a:rect l="l" t="t" r="r" b="b"/>
              <a:pathLst>
                <a:path w="427284" h="288281">
                  <a:moveTo>
                    <a:pt x="213642" y="288281"/>
                  </a:moveTo>
                  <a:lnTo>
                    <a:pt x="427284" y="0"/>
                  </a:lnTo>
                  <a:lnTo>
                    <a:pt x="0" y="0"/>
                  </a:lnTo>
                  <a:lnTo>
                    <a:pt x="213642" y="288281"/>
                  </a:lnTo>
                  <a:close/>
                </a:path>
              </a:pathLst>
            </a:custGeom>
            <a:solidFill>
              <a:srgbClr val="6EB4A7"/>
            </a:solidFill>
          </p:spPr>
          <p:txBody>
            <a:bodyPr/>
            <a:lstStyle/>
            <a:p>
              <a:endParaRPr lang="en-US"/>
            </a:p>
          </p:txBody>
        </p:sp>
        <p:sp>
          <p:nvSpPr>
            <p:cNvPr id="10" name="TextBox 10"/>
            <p:cNvSpPr txBox="1"/>
            <p:nvPr/>
          </p:nvSpPr>
          <p:spPr>
            <a:xfrm>
              <a:off x="66763" y="-103233"/>
              <a:ext cx="293758" cy="257670"/>
            </a:xfrm>
            <a:prstGeom prst="rect">
              <a:avLst/>
            </a:prstGeom>
          </p:spPr>
          <p:txBody>
            <a:bodyPr lIns="50800" tIns="50800" rIns="50800" bIns="50800" rtlCol="0" anchor="ctr"/>
            <a:lstStyle/>
            <a:p>
              <a:pPr algn="ctr">
                <a:lnSpc>
                  <a:spcPts val="4200"/>
                </a:lnSpc>
              </a:pPr>
              <a:endParaRPr/>
            </a:p>
          </p:txBody>
        </p:sp>
      </p:grpSp>
      <p:grpSp>
        <p:nvGrpSpPr>
          <p:cNvPr id="11" name="Group 11"/>
          <p:cNvGrpSpPr/>
          <p:nvPr/>
        </p:nvGrpSpPr>
        <p:grpSpPr>
          <a:xfrm>
            <a:off x="7628248" y="8490569"/>
            <a:ext cx="1800892" cy="1215032"/>
            <a:chOff x="0" y="0"/>
            <a:chExt cx="427284" cy="288281"/>
          </a:xfrm>
        </p:grpSpPr>
        <p:sp>
          <p:nvSpPr>
            <p:cNvPr id="12" name="Freeform 12"/>
            <p:cNvSpPr/>
            <p:nvPr/>
          </p:nvSpPr>
          <p:spPr>
            <a:xfrm>
              <a:off x="0" y="0"/>
              <a:ext cx="427284" cy="288281"/>
            </a:xfrm>
            <a:custGeom>
              <a:avLst/>
              <a:gdLst/>
              <a:ahLst/>
              <a:cxnLst/>
              <a:rect l="l" t="t" r="r" b="b"/>
              <a:pathLst>
                <a:path w="427284" h="288281">
                  <a:moveTo>
                    <a:pt x="213642" y="288281"/>
                  </a:moveTo>
                  <a:lnTo>
                    <a:pt x="427284" y="0"/>
                  </a:lnTo>
                  <a:lnTo>
                    <a:pt x="0" y="0"/>
                  </a:lnTo>
                  <a:lnTo>
                    <a:pt x="213642" y="288281"/>
                  </a:lnTo>
                  <a:close/>
                </a:path>
              </a:pathLst>
            </a:custGeom>
            <a:solidFill>
              <a:srgbClr val="CFA5BD"/>
            </a:solidFill>
          </p:spPr>
          <p:txBody>
            <a:bodyPr/>
            <a:lstStyle/>
            <a:p>
              <a:endParaRPr lang="en-US"/>
            </a:p>
          </p:txBody>
        </p:sp>
        <p:sp>
          <p:nvSpPr>
            <p:cNvPr id="13" name="TextBox 13"/>
            <p:cNvSpPr txBox="1"/>
            <p:nvPr/>
          </p:nvSpPr>
          <p:spPr>
            <a:xfrm>
              <a:off x="66763" y="-103233"/>
              <a:ext cx="293758" cy="257670"/>
            </a:xfrm>
            <a:prstGeom prst="rect">
              <a:avLst/>
            </a:prstGeom>
          </p:spPr>
          <p:txBody>
            <a:bodyPr lIns="50800" tIns="50800" rIns="50800" bIns="50800" rtlCol="0" anchor="ctr"/>
            <a:lstStyle/>
            <a:p>
              <a:pPr algn="ctr">
                <a:lnSpc>
                  <a:spcPts val="4200"/>
                </a:lnSpc>
              </a:pPr>
              <a:endParaRPr/>
            </a:p>
          </p:txBody>
        </p:sp>
      </p:grpSp>
      <p:grpSp>
        <p:nvGrpSpPr>
          <p:cNvPr id="19" name="Group 19"/>
          <p:cNvGrpSpPr/>
          <p:nvPr/>
        </p:nvGrpSpPr>
        <p:grpSpPr>
          <a:xfrm>
            <a:off x="8626769" y="6072081"/>
            <a:ext cx="1331758" cy="133175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B1"/>
            </a:solidFill>
          </p:spPr>
          <p:txBody>
            <a:bodyPr/>
            <a:lstStyle/>
            <a:p>
              <a:endParaRPr lang="en-US"/>
            </a:p>
          </p:txBody>
        </p:sp>
        <p:sp>
          <p:nvSpPr>
            <p:cNvPr id="21" name="TextBox 21"/>
            <p:cNvSpPr txBox="1"/>
            <p:nvPr/>
          </p:nvSpPr>
          <p:spPr>
            <a:xfrm>
              <a:off x="76200" y="-47625"/>
              <a:ext cx="660400" cy="784225"/>
            </a:xfrm>
            <a:prstGeom prst="rect">
              <a:avLst/>
            </a:prstGeom>
          </p:spPr>
          <p:txBody>
            <a:bodyPr lIns="50800" tIns="50800" rIns="50800" bIns="50800" rtlCol="0" anchor="ctr"/>
            <a:lstStyle/>
            <a:p>
              <a:pPr algn="ctr">
                <a:lnSpc>
                  <a:spcPts val="4200"/>
                </a:lnSpc>
              </a:pPr>
              <a:endParaRPr/>
            </a:p>
          </p:txBody>
        </p:sp>
      </p:grpSp>
      <p:sp>
        <p:nvSpPr>
          <p:cNvPr id="22" name="TextBox 22"/>
          <p:cNvSpPr txBox="1"/>
          <p:nvPr/>
        </p:nvSpPr>
        <p:spPr>
          <a:xfrm>
            <a:off x="8508970" y="6456092"/>
            <a:ext cx="1567358" cy="495300"/>
          </a:xfrm>
          <a:prstGeom prst="rect">
            <a:avLst/>
          </a:prstGeom>
        </p:spPr>
        <p:txBody>
          <a:bodyPr lIns="0" tIns="0" rIns="0" bIns="0" rtlCol="0" anchor="t">
            <a:spAutoFit/>
          </a:bodyPr>
          <a:lstStyle/>
          <a:p>
            <a:pPr algn="ctr">
              <a:lnSpc>
                <a:spcPts val="3300"/>
              </a:lnSpc>
            </a:pPr>
            <a:r>
              <a:rPr lang="en-US" sz="3000" b="1">
                <a:solidFill>
                  <a:srgbClr val="404040"/>
                </a:solidFill>
                <a:latin typeface="Tajawal Bold"/>
                <a:ea typeface="Tajawal Bold"/>
                <a:cs typeface="Tajawal Bold"/>
                <a:sym typeface="Tajawal Bold"/>
              </a:rPr>
              <a:t>VS</a:t>
            </a:r>
          </a:p>
        </p:txBody>
      </p:sp>
      <p:grpSp>
        <p:nvGrpSpPr>
          <p:cNvPr id="23" name="Group 23"/>
          <p:cNvGrpSpPr/>
          <p:nvPr/>
        </p:nvGrpSpPr>
        <p:grpSpPr>
          <a:xfrm>
            <a:off x="2270648" y="3462773"/>
            <a:ext cx="6339952" cy="4500128"/>
            <a:chOff x="0" y="0"/>
            <a:chExt cx="1481667" cy="1481667"/>
          </a:xfrm>
        </p:grpSpPr>
        <p:sp>
          <p:nvSpPr>
            <p:cNvPr id="24" name="Freeform 24"/>
            <p:cNvSpPr/>
            <p:nvPr/>
          </p:nvSpPr>
          <p:spPr>
            <a:xfrm>
              <a:off x="0" y="0"/>
              <a:ext cx="1481667" cy="1481667"/>
            </a:xfrm>
            <a:custGeom>
              <a:avLst/>
              <a:gdLst/>
              <a:ahLst/>
              <a:cxnLst/>
              <a:rect l="l" t="t" r="r" b="b"/>
              <a:pathLst>
                <a:path w="1481667" h="1481667">
                  <a:moveTo>
                    <a:pt x="1278467" y="0"/>
                  </a:moveTo>
                  <a:lnTo>
                    <a:pt x="0" y="0"/>
                  </a:lnTo>
                  <a:lnTo>
                    <a:pt x="203200" y="1481667"/>
                  </a:lnTo>
                  <a:lnTo>
                    <a:pt x="1481667" y="1481667"/>
                  </a:lnTo>
                  <a:lnTo>
                    <a:pt x="1278467" y="0"/>
                  </a:lnTo>
                  <a:close/>
                </a:path>
              </a:pathLst>
            </a:custGeom>
            <a:solidFill>
              <a:srgbClr val="E8C2D8"/>
            </a:solidFill>
          </p:spPr>
          <p:txBody>
            <a:bodyPr/>
            <a:lstStyle/>
            <a:p>
              <a:endParaRPr lang="en-US"/>
            </a:p>
          </p:txBody>
        </p:sp>
        <p:sp>
          <p:nvSpPr>
            <p:cNvPr id="25" name="TextBox 25"/>
            <p:cNvSpPr txBox="1"/>
            <p:nvPr/>
          </p:nvSpPr>
          <p:spPr>
            <a:xfrm>
              <a:off x="101600" y="-123825"/>
              <a:ext cx="1278467" cy="1605492"/>
            </a:xfrm>
            <a:prstGeom prst="rect">
              <a:avLst/>
            </a:prstGeom>
          </p:spPr>
          <p:txBody>
            <a:bodyPr lIns="50800" tIns="50800" rIns="50800" bIns="50800" rtlCol="0" anchor="ctr"/>
            <a:lstStyle/>
            <a:p>
              <a:pPr algn="ctr">
                <a:lnSpc>
                  <a:spcPts val="4200"/>
                </a:lnSpc>
              </a:pPr>
              <a:endParaRPr/>
            </a:p>
          </p:txBody>
        </p:sp>
      </p:grpSp>
      <p:grpSp>
        <p:nvGrpSpPr>
          <p:cNvPr id="26" name="Group 26"/>
          <p:cNvGrpSpPr/>
          <p:nvPr/>
        </p:nvGrpSpPr>
        <p:grpSpPr>
          <a:xfrm>
            <a:off x="9906000" y="3462772"/>
            <a:ext cx="6395581" cy="4423927"/>
            <a:chOff x="0" y="0"/>
            <a:chExt cx="1481667" cy="1481667"/>
          </a:xfrm>
        </p:grpSpPr>
        <p:sp>
          <p:nvSpPr>
            <p:cNvPr id="27" name="Freeform 27"/>
            <p:cNvSpPr/>
            <p:nvPr/>
          </p:nvSpPr>
          <p:spPr>
            <a:xfrm>
              <a:off x="0" y="0"/>
              <a:ext cx="1481667" cy="1481667"/>
            </a:xfrm>
            <a:custGeom>
              <a:avLst/>
              <a:gdLst/>
              <a:ahLst/>
              <a:cxnLst/>
              <a:rect l="l" t="t" r="r" b="b"/>
              <a:pathLst>
                <a:path w="1481667" h="1481667">
                  <a:moveTo>
                    <a:pt x="203200" y="0"/>
                  </a:moveTo>
                  <a:lnTo>
                    <a:pt x="1481667" y="0"/>
                  </a:lnTo>
                  <a:lnTo>
                    <a:pt x="1278467" y="1481667"/>
                  </a:lnTo>
                  <a:lnTo>
                    <a:pt x="0" y="1481667"/>
                  </a:lnTo>
                  <a:lnTo>
                    <a:pt x="203200" y="0"/>
                  </a:lnTo>
                  <a:close/>
                </a:path>
              </a:pathLst>
            </a:custGeom>
            <a:solidFill>
              <a:srgbClr val="8BCFC2"/>
            </a:solidFill>
          </p:spPr>
          <p:txBody>
            <a:bodyPr/>
            <a:lstStyle/>
            <a:p>
              <a:endParaRPr lang="en-US"/>
            </a:p>
          </p:txBody>
        </p:sp>
        <p:sp>
          <p:nvSpPr>
            <p:cNvPr id="28" name="TextBox 28"/>
            <p:cNvSpPr txBox="1"/>
            <p:nvPr/>
          </p:nvSpPr>
          <p:spPr>
            <a:xfrm>
              <a:off x="101600" y="-123825"/>
              <a:ext cx="1278467" cy="1605492"/>
            </a:xfrm>
            <a:prstGeom prst="rect">
              <a:avLst/>
            </a:prstGeom>
          </p:spPr>
          <p:txBody>
            <a:bodyPr lIns="50800" tIns="50800" rIns="50800" bIns="50800" rtlCol="0" anchor="ctr"/>
            <a:lstStyle/>
            <a:p>
              <a:pPr algn="ctr">
                <a:lnSpc>
                  <a:spcPts val="4200"/>
                </a:lnSpc>
              </a:pPr>
              <a:endParaRPr/>
            </a:p>
          </p:txBody>
        </p:sp>
      </p:grpSp>
      <p:sp>
        <p:nvSpPr>
          <p:cNvPr id="29" name="TextBox 29"/>
          <p:cNvSpPr txBox="1"/>
          <p:nvPr/>
        </p:nvSpPr>
        <p:spPr>
          <a:xfrm>
            <a:off x="2636682" y="2804432"/>
            <a:ext cx="4756441" cy="432811"/>
          </a:xfrm>
          <a:prstGeom prst="rect">
            <a:avLst/>
          </a:prstGeom>
        </p:spPr>
        <p:txBody>
          <a:bodyPr lIns="0" tIns="0" rIns="0" bIns="0" rtlCol="0" anchor="t">
            <a:spAutoFit/>
          </a:bodyPr>
          <a:lstStyle/>
          <a:p>
            <a:pPr algn="ctr" rtl="1">
              <a:lnSpc>
                <a:spcPts val="3300"/>
              </a:lnSpc>
            </a:pPr>
            <a:r>
              <a:rPr lang="ar-EG" sz="3000" b="1" spc="150" dirty="0">
                <a:solidFill>
                  <a:srgbClr val="000000"/>
                </a:solidFill>
                <a:latin typeface="Tajawal Bold"/>
                <a:ea typeface="Tajawal Bold"/>
                <a:cs typeface="Tajawal Bold"/>
                <a:sym typeface="Tajawal Bold"/>
                <a:rtl/>
              </a:rPr>
              <a:t>السلع الصناعية</a:t>
            </a:r>
          </a:p>
        </p:txBody>
      </p:sp>
      <p:sp>
        <p:nvSpPr>
          <p:cNvPr id="30" name="TextBox 30"/>
          <p:cNvSpPr txBox="1"/>
          <p:nvPr/>
        </p:nvSpPr>
        <p:spPr>
          <a:xfrm>
            <a:off x="11230265" y="2804432"/>
            <a:ext cx="4756441" cy="432811"/>
          </a:xfrm>
          <a:prstGeom prst="rect">
            <a:avLst/>
          </a:prstGeom>
        </p:spPr>
        <p:txBody>
          <a:bodyPr lIns="0" tIns="0" rIns="0" bIns="0" rtlCol="0" anchor="t">
            <a:spAutoFit/>
          </a:bodyPr>
          <a:lstStyle/>
          <a:p>
            <a:pPr algn="ctr" rtl="1">
              <a:lnSpc>
                <a:spcPts val="3300"/>
              </a:lnSpc>
            </a:pPr>
            <a:r>
              <a:rPr lang="ar-EG" sz="3000" b="1" spc="150" dirty="0">
                <a:solidFill>
                  <a:srgbClr val="000000"/>
                </a:solidFill>
                <a:latin typeface="Tajawal Bold"/>
                <a:ea typeface="Tajawal Bold"/>
                <a:cs typeface="Tajawal Bold"/>
                <a:sym typeface="Tajawal Bold"/>
                <a:rtl/>
              </a:rPr>
              <a:t>السلع الاستهلاكية</a:t>
            </a:r>
          </a:p>
        </p:txBody>
      </p:sp>
      <p:sp>
        <p:nvSpPr>
          <p:cNvPr id="31" name="TextBox 31"/>
          <p:cNvSpPr txBox="1"/>
          <p:nvPr/>
        </p:nvSpPr>
        <p:spPr>
          <a:xfrm>
            <a:off x="2743200" y="3924300"/>
            <a:ext cx="4727209" cy="4457700"/>
          </a:xfrm>
          <a:prstGeom prst="rect">
            <a:avLst/>
          </a:prstGeom>
        </p:spPr>
        <p:txBody>
          <a:bodyPr lIns="0" tIns="0" rIns="0" bIns="0" rtlCol="0" anchor="t">
            <a:spAutoFit/>
          </a:bodyPr>
          <a:lstStyle/>
          <a:p>
            <a:pPr algn="r" rtl="1">
              <a:lnSpc>
                <a:spcPts val="4350"/>
              </a:lnSpc>
            </a:pPr>
            <a:r>
              <a:rPr lang="ar-EG" sz="3000" dirty="0">
                <a:solidFill>
                  <a:srgbClr val="404040"/>
                </a:solidFill>
                <a:latin typeface="Tajawal"/>
                <a:ea typeface="Tajawal"/>
                <a:cs typeface="Tajawal"/>
                <a:sym typeface="Tajawal"/>
                <a:rtl/>
              </a:rPr>
              <a:t>هي التي يشتريها المشتري الصناعي بغرض استخدامها في إنتاج سلع أو خدمات أخرى للمساعدة في عملية الإنتاج مثل :المولدات الكهربائية, الأخشاب وأجهزة القطع وغيرها.</a:t>
            </a:r>
          </a:p>
          <a:p>
            <a:pPr algn="l">
              <a:lnSpc>
                <a:spcPts val="4350"/>
              </a:lnSpc>
            </a:pPr>
            <a:endParaRPr lang="ar-EG" sz="3000" dirty="0">
              <a:solidFill>
                <a:srgbClr val="404040"/>
              </a:solidFill>
              <a:latin typeface="Tajawal"/>
              <a:ea typeface="Tajawal"/>
              <a:cs typeface="Tajawal"/>
              <a:sym typeface="Tajawal"/>
              <a:rtl/>
            </a:endParaRPr>
          </a:p>
        </p:txBody>
      </p:sp>
      <p:sp>
        <p:nvSpPr>
          <p:cNvPr id="32" name="TextBox 32"/>
          <p:cNvSpPr txBox="1"/>
          <p:nvPr/>
        </p:nvSpPr>
        <p:spPr>
          <a:xfrm>
            <a:off x="10819277" y="3884270"/>
            <a:ext cx="4590980" cy="2231380"/>
          </a:xfrm>
          <a:prstGeom prst="rect">
            <a:avLst/>
          </a:prstGeom>
        </p:spPr>
        <p:txBody>
          <a:bodyPr lIns="0" tIns="0" rIns="0" bIns="0" rtlCol="0" anchor="t">
            <a:spAutoFit/>
          </a:bodyPr>
          <a:lstStyle/>
          <a:p>
            <a:pPr algn="r" rtl="1">
              <a:lnSpc>
                <a:spcPts val="4410"/>
              </a:lnSpc>
            </a:pPr>
            <a:r>
              <a:rPr lang="ar-EG" sz="3000" dirty="0">
                <a:solidFill>
                  <a:srgbClr val="404040"/>
                </a:solidFill>
                <a:latin typeface="Tajawal"/>
                <a:ea typeface="Tajawal"/>
                <a:cs typeface="Tajawal"/>
                <a:sym typeface="Tajawal"/>
                <a:rtl/>
              </a:rPr>
              <a:t>هي التي يشتريها المستهلك النهائي بغرض استخدامها مثل: معجون الأسنان وغيرها</a:t>
            </a:r>
          </a:p>
          <a:p>
            <a:pPr algn="r" rtl="1">
              <a:lnSpc>
                <a:spcPts val="4410"/>
              </a:lnSpc>
            </a:pPr>
            <a:endParaRPr lang="ar-EG" sz="3000" dirty="0">
              <a:solidFill>
                <a:srgbClr val="404040"/>
              </a:solidFill>
              <a:latin typeface="Tajawal"/>
              <a:ea typeface="Tajawal"/>
              <a:cs typeface="Tajawal"/>
              <a:sym typeface="Tajawal"/>
              <a:rtl/>
            </a:endParaRPr>
          </a:p>
        </p:txBody>
      </p:sp>
      <p:sp>
        <p:nvSpPr>
          <p:cNvPr id="33" name="TextBox 33"/>
          <p:cNvSpPr txBox="1"/>
          <p:nvPr/>
        </p:nvSpPr>
        <p:spPr>
          <a:xfrm>
            <a:off x="6674092" y="319228"/>
            <a:ext cx="5237113" cy="765594"/>
          </a:xfrm>
          <a:prstGeom prst="rect">
            <a:avLst/>
          </a:prstGeom>
        </p:spPr>
        <p:txBody>
          <a:bodyPr lIns="0" tIns="0" rIns="0" bIns="0" rtlCol="0" anchor="t">
            <a:spAutoFit/>
          </a:bodyPr>
          <a:lstStyle/>
          <a:p>
            <a:pPr algn="ctr" rtl="1">
              <a:lnSpc>
                <a:spcPts val="6159"/>
              </a:lnSpc>
              <a:spcBef>
                <a:spcPct val="0"/>
              </a:spcBef>
            </a:pPr>
            <a:r>
              <a:rPr lang="ar-EG" sz="4399" b="1" dirty="0">
                <a:solidFill>
                  <a:schemeClr val="bg1"/>
                </a:solidFill>
                <a:latin typeface="Tajawal Bold"/>
                <a:ea typeface="Tajawal Bold"/>
                <a:cs typeface="Tajawal Bold"/>
                <a:sym typeface="Tajawal Bold"/>
                <a:rtl/>
              </a:rPr>
              <a:t>المنتج </a:t>
            </a:r>
            <a:r>
              <a:rPr lang="en-US" sz="4399" b="1" dirty="0">
                <a:solidFill>
                  <a:schemeClr val="bg1"/>
                </a:solidFill>
                <a:latin typeface="Tajawal Bold"/>
                <a:ea typeface="Tajawal Bold"/>
                <a:cs typeface="Tajawal Bold"/>
                <a:sym typeface="Tajawal Bold"/>
                <a:rtl/>
              </a:rPr>
              <a:t>Product</a:t>
            </a:r>
          </a:p>
        </p:txBody>
      </p:sp>
      <p:sp>
        <p:nvSpPr>
          <p:cNvPr id="34" name="TextBox 34"/>
          <p:cNvSpPr txBox="1"/>
          <p:nvPr/>
        </p:nvSpPr>
        <p:spPr>
          <a:xfrm>
            <a:off x="5029200" y="1790700"/>
            <a:ext cx="9906000" cy="1057982"/>
          </a:xfrm>
          <a:prstGeom prst="rect">
            <a:avLst/>
          </a:prstGeom>
        </p:spPr>
        <p:txBody>
          <a:bodyPr wrap="square" lIns="0" tIns="0" rIns="0" bIns="0" rtlCol="0" anchor="t">
            <a:spAutoFit/>
          </a:bodyPr>
          <a:lstStyle/>
          <a:p>
            <a:pPr algn="ctr" rtl="1">
              <a:lnSpc>
                <a:spcPts val="4200"/>
              </a:lnSpc>
              <a:spcBef>
                <a:spcPct val="0"/>
              </a:spcBef>
            </a:pPr>
            <a:r>
              <a:rPr lang="ar-EG" sz="3000" b="1" dirty="0">
                <a:solidFill>
                  <a:srgbClr val="000000"/>
                </a:solidFill>
                <a:latin typeface="Tajawal Bold"/>
                <a:ea typeface="Tajawal Bold"/>
                <a:cs typeface="Tajawal Bold"/>
                <a:sym typeface="Tajawal Bold"/>
                <a:rtl/>
              </a:rPr>
              <a:t>يمكن تقسيم السلع والخدمات إلى مجموعتين أساسيتين هما</a:t>
            </a:r>
          </a:p>
        </p:txBody>
      </p:sp>
      <p:grpSp>
        <p:nvGrpSpPr>
          <p:cNvPr id="35" name="Group 35"/>
          <p:cNvGrpSpPr/>
          <p:nvPr/>
        </p:nvGrpSpPr>
        <p:grpSpPr>
          <a:xfrm>
            <a:off x="17259300" y="0"/>
            <a:ext cx="1694792" cy="10287000"/>
            <a:chOff x="0" y="0"/>
            <a:chExt cx="446365" cy="2709333"/>
          </a:xfrm>
        </p:grpSpPr>
        <p:sp>
          <p:nvSpPr>
            <p:cNvPr id="36" name="Freeform 3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7" name="TextBox 3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0" y="0"/>
            <a:ext cx="1028700" cy="1028700"/>
            <a:chOff x="0" y="0"/>
            <a:chExt cx="812800" cy="812800"/>
          </a:xfrm>
        </p:grpSpPr>
        <p:sp>
          <p:nvSpPr>
            <p:cNvPr id="39"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0" name="TextBox 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6" name="Group 8"/>
          <p:cNvGrpSpPr/>
          <p:nvPr/>
        </p:nvGrpSpPr>
        <p:grpSpPr>
          <a:xfrm>
            <a:off x="0" y="6690087"/>
            <a:ext cx="1028700" cy="3177813"/>
            <a:chOff x="0" y="0"/>
            <a:chExt cx="812800" cy="2510865"/>
          </a:xfrm>
        </p:grpSpPr>
        <p:sp>
          <p:nvSpPr>
            <p:cNvPr id="4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9" name="Freeform 11"/>
          <p:cNvSpPr/>
          <p:nvPr/>
        </p:nvSpPr>
        <p:spPr>
          <a:xfrm rot="2651781">
            <a:off x="912380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50" name="TextBox 49"/>
          <p:cNvSpPr txBox="1"/>
          <p:nvPr/>
        </p:nvSpPr>
        <p:spPr>
          <a:xfrm>
            <a:off x="9065380" y="9702225"/>
            <a:ext cx="686132" cy="584775"/>
          </a:xfrm>
          <a:prstGeom prst="rect">
            <a:avLst/>
          </a:prstGeom>
          <a:noFill/>
        </p:spPr>
        <p:txBody>
          <a:bodyPr wrap="square" rtlCol="0">
            <a:spAutoFit/>
          </a:bodyPr>
          <a:lstStyle/>
          <a:p>
            <a:pPr algn="ctr"/>
            <a:r>
              <a:rPr lang="en-US" sz="3200" b="1" dirty="0">
                <a:solidFill>
                  <a:schemeClr val="bg1"/>
                </a:solidFill>
              </a:rPr>
              <a:t>11</a:t>
            </a:r>
          </a:p>
        </p:txBody>
      </p:sp>
      <p:sp>
        <p:nvSpPr>
          <p:cNvPr id="5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مستطيل 2"/>
          <p:cNvSpPr>
            <a:spLocks noChangeArrowheads="1"/>
          </p:cNvSpPr>
          <p:nvPr/>
        </p:nvSpPr>
        <p:spPr bwMode="auto">
          <a:xfrm>
            <a:off x="-381000" y="1866900"/>
            <a:ext cx="173521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000" dirty="0">
                <a:latin typeface="Tajawal Bold" panose="020B0604020202020204" charset="-78"/>
                <a:cs typeface="Tajawal Bold" panose="020B0604020202020204" charset="-78"/>
              </a:rPr>
              <a:t>يعد التسعير من أصعب القرارات التسويقية التي تتخذها المنشأة نظراً لارتباطها الوثيق بكينونة المنتج ومكانته وهو من أول ما يقيمه المستهلك ويستند إليه في قرار الشراء.</a:t>
            </a:r>
          </a:p>
        </p:txBody>
      </p:sp>
      <p:sp>
        <p:nvSpPr>
          <p:cNvPr id="4" name="Oval 80"/>
          <p:cNvSpPr/>
          <p:nvPr/>
        </p:nvSpPr>
        <p:spPr>
          <a:xfrm>
            <a:off x="16971168" y="2071688"/>
            <a:ext cx="345282"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lumMod val="75000"/>
                </a:schemeClr>
              </a:solidFill>
              <a:latin typeface="Tajawal Bold" panose="020B0604020202020204" charset="-78"/>
              <a:cs typeface="Tajawal Bold" panose="020B0604020202020204" charset="-78"/>
            </a:endParaRPr>
          </a:p>
        </p:txBody>
      </p:sp>
      <p:graphicFrame>
        <p:nvGraphicFramePr>
          <p:cNvPr id="17" name="رسم تخطيطي 16"/>
          <p:cNvGraphicFramePr/>
          <p:nvPr>
            <p:extLst>
              <p:ext uri="{D42A27DB-BD31-4B8C-83A1-F6EECF244321}">
                <p14:modId xmlns:p14="http://schemas.microsoft.com/office/powerpoint/2010/main" val="2666195732"/>
              </p:ext>
            </p:extLst>
          </p:nvPr>
        </p:nvGraphicFramePr>
        <p:xfrm>
          <a:off x="2209800" y="3086100"/>
          <a:ext cx="12599853" cy="7364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50" name="مستطيل 17"/>
          <p:cNvSpPr>
            <a:spLocks noChangeArrowheads="1"/>
          </p:cNvSpPr>
          <p:nvPr/>
        </p:nvSpPr>
        <p:spPr bwMode="auto">
          <a:xfrm>
            <a:off x="9448800" y="3514725"/>
            <a:ext cx="752236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000" dirty="0">
                <a:solidFill>
                  <a:srgbClr val="FF0000"/>
                </a:solidFill>
                <a:latin typeface="Tajawal Bold" panose="020B0604020202020204" charset="-78"/>
                <a:cs typeface="Tajawal Bold" panose="020B0604020202020204" charset="-78"/>
              </a:rPr>
              <a:t>هناك ثلاث أهداف رئيسية للتسعير هي :</a:t>
            </a:r>
          </a:p>
        </p:txBody>
      </p:sp>
      <p:sp>
        <p:nvSpPr>
          <p:cNvPr id="19" name="Oval 80"/>
          <p:cNvSpPr/>
          <p:nvPr/>
        </p:nvSpPr>
        <p:spPr>
          <a:xfrm>
            <a:off x="16971168" y="3719513"/>
            <a:ext cx="345282"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lumMod val="75000"/>
                </a:schemeClr>
              </a:solidFill>
              <a:latin typeface="Tajawal Bold" panose="020B0604020202020204" charset="-78"/>
              <a:cs typeface="Tajawal Bold" panose="020B0604020202020204" charset="-78"/>
            </a:endParaRPr>
          </a:p>
        </p:txBody>
      </p:sp>
      <p:sp>
        <p:nvSpPr>
          <p:cNvPr id="10" name="Rounded Rectangle 9"/>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3"/>
          <p:cNvSpPr txBox="1"/>
          <p:nvPr/>
        </p:nvSpPr>
        <p:spPr>
          <a:xfrm>
            <a:off x="6674092" y="319228"/>
            <a:ext cx="5237113" cy="765594"/>
          </a:xfrm>
          <a:prstGeom prst="rect">
            <a:avLst/>
          </a:prstGeom>
        </p:spPr>
        <p:txBody>
          <a:bodyPr lIns="0" tIns="0" rIns="0" bIns="0" rtlCol="0" anchor="t">
            <a:spAutoFit/>
          </a:bodyPr>
          <a:lstStyle/>
          <a:p>
            <a:pPr algn="ctr" rtl="1">
              <a:lnSpc>
                <a:spcPts val="6159"/>
              </a:lnSpc>
              <a:spcBef>
                <a:spcPct val="0"/>
              </a:spcBef>
            </a:pPr>
            <a:r>
              <a:rPr lang="ar-EG" sz="4399" b="1" dirty="0">
                <a:solidFill>
                  <a:schemeClr val="bg1"/>
                </a:solidFill>
                <a:latin typeface="Tajawal Bold"/>
                <a:ea typeface="Tajawal Bold"/>
                <a:cs typeface="Tajawal Bold"/>
                <a:sym typeface="Tajawal Bold"/>
                <a:rtl/>
              </a:rPr>
              <a:t>التسعير </a:t>
            </a:r>
            <a:r>
              <a:rPr lang="en-US" sz="4399" b="1" dirty="0">
                <a:solidFill>
                  <a:schemeClr val="bg1"/>
                </a:solidFill>
                <a:latin typeface="Tajawal Bold"/>
                <a:ea typeface="Tajawal Bold"/>
                <a:cs typeface="Tajawal Bold"/>
                <a:sym typeface="Tajawal Bold"/>
                <a:rtl/>
              </a:rPr>
              <a:t>Price</a:t>
            </a:r>
          </a:p>
        </p:txBody>
      </p:sp>
      <p:grpSp>
        <p:nvGrpSpPr>
          <p:cNvPr id="12" name="Group 35"/>
          <p:cNvGrpSpPr/>
          <p:nvPr/>
        </p:nvGrpSpPr>
        <p:grpSpPr>
          <a:xfrm>
            <a:off x="17526000" y="0"/>
            <a:ext cx="1428092" cy="10287000"/>
            <a:chOff x="0" y="0"/>
            <a:chExt cx="446365" cy="2709333"/>
          </a:xfrm>
        </p:grpSpPr>
        <p:sp>
          <p:nvSpPr>
            <p:cNvPr id="13" name="Freeform 3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14" name="TextBox 3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5" name="Group 38"/>
          <p:cNvGrpSpPr/>
          <p:nvPr/>
        </p:nvGrpSpPr>
        <p:grpSpPr>
          <a:xfrm>
            <a:off x="0" y="0"/>
            <a:ext cx="1028700" cy="1028700"/>
            <a:chOff x="0" y="0"/>
            <a:chExt cx="812800" cy="812800"/>
          </a:xfrm>
        </p:grpSpPr>
        <p:sp>
          <p:nvSpPr>
            <p:cNvPr id="16" name="Freeform 3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18" name="TextBox 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8"/>
          <p:cNvGrpSpPr/>
          <p:nvPr/>
        </p:nvGrpSpPr>
        <p:grpSpPr>
          <a:xfrm>
            <a:off x="0" y="6690087"/>
            <a:ext cx="1028700" cy="3177813"/>
            <a:chOff x="0" y="0"/>
            <a:chExt cx="812800" cy="2510865"/>
          </a:xfrm>
        </p:grpSpPr>
        <p:sp>
          <p:nvSpPr>
            <p:cNvPr id="21"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22"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23"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4"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5" name="TextBox 24"/>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12</a:t>
            </a:r>
          </a:p>
        </p:txBody>
      </p:sp>
    </p:spTree>
    <p:extLst>
      <p:ext uri="{BB962C8B-B14F-4D97-AF65-F5344CB8AC3E}">
        <p14:creationId xmlns:p14="http://schemas.microsoft.com/office/powerpoint/2010/main" val="4198248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81384" y="1930646"/>
            <a:ext cx="12344400" cy="982980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 name="TextBox 4"/>
            <p:cNvSpPr txBox="1"/>
            <p:nvPr/>
          </p:nvSpPr>
          <p:spPr>
            <a:xfrm>
              <a:off x="76200" y="28575"/>
              <a:ext cx="660400" cy="708025"/>
            </a:xfrm>
            <a:prstGeom prst="rect">
              <a:avLst/>
            </a:prstGeom>
          </p:spPr>
          <p:txBody>
            <a:bodyPr lIns="95250" tIns="95250" rIns="95250" bIns="95250" rtlCol="0" anchor="ctr"/>
            <a:lstStyle/>
            <a:p>
              <a:pPr algn="ctr">
                <a:lnSpc>
                  <a:spcPts val="3675"/>
                </a:lnSpc>
              </a:pPr>
              <a:endParaRPr sz="3200">
                <a:latin typeface="Tajawal Bold" panose="020B0604020202020204" charset="-78"/>
                <a:cs typeface="Tajawal Bold" panose="020B0604020202020204" charset="-78"/>
              </a:endParaRPr>
            </a:p>
          </p:txBody>
        </p:sp>
      </p:grpSp>
      <p:pic>
        <p:nvPicPr>
          <p:cNvPr id="5" name="Picture 5"/>
          <p:cNvPicPr>
            <a:picLocks noChangeAspect="1"/>
          </p:cNvPicPr>
          <p:nvPr/>
        </p:nvPicPr>
        <p:blipFill>
          <a:blip r:embed="rId2"/>
          <a:stretch>
            <a:fillRect/>
          </a:stretch>
        </p:blipFill>
        <p:spPr>
          <a:xfrm rot="-5400000">
            <a:off x="1905000" y="1257300"/>
            <a:ext cx="14249569" cy="14249569"/>
          </a:xfrm>
          <a:prstGeom prst="rect">
            <a:avLst/>
          </a:prstGeom>
        </p:spPr>
      </p:pic>
      <p:sp>
        <p:nvSpPr>
          <p:cNvPr id="6" name="AutoShape 6"/>
          <p:cNvSpPr/>
          <p:nvPr/>
        </p:nvSpPr>
        <p:spPr>
          <a:xfrm>
            <a:off x="3877430" y="4665332"/>
            <a:ext cx="3232964" cy="2364986"/>
          </a:xfrm>
          <a:prstGeom prst="line">
            <a:avLst/>
          </a:prstGeom>
          <a:ln w="257175" cap="flat">
            <a:solidFill>
              <a:srgbClr val="FFFFFF"/>
            </a:solidFill>
            <a:prstDash val="solid"/>
            <a:headEnd type="none" w="sm" len="sm"/>
            <a:tailEnd type="none" w="sm" len="sm"/>
          </a:ln>
        </p:spPr>
        <p:txBody>
          <a:bodyPr/>
          <a:lstStyle/>
          <a:p>
            <a:endParaRPr lang="en-US"/>
          </a:p>
        </p:txBody>
      </p:sp>
      <p:sp>
        <p:nvSpPr>
          <p:cNvPr id="7" name="AutoShape 7"/>
          <p:cNvSpPr/>
          <p:nvPr/>
        </p:nvSpPr>
        <p:spPr>
          <a:xfrm>
            <a:off x="7182420" y="2257825"/>
            <a:ext cx="1148616" cy="3782708"/>
          </a:xfrm>
          <a:prstGeom prst="line">
            <a:avLst/>
          </a:prstGeom>
          <a:ln w="257175" cap="flat">
            <a:solidFill>
              <a:srgbClr val="FFFFFF"/>
            </a:solidFill>
            <a:prstDash val="solid"/>
            <a:headEnd type="none" w="sm" len="sm"/>
            <a:tailEnd type="none" w="sm" len="sm"/>
          </a:ln>
        </p:spPr>
        <p:txBody>
          <a:bodyPr/>
          <a:lstStyle/>
          <a:p>
            <a:endParaRPr lang="en-US"/>
          </a:p>
        </p:txBody>
      </p:sp>
      <p:sp>
        <p:nvSpPr>
          <p:cNvPr id="8" name="AutoShape 8"/>
          <p:cNvSpPr/>
          <p:nvPr/>
        </p:nvSpPr>
        <p:spPr>
          <a:xfrm flipH="1">
            <a:off x="9794491" y="2444764"/>
            <a:ext cx="1294599" cy="3631214"/>
          </a:xfrm>
          <a:prstGeom prst="line">
            <a:avLst/>
          </a:prstGeom>
          <a:ln w="257175" cap="flat">
            <a:solidFill>
              <a:srgbClr val="FFFFFF"/>
            </a:solidFill>
            <a:prstDash val="solid"/>
            <a:headEnd type="none" w="sm" len="sm"/>
            <a:tailEnd type="none" w="sm" len="sm"/>
          </a:ln>
        </p:spPr>
        <p:txBody>
          <a:bodyPr/>
          <a:lstStyle/>
          <a:p>
            <a:endParaRPr lang="en-US"/>
          </a:p>
        </p:txBody>
      </p:sp>
      <p:sp>
        <p:nvSpPr>
          <p:cNvPr id="9" name="AutoShape 9"/>
          <p:cNvSpPr/>
          <p:nvPr/>
        </p:nvSpPr>
        <p:spPr>
          <a:xfrm flipH="1">
            <a:off x="11203998" y="4566872"/>
            <a:ext cx="3055911" cy="2296854"/>
          </a:xfrm>
          <a:prstGeom prst="line">
            <a:avLst/>
          </a:prstGeom>
          <a:ln w="257175" cap="flat">
            <a:solidFill>
              <a:srgbClr val="FFFFFF"/>
            </a:solidFill>
            <a:prstDash val="solid"/>
            <a:headEnd type="none" w="sm" len="sm"/>
            <a:tailEnd type="none" w="sm" len="sm"/>
          </a:ln>
        </p:spPr>
        <p:txBody>
          <a:bodyPr/>
          <a:lstStyle/>
          <a:p>
            <a:endParaRPr lang="en-US"/>
          </a:p>
        </p:txBody>
      </p:sp>
      <p:grpSp>
        <p:nvGrpSpPr>
          <p:cNvPr id="10" name="Group 10"/>
          <p:cNvGrpSpPr/>
          <p:nvPr/>
        </p:nvGrpSpPr>
        <p:grpSpPr>
          <a:xfrm>
            <a:off x="1372724" y="8382084"/>
            <a:ext cx="15314121" cy="1127510"/>
            <a:chOff x="0" y="0"/>
            <a:chExt cx="4033349" cy="296957"/>
          </a:xfrm>
        </p:grpSpPr>
        <p:sp>
          <p:nvSpPr>
            <p:cNvPr id="11" name="Freeform 11"/>
            <p:cNvSpPr/>
            <p:nvPr/>
          </p:nvSpPr>
          <p:spPr>
            <a:xfrm>
              <a:off x="0" y="0"/>
              <a:ext cx="4033349" cy="296957"/>
            </a:xfrm>
            <a:custGeom>
              <a:avLst/>
              <a:gdLst/>
              <a:ahLst/>
              <a:cxnLst/>
              <a:rect l="l" t="t" r="r" b="b"/>
              <a:pathLst>
                <a:path w="4033349" h="296957">
                  <a:moveTo>
                    <a:pt x="0" y="0"/>
                  </a:moveTo>
                  <a:lnTo>
                    <a:pt x="4033349" y="0"/>
                  </a:lnTo>
                  <a:lnTo>
                    <a:pt x="4033349" y="296957"/>
                  </a:lnTo>
                  <a:lnTo>
                    <a:pt x="0" y="296957"/>
                  </a:lnTo>
                  <a:close/>
                </a:path>
              </a:pathLst>
            </a:custGeom>
            <a:solidFill>
              <a:srgbClr val="404040"/>
            </a:solidFill>
          </p:spPr>
          <p:txBody>
            <a:bodyPr/>
            <a:lstStyle/>
            <a:p>
              <a:endParaRPr lang="en-US"/>
            </a:p>
          </p:txBody>
        </p:sp>
        <p:sp>
          <p:nvSpPr>
            <p:cNvPr id="12" name="TextBox 12"/>
            <p:cNvSpPr txBox="1"/>
            <p:nvPr/>
          </p:nvSpPr>
          <p:spPr>
            <a:xfrm>
              <a:off x="0" y="-38100"/>
              <a:ext cx="4033349" cy="335057"/>
            </a:xfrm>
            <a:prstGeom prst="rect">
              <a:avLst/>
            </a:prstGeom>
          </p:spPr>
          <p:txBody>
            <a:bodyPr lIns="71438" tIns="71438" rIns="71438" bIns="71438" rtlCol="0" anchor="ctr"/>
            <a:lstStyle/>
            <a:p>
              <a:pPr algn="ctr">
                <a:lnSpc>
                  <a:spcPts val="2756"/>
                </a:lnSpc>
                <a:spcBef>
                  <a:spcPct val="0"/>
                </a:spcBef>
              </a:pPr>
              <a:endParaRPr sz="3200">
                <a:latin typeface="Tajawal Bold" panose="020B0604020202020204" charset="-78"/>
                <a:cs typeface="Tajawal Bold" panose="020B0604020202020204" charset="-78"/>
              </a:endParaRPr>
            </a:p>
          </p:txBody>
        </p:sp>
      </p:grpSp>
      <p:grpSp>
        <p:nvGrpSpPr>
          <p:cNvPr id="14" name="Group 14"/>
          <p:cNvGrpSpPr/>
          <p:nvPr/>
        </p:nvGrpSpPr>
        <p:grpSpPr>
          <a:xfrm>
            <a:off x="3277249" y="7804806"/>
            <a:ext cx="414423" cy="41442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040"/>
            </a:solidFill>
          </p:spPr>
          <p:txBody>
            <a:bodyPr/>
            <a:lstStyle/>
            <a:p>
              <a:endParaRPr lang="en-US"/>
            </a:p>
          </p:txBody>
        </p:sp>
        <p:sp>
          <p:nvSpPr>
            <p:cNvPr id="16" name="TextBox 16"/>
            <p:cNvSpPr txBox="1"/>
            <p:nvPr/>
          </p:nvSpPr>
          <p:spPr>
            <a:xfrm>
              <a:off x="76200" y="38100"/>
              <a:ext cx="660400" cy="698500"/>
            </a:xfrm>
            <a:prstGeom prst="rect">
              <a:avLst/>
            </a:prstGeom>
          </p:spPr>
          <p:txBody>
            <a:bodyPr lIns="71438" tIns="71438" rIns="71438" bIns="71438" rtlCol="0" anchor="ctr"/>
            <a:lstStyle/>
            <a:p>
              <a:pPr algn="ctr">
                <a:lnSpc>
                  <a:spcPts val="2756"/>
                </a:lnSpc>
              </a:pPr>
              <a:endParaRPr sz="3200">
                <a:latin typeface="Tajawal Bold" panose="020B0604020202020204" charset="-78"/>
                <a:cs typeface="Tajawal Bold" panose="020B0604020202020204" charset="-78"/>
              </a:endParaRPr>
            </a:p>
          </p:txBody>
        </p:sp>
      </p:grpSp>
      <p:grpSp>
        <p:nvGrpSpPr>
          <p:cNvPr id="17" name="Group 17"/>
          <p:cNvGrpSpPr/>
          <p:nvPr/>
        </p:nvGrpSpPr>
        <p:grpSpPr>
          <a:xfrm>
            <a:off x="4706622" y="4533298"/>
            <a:ext cx="414423" cy="41442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040"/>
            </a:solidFill>
          </p:spPr>
          <p:txBody>
            <a:bodyPr/>
            <a:lstStyle/>
            <a:p>
              <a:endParaRPr lang="en-US"/>
            </a:p>
          </p:txBody>
        </p:sp>
        <p:sp>
          <p:nvSpPr>
            <p:cNvPr id="19" name="TextBox 19"/>
            <p:cNvSpPr txBox="1"/>
            <p:nvPr/>
          </p:nvSpPr>
          <p:spPr>
            <a:xfrm>
              <a:off x="76200" y="38100"/>
              <a:ext cx="660400" cy="698500"/>
            </a:xfrm>
            <a:prstGeom prst="rect">
              <a:avLst/>
            </a:prstGeom>
          </p:spPr>
          <p:txBody>
            <a:bodyPr lIns="71438" tIns="71438" rIns="71438" bIns="71438" rtlCol="0" anchor="ctr"/>
            <a:lstStyle/>
            <a:p>
              <a:pPr algn="ctr">
                <a:lnSpc>
                  <a:spcPts val="2756"/>
                </a:lnSpc>
              </a:pPr>
              <a:endParaRPr sz="3200">
                <a:latin typeface="Tajawal Bold" panose="020B0604020202020204" charset="-78"/>
                <a:cs typeface="Tajawal Bold" panose="020B0604020202020204" charset="-78"/>
              </a:endParaRPr>
            </a:p>
          </p:txBody>
        </p:sp>
      </p:grpSp>
      <p:grpSp>
        <p:nvGrpSpPr>
          <p:cNvPr id="20" name="Group 20"/>
          <p:cNvGrpSpPr/>
          <p:nvPr/>
        </p:nvGrpSpPr>
        <p:grpSpPr>
          <a:xfrm>
            <a:off x="7743334" y="2713104"/>
            <a:ext cx="414423" cy="41442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040"/>
            </a:solidFill>
          </p:spPr>
          <p:txBody>
            <a:bodyPr/>
            <a:lstStyle/>
            <a:p>
              <a:endParaRPr lang="en-US"/>
            </a:p>
          </p:txBody>
        </p:sp>
        <p:sp>
          <p:nvSpPr>
            <p:cNvPr id="22" name="TextBox 22"/>
            <p:cNvSpPr txBox="1"/>
            <p:nvPr/>
          </p:nvSpPr>
          <p:spPr>
            <a:xfrm>
              <a:off x="76200" y="38100"/>
              <a:ext cx="660400" cy="698500"/>
            </a:xfrm>
            <a:prstGeom prst="rect">
              <a:avLst/>
            </a:prstGeom>
          </p:spPr>
          <p:txBody>
            <a:bodyPr lIns="71438" tIns="71438" rIns="71438" bIns="71438" rtlCol="0" anchor="ctr"/>
            <a:lstStyle/>
            <a:p>
              <a:pPr algn="ctr">
                <a:lnSpc>
                  <a:spcPts val="2756"/>
                </a:lnSpc>
              </a:pPr>
              <a:endParaRPr sz="3200">
                <a:latin typeface="Tajawal Bold" panose="020B0604020202020204" charset="-78"/>
                <a:cs typeface="Tajawal Bold" panose="020B0604020202020204" charset="-78"/>
              </a:endParaRPr>
            </a:p>
          </p:txBody>
        </p:sp>
      </p:grpSp>
      <p:grpSp>
        <p:nvGrpSpPr>
          <p:cNvPr id="23" name="Group 23"/>
          <p:cNvGrpSpPr/>
          <p:nvPr/>
        </p:nvGrpSpPr>
        <p:grpSpPr>
          <a:xfrm>
            <a:off x="11127544" y="3127527"/>
            <a:ext cx="414423" cy="41442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040"/>
            </a:solidFill>
          </p:spPr>
          <p:txBody>
            <a:bodyPr/>
            <a:lstStyle/>
            <a:p>
              <a:endParaRPr lang="en-US"/>
            </a:p>
          </p:txBody>
        </p:sp>
        <p:sp>
          <p:nvSpPr>
            <p:cNvPr id="25" name="TextBox 25"/>
            <p:cNvSpPr txBox="1"/>
            <p:nvPr/>
          </p:nvSpPr>
          <p:spPr>
            <a:xfrm>
              <a:off x="76200" y="38100"/>
              <a:ext cx="660400" cy="698500"/>
            </a:xfrm>
            <a:prstGeom prst="rect">
              <a:avLst/>
            </a:prstGeom>
          </p:spPr>
          <p:txBody>
            <a:bodyPr lIns="71438" tIns="71438" rIns="71438" bIns="71438" rtlCol="0" anchor="ctr"/>
            <a:lstStyle/>
            <a:p>
              <a:pPr algn="ctr">
                <a:lnSpc>
                  <a:spcPts val="2756"/>
                </a:lnSpc>
              </a:pPr>
              <a:endParaRPr sz="3200">
                <a:latin typeface="Tajawal Bold" panose="020B0604020202020204" charset="-78"/>
                <a:cs typeface="Tajawal Bold" panose="020B0604020202020204" charset="-78"/>
              </a:endParaRPr>
            </a:p>
          </p:txBody>
        </p:sp>
      </p:grpSp>
      <p:grpSp>
        <p:nvGrpSpPr>
          <p:cNvPr id="26" name="Group 26"/>
          <p:cNvGrpSpPr/>
          <p:nvPr/>
        </p:nvGrpSpPr>
        <p:grpSpPr>
          <a:xfrm>
            <a:off x="13623029" y="5342133"/>
            <a:ext cx="414423" cy="41442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04040"/>
            </a:solidFill>
          </p:spPr>
          <p:txBody>
            <a:bodyPr/>
            <a:lstStyle/>
            <a:p>
              <a:endParaRPr lang="en-US"/>
            </a:p>
          </p:txBody>
        </p:sp>
        <p:sp>
          <p:nvSpPr>
            <p:cNvPr id="28" name="TextBox 28"/>
            <p:cNvSpPr txBox="1"/>
            <p:nvPr/>
          </p:nvSpPr>
          <p:spPr>
            <a:xfrm>
              <a:off x="76200" y="38100"/>
              <a:ext cx="660400" cy="698500"/>
            </a:xfrm>
            <a:prstGeom prst="rect">
              <a:avLst/>
            </a:prstGeom>
          </p:spPr>
          <p:txBody>
            <a:bodyPr lIns="71438" tIns="71438" rIns="71438" bIns="71438" rtlCol="0" anchor="ctr"/>
            <a:lstStyle/>
            <a:p>
              <a:pPr algn="ctr">
                <a:lnSpc>
                  <a:spcPts val="2756"/>
                </a:lnSpc>
              </a:pPr>
              <a:endParaRPr sz="3200">
                <a:latin typeface="Tajawal Bold" panose="020B0604020202020204" charset="-78"/>
                <a:cs typeface="Tajawal Bold" panose="020B0604020202020204" charset="-78"/>
              </a:endParaRPr>
            </a:p>
          </p:txBody>
        </p:sp>
      </p:grpSp>
      <p:sp>
        <p:nvSpPr>
          <p:cNvPr id="30" name="TextBox 30"/>
          <p:cNvSpPr txBox="1"/>
          <p:nvPr/>
        </p:nvSpPr>
        <p:spPr>
          <a:xfrm>
            <a:off x="3277249" y="7912005"/>
            <a:ext cx="414423" cy="218008"/>
          </a:xfrm>
          <a:prstGeom prst="rect">
            <a:avLst/>
          </a:prstGeom>
        </p:spPr>
        <p:txBody>
          <a:bodyPr lIns="0" tIns="0" rIns="0" bIns="0" rtlCol="0" anchor="t">
            <a:spAutoFit/>
          </a:bodyPr>
          <a:lstStyle/>
          <a:p>
            <a:pPr algn="ctr">
              <a:lnSpc>
                <a:spcPts val="1687"/>
              </a:lnSpc>
            </a:pPr>
            <a:r>
              <a:rPr lang="en-US" sz="3200" b="1">
                <a:solidFill>
                  <a:srgbClr val="FFFFFF"/>
                </a:solidFill>
                <a:latin typeface="Tajawal Bold" panose="020B0604020202020204" charset="-78"/>
                <a:ea typeface="Public Sans Bold"/>
                <a:cs typeface="Tajawal Bold" panose="020B0604020202020204" charset="-78"/>
                <a:sym typeface="Public Sans Bold"/>
              </a:rPr>
              <a:t>1</a:t>
            </a:r>
          </a:p>
        </p:txBody>
      </p:sp>
      <p:sp>
        <p:nvSpPr>
          <p:cNvPr id="31" name="TextBox 31"/>
          <p:cNvSpPr txBox="1"/>
          <p:nvPr/>
        </p:nvSpPr>
        <p:spPr>
          <a:xfrm>
            <a:off x="4706622" y="4640497"/>
            <a:ext cx="414423" cy="218008"/>
          </a:xfrm>
          <a:prstGeom prst="rect">
            <a:avLst/>
          </a:prstGeom>
        </p:spPr>
        <p:txBody>
          <a:bodyPr lIns="0" tIns="0" rIns="0" bIns="0" rtlCol="0" anchor="t">
            <a:spAutoFit/>
          </a:bodyPr>
          <a:lstStyle/>
          <a:p>
            <a:pPr algn="ctr">
              <a:lnSpc>
                <a:spcPts val="1687"/>
              </a:lnSpc>
            </a:pPr>
            <a:r>
              <a:rPr lang="en-US" sz="3200" b="1">
                <a:solidFill>
                  <a:srgbClr val="FFFFFF"/>
                </a:solidFill>
                <a:latin typeface="Tajawal Bold" panose="020B0604020202020204" charset="-78"/>
                <a:ea typeface="Public Sans Bold"/>
                <a:cs typeface="Tajawal Bold" panose="020B0604020202020204" charset="-78"/>
                <a:sym typeface="Public Sans Bold"/>
              </a:rPr>
              <a:t>2</a:t>
            </a:r>
          </a:p>
        </p:txBody>
      </p:sp>
      <p:sp>
        <p:nvSpPr>
          <p:cNvPr id="32" name="TextBox 32"/>
          <p:cNvSpPr txBox="1"/>
          <p:nvPr/>
        </p:nvSpPr>
        <p:spPr>
          <a:xfrm>
            <a:off x="7743334" y="2820303"/>
            <a:ext cx="414423" cy="218008"/>
          </a:xfrm>
          <a:prstGeom prst="rect">
            <a:avLst/>
          </a:prstGeom>
        </p:spPr>
        <p:txBody>
          <a:bodyPr lIns="0" tIns="0" rIns="0" bIns="0" rtlCol="0" anchor="t">
            <a:spAutoFit/>
          </a:bodyPr>
          <a:lstStyle/>
          <a:p>
            <a:pPr algn="ctr">
              <a:lnSpc>
                <a:spcPts val="1687"/>
              </a:lnSpc>
            </a:pPr>
            <a:r>
              <a:rPr lang="en-US" sz="3200" b="1">
                <a:solidFill>
                  <a:srgbClr val="FFFFFF"/>
                </a:solidFill>
                <a:latin typeface="Tajawal Bold" panose="020B0604020202020204" charset="-78"/>
                <a:ea typeface="Public Sans Bold"/>
                <a:cs typeface="Tajawal Bold" panose="020B0604020202020204" charset="-78"/>
                <a:sym typeface="Public Sans Bold"/>
              </a:rPr>
              <a:t>3</a:t>
            </a:r>
          </a:p>
        </p:txBody>
      </p:sp>
      <p:sp>
        <p:nvSpPr>
          <p:cNvPr id="33" name="TextBox 33"/>
          <p:cNvSpPr txBox="1"/>
          <p:nvPr/>
        </p:nvSpPr>
        <p:spPr>
          <a:xfrm>
            <a:off x="11127544" y="3234726"/>
            <a:ext cx="414423" cy="218008"/>
          </a:xfrm>
          <a:prstGeom prst="rect">
            <a:avLst/>
          </a:prstGeom>
        </p:spPr>
        <p:txBody>
          <a:bodyPr lIns="0" tIns="0" rIns="0" bIns="0" rtlCol="0" anchor="t">
            <a:spAutoFit/>
          </a:bodyPr>
          <a:lstStyle/>
          <a:p>
            <a:pPr algn="ctr">
              <a:lnSpc>
                <a:spcPts val="1687"/>
              </a:lnSpc>
            </a:pPr>
            <a:r>
              <a:rPr lang="en-US" sz="3200" b="1">
                <a:solidFill>
                  <a:srgbClr val="FFFFFF"/>
                </a:solidFill>
                <a:latin typeface="Tajawal Bold" panose="020B0604020202020204" charset="-78"/>
                <a:ea typeface="Public Sans Bold"/>
                <a:cs typeface="Tajawal Bold" panose="020B0604020202020204" charset="-78"/>
                <a:sym typeface="Public Sans Bold"/>
              </a:rPr>
              <a:t>4</a:t>
            </a:r>
          </a:p>
        </p:txBody>
      </p:sp>
      <p:sp>
        <p:nvSpPr>
          <p:cNvPr id="34" name="TextBox 34"/>
          <p:cNvSpPr txBox="1"/>
          <p:nvPr/>
        </p:nvSpPr>
        <p:spPr>
          <a:xfrm>
            <a:off x="13623029" y="5449332"/>
            <a:ext cx="414423" cy="218008"/>
          </a:xfrm>
          <a:prstGeom prst="rect">
            <a:avLst/>
          </a:prstGeom>
        </p:spPr>
        <p:txBody>
          <a:bodyPr lIns="0" tIns="0" rIns="0" bIns="0" rtlCol="0" anchor="t">
            <a:spAutoFit/>
          </a:bodyPr>
          <a:lstStyle/>
          <a:p>
            <a:pPr algn="ctr">
              <a:lnSpc>
                <a:spcPts val="1687"/>
              </a:lnSpc>
            </a:pPr>
            <a:r>
              <a:rPr lang="en-US" sz="3200" b="1">
                <a:solidFill>
                  <a:srgbClr val="FFFFFF"/>
                </a:solidFill>
                <a:latin typeface="Tajawal Bold" panose="020B0604020202020204" charset="-78"/>
                <a:ea typeface="Public Sans Bold"/>
                <a:cs typeface="Tajawal Bold" panose="020B0604020202020204" charset="-78"/>
                <a:sym typeface="Public Sans Bold"/>
              </a:rPr>
              <a:t>5</a:t>
            </a:r>
          </a:p>
        </p:txBody>
      </p:sp>
      <p:sp>
        <p:nvSpPr>
          <p:cNvPr id="36" name="TextBox 36"/>
          <p:cNvSpPr txBox="1"/>
          <p:nvPr/>
        </p:nvSpPr>
        <p:spPr>
          <a:xfrm>
            <a:off x="5493912" y="4149179"/>
            <a:ext cx="2048403" cy="984885"/>
          </a:xfrm>
          <a:prstGeom prst="rect">
            <a:avLst/>
          </a:prstGeom>
        </p:spPr>
        <p:txBody>
          <a:bodyPr lIns="0" tIns="0" rIns="0" bIns="0" rtlCol="0" anchor="t">
            <a:spAutoFit/>
          </a:bodyPr>
          <a:lstStyle/>
          <a:p>
            <a:pPr algn="ctr">
              <a:lnSpc>
                <a:spcPct val="100000"/>
              </a:lnSpc>
              <a:spcBef>
                <a:spcPct val="0"/>
              </a:spcBef>
              <a:buFontTx/>
              <a:buNone/>
            </a:pPr>
            <a:r>
              <a:rPr lang="ar-SA" altLang="en-US" sz="3200" b="1" dirty="0">
                <a:latin typeface="Tajawal Bold" panose="020B0604020202020204" charset="-78"/>
                <a:cs typeface="Tajawal Bold" panose="020B0604020202020204" charset="-78"/>
              </a:rPr>
              <a:t>البيع الشخصي</a:t>
            </a:r>
          </a:p>
        </p:txBody>
      </p:sp>
      <p:sp>
        <p:nvSpPr>
          <p:cNvPr id="37" name="TextBox 37"/>
          <p:cNvSpPr txBox="1"/>
          <p:nvPr/>
        </p:nvSpPr>
        <p:spPr>
          <a:xfrm>
            <a:off x="8157757" y="3233876"/>
            <a:ext cx="2048403" cy="984885"/>
          </a:xfrm>
          <a:prstGeom prst="rect">
            <a:avLst/>
          </a:prstGeom>
        </p:spPr>
        <p:txBody>
          <a:bodyPr lIns="0" tIns="0" rIns="0" bIns="0" rtlCol="0" anchor="t">
            <a:spAutoFit/>
          </a:bodyPr>
          <a:lstStyle/>
          <a:p>
            <a:pPr algn="ctr">
              <a:lnSpc>
                <a:spcPct val="100000"/>
              </a:lnSpc>
              <a:spcBef>
                <a:spcPct val="0"/>
              </a:spcBef>
              <a:buFontTx/>
              <a:buNone/>
            </a:pPr>
            <a:r>
              <a:rPr lang="ar-SA" altLang="en-US" sz="3200" b="1" dirty="0">
                <a:latin typeface="Tajawal Bold" panose="020B0604020202020204" charset="-78"/>
                <a:cs typeface="Tajawal Bold" panose="020B0604020202020204" charset="-78"/>
              </a:rPr>
              <a:t>التسويق المباشر</a:t>
            </a:r>
          </a:p>
        </p:txBody>
      </p:sp>
      <p:sp>
        <p:nvSpPr>
          <p:cNvPr id="38" name="TextBox 38"/>
          <p:cNvSpPr txBox="1"/>
          <p:nvPr/>
        </p:nvSpPr>
        <p:spPr>
          <a:xfrm>
            <a:off x="10683550" y="4701666"/>
            <a:ext cx="2048403" cy="984885"/>
          </a:xfrm>
          <a:prstGeom prst="rect">
            <a:avLst/>
          </a:prstGeom>
        </p:spPr>
        <p:txBody>
          <a:bodyPr lIns="0" tIns="0" rIns="0" bIns="0" rtlCol="0" anchor="t">
            <a:spAutoFit/>
          </a:bodyPr>
          <a:lstStyle/>
          <a:p>
            <a:pPr algn="ctr">
              <a:lnSpc>
                <a:spcPct val="100000"/>
              </a:lnSpc>
              <a:spcBef>
                <a:spcPct val="0"/>
              </a:spcBef>
              <a:buFontTx/>
              <a:buNone/>
            </a:pPr>
            <a:r>
              <a:rPr lang="ar-SA" altLang="en-US" sz="3200" b="1" dirty="0">
                <a:latin typeface="Tajawal Bold" panose="020B0604020202020204" charset="-78"/>
                <a:cs typeface="Tajawal Bold" panose="020B0604020202020204" charset="-78"/>
              </a:rPr>
              <a:t>الدعاية والنشر</a:t>
            </a:r>
          </a:p>
        </p:txBody>
      </p:sp>
      <p:sp>
        <p:nvSpPr>
          <p:cNvPr id="39" name="TextBox 39"/>
          <p:cNvSpPr txBox="1"/>
          <p:nvPr/>
        </p:nvSpPr>
        <p:spPr>
          <a:xfrm>
            <a:off x="12269619" y="6965446"/>
            <a:ext cx="2048403" cy="492443"/>
          </a:xfrm>
          <a:prstGeom prst="rect">
            <a:avLst/>
          </a:prstGeom>
        </p:spPr>
        <p:txBody>
          <a:bodyPr lIns="0" tIns="0" rIns="0" bIns="0" rtlCol="0" anchor="t">
            <a:spAutoFit/>
          </a:bodyPr>
          <a:lstStyle/>
          <a:p>
            <a:pPr algn="ctr">
              <a:lnSpc>
                <a:spcPct val="100000"/>
              </a:lnSpc>
              <a:spcBef>
                <a:spcPct val="0"/>
              </a:spcBef>
              <a:buFontTx/>
              <a:buNone/>
            </a:pPr>
            <a:r>
              <a:rPr lang="ar-SA" altLang="en-US" sz="3200" b="1" dirty="0">
                <a:latin typeface="Tajawal Bold" panose="020B0604020202020204" charset="-78"/>
                <a:cs typeface="Tajawal Bold" panose="020B0604020202020204" charset="-78"/>
              </a:rPr>
              <a:t>الإعلان</a:t>
            </a:r>
          </a:p>
        </p:txBody>
      </p:sp>
      <p:sp>
        <p:nvSpPr>
          <p:cNvPr id="40" name="Rectangle 5"/>
          <p:cNvSpPr>
            <a:spLocks noChangeArrowheads="1"/>
          </p:cNvSpPr>
          <p:nvPr/>
        </p:nvSpPr>
        <p:spPr bwMode="auto">
          <a:xfrm>
            <a:off x="7239000" y="6362700"/>
            <a:ext cx="3505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5400" b="1" dirty="0">
                <a:latin typeface="Tajawal Bold" panose="020B0604020202020204" charset="-78"/>
                <a:cs typeface="Tajawal Bold" panose="020B0604020202020204" charset="-78"/>
              </a:rPr>
              <a:t>المزيج الترويجي</a:t>
            </a:r>
          </a:p>
        </p:txBody>
      </p:sp>
      <p:sp>
        <p:nvSpPr>
          <p:cNvPr id="41" name="Rectangle 5"/>
          <p:cNvSpPr>
            <a:spLocks noChangeArrowheads="1"/>
          </p:cNvSpPr>
          <p:nvPr/>
        </p:nvSpPr>
        <p:spPr bwMode="auto">
          <a:xfrm>
            <a:off x="3695784" y="7188446"/>
            <a:ext cx="2133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3200" b="1" dirty="0">
                <a:latin typeface="Tajawal Bold" panose="020B0604020202020204" charset="-78"/>
                <a:cs typeface="Tajawal Bold" panose="020B0604020202020204" charset="-78"/>
              </a:rPr>
              <a:t>تنشيط المبيعات</a:t>
            </a:r>
          </a:p>
        </p:txBody>
      </p:sp>
      <p:sp>
        <p:nvSpPr>
          <p:cNvPr id="42" name="Rounded Rectangle 41"/>
          <p:cNvSpPr/>
          <p:nvPr/>
        </p:nvSpPr>
        <p:spPr>
          <a:xfrm>
            <a:off x="7315200" y="251732"/>
            <a:ext cx="32766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51"/>
          <p:cNvSpPr txBox="1"/>
          <p:nvPr/>
        </p:nvSpPr>
        <p:spPr>
          <a:xfrm>
            <a:off x="6400800" y="32657"/>
            <a:ext cx="5159425" cy="925253"/>
          </a:xfrm>
          <a:prstGeom prst="rect">
            <a:avLst/>
          </a:prstGeom>
        </p:spPr>
        <p:txBody>
          <a:bodyPr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الترويج  </a:t>
            </a:r>
            <a:r>
              <a:rPr lang="en-US" sz="2800" b="1" dirty="0">
                <a:solidFill>
                  <a:schemeClr val="bg1"/>
                </a:solidFill>
                <a:latin typeface="Tajawal Bold"/>
                <a:ea typeface="Tajawal Bold"/>
                <a:cs typeface="Tajawal Bold"/>
                <a:sym typeface="Tajawal Bold"/>
                <a:rtl/>
              </a:rPr>
              <a:t>Promotion</a:t>
            </a:r>
          </a:p>
        </p:txBody>
      </p:sp>
      <p:grpSp>
        <p:nvGrpSpPr>
          <p:cNvPr id="55" name="Group 42"/>
          <p:cNvGrpSpPr/>
          <p:nvPr/>
        </p:nvGrpSpPr>
        <p:grpSpPr>
          <a:xfrm>
            <a:off x="17259300" y="0"/>
            <a:ext cx="1694792" cy="10287000"/>
            <a:chOff x="0" y="0"/>
            <a:chExt cx="446365" cy="2709333"/>
          </a:xfrm>
        </p:grpSpPr>
        <p:sp>
          <p:nvSpPr>
            <p:cNvPr id="56"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57"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58" name="Group 48"/>
          <p:cNvGrpSpPr/>
          <p:nvPr/>
        </p:nvGrpSpPr>
        <p:grpSpPr>
          <a:xfrm>
            <a:off x="0" y="0"/>
            <a:ext cx="533400" cy="1028700"/>
            <a:chOff x="0" y="0"/>
            <a:chExt cx="812800" cy="812800"/>
          </a:xfrm>
        </p:grpSpPr>
        <p:sp>
          <p:nvSpPr>
            <p:cNvPr id="5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6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1" name="Group 8"/>
          <p:cNvGrpSpPr/>
          <p:nvPr/>
        </p:nvGrpSpPr>
        <p:grpSpPr>
          <a:xfrm>
            <a:off x="0" y="6690087"/>
            <a:ext cx="533400" cy="3177813"/>
            <a:chOff x="0" y="0"/>
            <a:chExt cx="812800" cy="2510865"/>
          </a:xfrm>
        </p:grpSpPr>
        <p:sp>
          <p:nvSpPr>
            <p:cNvPr id="62"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63"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64"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1"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3"/>
            <a:stretch>
              <a:fillRect/>
            </a:stretch>
          </a:blipFill>
        </p:spPr>
        <p:txBody>
          <a:bodyPr/>
          <a:lstStyle/>
          <a:p>
            <a:endParaRPr lang="en-US"/>
          </a:p>
        </p:txBody>
      </p:sp>
      <p:sp>
        <p:nvSpPr>
          <p:cNvPr id="52" name="TextBox 51"/>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13</a:t>
            </a:r>
          </a:p>
        </p:txBody>
      </p:sp>
      <p:sp>
        <p:nvSpPr>
          <p:cNvPr id="53" name="مستطيل 2"/>
          <p:cNvSpPr>
            <a:spLocks noChangeArrowheads="1"/>
          </p:cNvSpPr>
          <p:nvPr/>
        </p:nvSpPr>
        <p:spPr bwMode="auto">
          <a:xfrm>
            <a:off x="3048000" y="1333500"/>
            <a:ext cx="11334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200" dirty="0">
                <a:latin typeface="Tajawal Bold" panose="020B0604020202020204" charset="-78"/>
                <a:cs typeface="Tajawal Bold" panose="020B0604020202020204" charset="-78"/>
              </a:rPr>
              <a:t>«هو عملية الاتصال بالجمهور بهدف التأثير على سلوكهم»</a:t>
            </a:r>
          </a:p>
        </p:txBody>
      </p:sp>
    </p:spTree>
    <p:extLst>
      <p:ext uri="{BB962C8B-B14F-4D97-AF65-F5344CB8AC3E}">
        <p14:creationId xmlns:p14="http://schemas.microsoft.com/office/powerpoint/2010/main" val="1316920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8616628" y="4041552"/>
            <a:ext cx="2301501" cy="2288947"/>
          </a:xfrm>
          <a:custGeom>
            <a:avLst/>
            <a:gdLst/>
            <a:ahLst/>
            <a:cxnLst/>
            <a:rect l="l" t="t" r="r" b="b"/>
            <a:pathLst>
              <a:path w="2301501" h="2288947">
                <a:moveTo>
                  <a:pt x="0" y="0"/>
                </a:moveTo>
                <a:lnTo>
                  <a:pt x="2301501" y="0"/>
                </a:lnTo>
                <a:lnTo>
                  <a:pt x="2301501" y="2288947"/>
                </a:lnTo>
                <a:lnTo>
                  <a:pt x="0" y="2288947"/>
                </a:lnTo>
                <a:lnTo>
                  <a:pt x="0" y="0"/>
                </a:lnTo>
                <a:close/>
              </a:path>
            </a:pathLst>
          </a:custGeom>
          <a:blipFill>
            <a:blip r:embed="rId2"/>
            <a:stretch>
              <a:fillRect/>
            </a:stretch>
          </a:blipFill>
        </p:spPr>
        <p:txBody>
          <a:bodyPr/>
          <a:lstStyle/>
          <a:p>
            <a:endParaRPr lang="en-US"/>
          </a:p>
        </p:txBody>
      </p:sp>
      <p:sp>
        <p:nvSpPr>
          <p:cNvPr id="3" name="Freeform 3"/>
          <p:cNvSpPr/>
          <p:nvPr/>
        </p:nvSpPr>
        <p:spPr>
          <a:xfrm rot="-2700000">
            <a:off x="7355273" y="5297006"/>
            <a:ext cx="2301501" cy="2288947"/>
          </a:xfrm>
          <a:custGeom>
            <a:avLst/>
            <a:gdLst/>
            <a:ahLst/>
            <a:cxnLst/>
            <a:rect l="l" t="t" r="r" b="b"/>
            <a:pathLst>
              <a:path w="2301501" h="2288947">
                <a:moveTo>
                  <a:pt x="0" y="0"/>
                </a:moveTo>
                <a:lnTo>
                  <a:pt x="2301501" y="0"/>
                </a:lnTo>
                <a:lnTo>
                  <a:pt x="2301501" y="2288947"/>
                </a:lnTo>
                <a:lnTo>
                  <a:pt x="0" y="2288947"/>
                </a:lnTo>
                <a:lnTo>
                  <a:pt x="0" y="0"/>
                </a:lnTo>
                <a:close/>
              </a:path>
            </a:pathLst>
          </a:custGeom>
          <a:blipFill>
            <a:blip r:embed="rId3"/>
            <a:stretch>
              <a:fillRect/>
            </a:stretch>
          </a:blipFill>
        </p:spPr>
        <p:txBody>
          <a:bodyPr/>
          <a:lstStyle/>
          <a:p>
            <a:endParaRPr lang="en-US"/>
          </a:p>
        </p:txBody>
      </p:sp>
      <p:sp>
        <p:nvSpPr>
          <p:cNvPr id="4" name="Freeform 4"/>
          <p:cNvSpPr/>
          <p:nvPr/>
        </p:nvSpPr>
        <p:spPr>
          <a:xfrm rot="-2700000">
            <a:off x="8631226" y="6567058"/>
            <a:ext cx="2301501" cy="2288947"/>
          </a:xfrm>
          <a:custGeom>
            <a:avLst/>
            <a:gdLst/>
            <a:ahLst/>
            <a:cxnLst/>
            <a:rect l="l" t="t" r="r" b="b"/>
            <a:pathLst>
              <a:path w="2301501" h="2288947">
                <a:moveTo>
                  <a:pt x="0" y="0"/>
                </a:moveTo>
                <a:lnTo>
                  <a:pt x="2301501" y="0"/>
                </a:lnTo>
                <a:lnTo>
                  <a:pt x="2301501" y="2288947"/>
                </a:lnTo>
                <a:lnTo>
                  <a:pt x="0" y="2288947"/>
                </a:lnTo>
                <a:lnTo>
                  <a:pt x="0" y="0"/>
                </a:lnTo>
                <a:close/>
              </a:path>
            </a:pathLst>
          </a:custGeom>
          <a:blipFill>
            <a:blip r:embed="rId4"/>
            <a:stretch>
              <a:fillRect/>
            </a:stretch>
          </a:blipFill>
        </p:spPr>
        <p:txBody>
          <a:bodyPr/>
          <a:lstStyle/>
          <a:p>
            <a:endParaRPr lang="en-US"/>
          </a:p>
        </p:txBody>
      </p:sp>
      <p:sp>
        <p:nvSpPr>
          <p:cNvPr id="5" name="Freeform 5"/>
          <p:cNvSpPr/>
          <p:nvPr/>
        </p:nvSpPr>
        <p:spPr>
          <a:xfrm rot="-2700000">
            <a:off x="7355273" y="2776434"/>
            <a:ext cx="2301501" cy="2288947"/>
          </a:xfrm>
          <a:custGeom>
            <a:avLst/>
            <a:gdLst/>
            <a:ahLst/>
            <a:cxnLst/>
            <a:rect l="l" t="t" r="r" b="b"/>
            <a:pathLst>
              <a:path w="2301501" h="2288947">
                <a:moveTo>
                  <a:pt x="0" y="0"/>
                </a:moveTo>
                <a:lnTo>
                  <a:pt x="2301501" y="0"/>
                </a:lnTo>
                <a:lnTo>
                  <a:pt x="2301501" y="2288948"/>
                </a:lnTo>
                <a:lnTo>
                  <a:pt x="0" y="2288948"/>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7692594" y="3434642"/>
            <a:ext cx="1626859" cy="1102866"/>
          </a:xfrm>
          <a:prstGeom prst="rect">
            <a:avLst/>
          </a:prstGeom>
        </p:spPr>
        <p:txBody>
          <a:bodyPr lIns="0" tIns="0" rIns="0" bIns="0" rtlCol="0" anchor="t">
            <a:spAutoFit/>
          </a:bodyPr>
          <a:lstStyle/>
          <a:p>
            <a:pPr algn="ctr">
              <a:lnSpc>
                <a:spcPts val="8582"/>
              </a:lnSpc>
            </a:pPr>
            <a:r>
              <a:rPr lang="en-US" sz="4800" b="1">
                <a:solidFill>
                  <a:srgbClr val="F5F5F5"/>
                </a:solidFill>
                <a:latin typeface="Tajawal Bold" panose="020B0604020202020204" charset="-78"/>
                <a:ea typeface="Roboto Bold"/>
                <a:cs typeface="Tajawal Bold" panose="020B0604020202020204" charset="-78"/>
                <a:sym typeface="Roboto Bold"/>
              </a:rPr>
              <a:t>01</a:t>
            </a:r>
          </a:p>
        </p:txBody>
      </p:sp>
      <p:sp>
        <p:nvSpPr>
          <p:cNvPr id="7" name="TextBox 7"/>
          <p:cNvSpPr txBox="1"/>
          <p:nvPr/>
        </p:nvSpPr>
        <p:spPr>
          <a:xfrm>
            <a:off x="8953949" y="4685161"/>
            <a:ext cx="1626859" cy="1102866"/>
          </a:xfrm>
          <a:prstGeom prst="rect">
            <a:avLst/>
          </a:prstGeom>
        </p:spPr>
        <p:txBody>
          <a:bodyPr lIns="0" tIns="0" rIns="0" bIns="0" rtlCol="0" anchor="t">
            <a:spAutoFit/>
          </a:bodyPr>
          <a:lstStyle/>
          <a:p>
            <a:pPr algn="ctr">
              <a:lnSpc>
                <a:spcPts val="8582"/>
              </a:lnSpc>
            </a:pPr>
            <a:r>
              <a:rPr lang="en-US" sz="4800" b="1">
                <a:solidFill>
                  <a:srgbClr val="F5F5F5"/>
                </a:solidFill>
                <a:latin typeface="Tajawal Bold" panose="020B0604020202020204" charset="-78"/>
                <a:ea typeface="Roboto Bold"/>
                <a:cs typeface="Tajawal Bold" panose="020B0604020202020204" charset="-78"/>
                <a:sym typeface="Roboto Bold"/>
              </a:rPr>
              <a:t>02</a:t>
            </a:r>
          </a:p>
        </p:txBody>
      </p:sp>
      <p:sp>
        <p:nvSpPr>
          <p:cNvPr id="8" name="TextBox 8"/>
          <p:cNvSpPr txBox="1"/>
          <p:nvPr/>
        </p:nvSpPr>
        <p:spPr>
          <a:xfrm>
            <a:off x="7692594" y="5845849"/>
            <a:ext cx="1626859" cy="1102866"/>
          </a:xfrm>
          <a:prstGeom prst="rect">
            <a:avLst/>
          </a:prstGeom>
        </p:spPr>
        <p:txBody>
          <a:bodyPr lIns="0" tIns="0" rIns="0" bIns="0" rtlCol="0" anchor="t">
            <a:spAutoFit/>
          </a:bodyPr>
          <a:lstStyle/>
          <a:p>
            <a:pPr algn="ctr">
              <a:lnSpc>
                <a:spcPts val="8582"/>
              </a:lnSpc>
            </a:pPr>
            <a:r>
              <a:rPr lang="en-US" sz="4800" b="1">
                <a:solidFill>
                  <a:srgbClr val="F5F5F5"/>
                </a:solidFill>
                <a:latin typeface="Tajawal Bold" panose="020B0604020202020204" charset="-78"/>
                <a:ea typeface="Roboto Bold"/>
                <a:cs typeface="Tajawal Bold" panose="020B0604020202020204" charset="-78"/>
                <a:sym typeface="Roboto Bold"/>
              </a:rPr>
              <a:t>03</a:t>
            </a:r>
          </a:p>
        </p:txBody>
      </p:sp>
      <p:sp>
        <p:nvSpPr>
          <p:cNvPr id="9" name="TextBox 9"/>
          <p:cNvSpPr txBox="1"/>
          <p:nvPr/>
        </p:nvSpPr>
        <p:spPr>
          <a:xfrm>
            <a:off x="8983145" y="7115901"/>
            <a:ext cx="1626859" cy="1102866"/>
          </a:xfrm>
          <a:prstGeom prst="rect">
            <a:avLst/>
          </a:prstGeom>
        </p:spPr>
        <p:txBody>
          <a:bodyPr lIns="0" tIns="0" rIns="0" bIns="0" rtlCol="0" anchor="t">
            <a:spAutoFit/>
          </a:bodyPr>
          <a:lstStyle/>
          <a:p>
            <a:pPr algn="ctr">
              <a:lnSpc>
                <a:spcPts val="8582"/>
              </a:lnSpc>
            </a:pPr>
            <a:r>
              <a:rPr lang="en-US" sz="4800" b="1">
                <a:solidFill>
                  <a:srgbClr val="F5F5F5"/>
                </a:solidFill>
                <a:latin typeface="Tajawal Bold" panose="020B0604020202020204" charset="-78"/>
                <a:ea typeface="Roboto Bold"/>
                <a:cs typeface="Tajawal Bold" panose="020B0604020202020204" charset="-78"/>
                <a:sym typeface="Roboto Bold"/>
              </a:rPr>
              <a:t>04</a:t>
            </a:r>
          </a:p>
        </p:txBody>
      </p:sp>
      <p:sp>
        <p:nvSpPr>
          <p:cNvPr id="10" name="TextBox 10"/>
          <p:cNvSpPr txBox="1"/>
          <p:nvPr/>
        </p:nvSpPr>
        <p:spPr>
          <a:xfrm>
            <a:off x="776247" y="3624702"/>
            <a:ext cx="6004167" cy="592470"/>
          </a:xfrm>
          <a:prstGeom prst="rect">
            <a:avLst/>
          </a:prstGeom>
        </p:spPr>
        <p:txBody>
          <a:bodyPr wrap="square" lIns="0" tIns="0" rIns="0" bIns="0" rtlCol="0" anchor="t">
            <a:spAutoFit/>
          </a:bodyPr>
          <a:lstStyle/>
          <a:p>
            <a:pPr algn="ctr" rtl="1">
              <a:lnSpc>
                <a:spcPct val="150000"/>
              </a:lnSpc>
              <a:spcBef>
                <a:spcPct val="0"/>
              </a:spcBef>
            </a:pPr>
            <a:r>
              <a:rPr lang="ar-SA" altLang="en-US" sz="2800" dirty="0">
                <a:latin typeface="Tajawal Bold" panose="020B0604020202020204" charset="-78"/>
                <a:cs typeface="Tajawal Bold" panose="020B0604020202020204" charset="-78"/>
              </a:rPr>
              <a:t>منتج -مشتري نهائي </a:t>
            </a:r>
          </a:p>
        </p:txBody>
      </p:sp>
      <p:sp>
        <p:nvSpPr>
          <p:cNvPr id="12" name="TextBox 12"/>
          <p:cNvSpPr txBox="1"/>
          <p:nvPr/>
        </p:nvSpPr>
        <p:spPr>
          <a:xfrm>
            <a:off x="12047496" y="4936700"/>
            <a:ext cx="5479832" cy="1238801"/>
          </a:xfrm>
          <a:prstGeom prst="rect">
            <a:avLst/>
          </a:prstGeom>
        </p:spPr>
        <p:txBody>
          <a:bodyPr wrap="square" lIns="0" tIns="0" rIns="0" bIns="0" rtlCol="0" anchor="t">
            <a:spAutoFit/>
          </a:bodyPr>
          <a:lstStyle/>
          <a:p>
            <a:pPr algn="ctr" rtl="1">
              <a:lnSpc>
                <a:spcPct val="150000"/>
              </a:lnSpc>
              <a:spcBef>
                <a:spcPct val="0"/>
              </a:spcBef>
            </a:pPr>
            <a:r>
              <a:rPr lang="ar-SA" altLang="en-US" sz="2800" dirty="0">
                <a:latin typeface="Tajawal Bold" panose="020B0604020202020204" charset="-78"/>
                <a:cs typeface="Tajawal Bold" panose="020B0604020202020204" charset="-78"/>
              </a:rPr>
              <a:t>منتج –وكيل بيع أو تاجر تجزئة – مشتري نهائي</a:t>
            </a:r>
          </a:p>
        </p:txBody>
      </p:sp>
      <p:sp>
        <p:nvSpPr>
          <p:cNvPr id="14" name="TextBox 14"/>
          <p:cNvSpPr txBox="1"/>
          <p:nvPr/>
        </p:nvSpPr>
        <p:spPr>
          <a:xfrm>
            <a:off x="1342939" y="6129995"/>
            <a:ext cx="4842087" cy="1238801"/>
          </a:xfrm>
          <a:prstGeom prst="rect">
            <a:avLst/>
          </a:prstGeom>
        </p:spPr>
        <p:txBody>
          <a:bodyPr wrap="square" lIns="0" tIns="0" rIns="0" bIns="0" rtlCol="0" anchor="t">
            <a:spAutoFit/>
          </a:bodyPr>
          <a:lstStyle/>
          <a:p>
            <a:pPr algn="ctr" rtl="1">
              <a:lnSpc>
                <a:spcPct val="150000"/>
              </a:lnSpc>
              <a:spcBef>
                <a:spcPct val="0"/>
              </a:spcBef>
            </a:pPr>
            <a:r>
              <a:rPr lang="ar-SA" altLang="en-US" sz="2800" dirty="0">
                <a:latin typeface="Tajawal Bold" panose="020B0604020202020204" charset="-78"/>
                <a:cs typeface="Tajawal Bold" panose="020B0604020202020204" charset="-78"/>
              </a:rPr>
              <a:t>منتج – تاجر جملة –تاجر تجزئة – مشتري نهائي </a:t>
            </a:r>
          </a:p>
        </p:txBody>
      </p:sp>
      <p:sp>
        <p:nvSpPr>
          <p:cNvPr id="16" name="TextBox 16"/>
          <p:cNvSpPr txBox="1"/>
          <p:nvPr/>
        </p:nvSpPr>
        <p:spPr>
          <a:xfrm>
            <a:off x="12134014" y="7363703"/>
            <a:ext cx="5294780" cy="1238801"/>
          </a:xfrm>
          <a:prstGeom prst="rect">
            <a:avLst/>
          </a:prstGeom>
        </p:spPr>
        <p:txBody>
          <a:bodyPr wrap="square" lIns="0" tIns="0" rIns="0" bIns="0" rtlCol="0" anchor="t">
            <a:spAutoFit/>
          </a:bodyPr>
          <a:lstStyle/>
          <a:p>
            <a:pPr algn="ctr" rtl="1">
              <a:lnSpc>
                <a:spcPct val="150000"/>
              </a:lnSpc>
              <a:spcBef>
                <a:spcPct val="0"/>
              </a:spcBef>
            </a:pPr>
            <a:r>
              <a:rPr lang="ar-SA" altLang="en-US" sz="2800" dirty="0">
                <a:latin typeface="Tajawal Bold" panose="020B0604020202020204" charset="-78"/>
                <a:cs typeface="Tajawal Bold" panose="020B0604020202020204" charset="-78"/>
              </a:rPr>
              <a:t>منتج – وكيل بيع – تاجر جملة – تاجر تجزئة –مشتري نهائي</a:t>
            </a:r>
          </a:p>
        </p:txBody>
      </p:sp>
      <p:grpSp>
        <p:nvGrpSpPr>
          <p:cNvPr id="19" name="Group 19"/>
          <p:cNvGrpSpPr>
            <a:grpSpLocks noChangeAspect="1"/>
          </p:cNvGrpSpPr>
          <p:nvPr/>
        </p:nvGrpSpPr>
        <p:grpSpPr>
          <a:xfrm rot="21496822">
            <a:off x="11399365" y="7469026"/>
            <a:ext cx="610210" cy="610210"/>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8F2C1"/>
            </a:solidFill>
          </p:spPr>
          <p:txBody>
            <a:bodyPr/>
            <a:lstStyle/>
            <a:p>
              <a:endParaRPr lang="en-US"/>
            </a:p>
          </p:txBody>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5F5F5"/>
            </a:solidFill>
          </p:spPr>
          <p:txBody>
            <a:bodyPr/>
            <a:lstStyle/>
            <a:p>
              <a:endParaRPr lang="en-US"/>
            </a:p>
          </p:txBody>
        </p:sp>
      </p:grpSp>
      <p:grpSp>
        <p:nvGrpSpPr>
          <p:cNvPr id="24" name="Group 24"/>
          <p:cNvGrpSpPr>
            <a:grpSpLocks noChangeAspect="1"/>
          </p:cNvGrpSpPr>
          <p:nvPr/>
        </p:nvGrpSpPr>
        <p:grpSpPr>
          <a:xfrm>
            <a:off x="11390347" y="5109189"/>
            <a:ext cx="610210" cy="610210"/>
            <a:chOff x="0" y="0"/>
            <a:chExt cx="495300" cy="495300"/>
          </a:xfrm>
        </p:grpSpPr>
        <p:sp>
          <p:nvSpPr>
            <p:cNvPr id="25" name="Freeform 2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8BDF2"/>
            </a:solidFill>
          </p:spPr>
          <p:txBody>
            <a:bodyPr/>
            <a:lstStyle/>
            <a:p>
              <a:endParaRPr lang="en-US"/>
            </a:p>
          </p:txBody>
        </p:sp>
        <p:sp>
          <p:nvSpPr>
            <p:cNvPr id="26" name="Freeform 2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5F5F5"/>
            </a:solidFill>
          </p:spPr>
          <p:txBody>
            <a:bodyPr/>
            <a:lstStyle/>
            <a:p>
              <a:endParaRPr lang="en-US"/>
            </a:p>
          </p:txBody>
        </p:sp>
      </p:grpSp>
      <p:grpSp>
        <p:nvGrpSpPr>
          <p:cNvPr id="29" name="Group 29"/>
          <p:cNvGrpSpPr>
            <a:grpSpLocks noChangeAspect="1"/>
          </p:cNvGrpSpPr>
          <p:nvPr/>
        </p:nvGrpSpPr>
        <p:grpSpPr>
          <a:xfrm>
            <a:off x="6436491" y="3747133"/>
            <a:ext cx="610210" cy="610210"/>
            <a:chOff x="0" y="0"/>
            <a:chExt cx="495300" cy="495300"/>
          </a:xfrm>
        </p:grpSpPr>
        <p:sp>
          <p:nvSpPr>
            <p:cNvPr id="30"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CD61"/>
            </a:solidFill>
          </p:spPr>
          <p:txBody>
            <a:bodyPr/>
            <a:lstStyle/>
            <a:p>
              <a:endParaRPr lang="en-US"/>
            </a:p>
          </p:txBody>
        </p:sp>
        <p:sp>
          <p:nvSpPr>
            <p:cNvPr id="31"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5F5F5"/>
            </a:solidFill>
          </p:spPr>
          <p:txBody>
            <a:bodyPr/>
            <a:lstStyle/>
            <a:p>
              <a:endParaRPr lang="en-US"/>
            </a:p>
          </p:txBody>
        </p:sp>
      </p:grpSp>
      <p:grpSp>
        <p:nvGrpSpPr>
          <p:cNvPr id="34" name="Group 34"/>
          <p:cNvGrpSpPr>
            <a:grpSpLocks noChangeAspect="1"/>
          </p:cNvGrpSpPr>
          <p:nvPr/>
        </p:nvGrpSpPr>
        <p:grpSpPr>
          <a:xfrm>
            <a:off x="6436491" y="6139186"/>
            <a:ext cx="610210" cy="610210"/>
            <a:chOff x="0" y="0"/>
            <a:chExt cx="495300" cy="495300"/>
          </a:xfrm>
        </p:grpSpPr>
        <p:sp>
          <p:nvSpPr>
            <p:cNvPr id="35" name="Freeform 3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99AB"/>
            </a:solidFill>
          </p:spPr>
          <p:txBody>
            <a:bodyPr/>
            <a:lstStyle/>
            <a:p>
              <a:endParaRPr lang="en-US"/>
            </a:p>
          </p:txBody>
        </p:sp>
        <p:sp>
          <p:nvSpPr>
            <p:cNvPr id="36" name="Freeform 3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5F5F5"/>
            </a:solidFill>
          </p:spPr>
          <p:txBody>
            <a:bodyPr/>
            <a:lstStyle/>
            <a:p>
              <a:endParaRPr lang="en-US"/>
            </a:p>
          </p:txBody>
        </p:sp>
      </p:grpSp>
      <p:grpSp>
        <p:nvGrpSpPr>
          <p:cNvPr id="40" name="Group 42"/>
          <p:cNvGrpSpPr/>
          <p:nvPr/>
        </p:nvGrpSpPr>
        <p:grpSpPr>
          <a:xfrm>
            <a:off x="17754600" y="0"/>
            <a:ext cx="1199492" cy="10287000"/>
            <a:chOff x="0" y="0"/>
            <a:chExt cx="446365" cy="2709333"/>
          </a:xfrm>
        </p:grpSpPr>
        <p:sp>
          <p:nvSpPr>
            <p:cNvPr id="41"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2"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3" name="Group 48"/>
          <p:cNvGrpSpPr/>
          <p:nvPr/>
        </p:nvGrpSpPr>
        <p:grpSpPr>
          <a:xfrm>
            <a:off x="0" y="0"/>
            <a:ext cx="1028700" cy="1028700"/>
            <a:chOff x="0" y="0"/>
            <a:chExt cx="812800" cy="812800"/>
          </a:xfrm>
        </p:grpSpPr>
        <p:sp>
          <p:nvSpPr>
            <p:cNvPr id="44"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5"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6" name="Group 8"/>
          <p:cNvGrpSpPr/>
          <p:nvPr/>
        </p:nvGrpSpPr>
        <p:grpSpPr>
          <a:xfrm>
            <a:off x="0" y="6690087"/>
            <a:ext cx="1028700" cy="3177813"/>
            <a:chOff x="0" y="0"/>
            <a:chExt cx="812800" cy="2510865"/>
          </a:xfrm>
        </p:grpSpPr>
        <p:sp>
          <p:nvSpPr>
            <p:cNvPr id="4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0" name="Rounded Rectangle 49"/>
          <p:cNvSpPr/>
          <p:nvPr/>
        </p:nvSpPr>
        <p:spPr>
          <a:xfrm>
            <a:off x="6324600" y="342901"/>
            <a:ext cx="6019800" cy="11430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1"/>
          <p:cNvSpPr txBox="1"/>
          <p:nvPr/>
        </p:nvSpPr>
        <p:spPr>
          <a:xfrm>
            <a:off x="6754787" y="511551"/>
            <a:ext cx="5159425" cy="738664"/>
          </a:xfrm>
          <a:prstGeom prst="rect">
            <a:avLst/>
          </a:prstGeom>
        </p:spPr>
        <p:txBody>
          <a:bodyPr lIns="0" tIns="0" rIns="0" bIns="0" rtlCol="0" anchor="t">
            <a:spAutoFit/>
          </a:bodyPr>
          <a:lstStyle/>
          <a:p>
            <a:pPr algn="ctr" rtl="1">
              <a:spcBef>
                <a:spcPct val="0"/>
              </a:spcBef>
            </a:pPr>
            <a:r>
              <a:rPr lang="ar-SA" altLang="en-US" sz="4800" b="1" dirty="0">
                <a:solidFill>
                  <a:schemeClr val="bg1"/>
                </a:solidFill>
                <a:latin typeface="Tajawal Bold" panose="020B0604020202020204" charset="-78"/>
                <a:cs typeface="Tajawal Bold" panose="020B0604020202020204" charset="-78"/>
              </a:rPr>
              <a:t>التوزيع </a:t>
            </a:r>
            <a:r>
              <a:rPr lang="en-US" altLang="en-US" sz="4800" b="1" dirty="0">
                <a:solidFill>
                  <a:schemeClr val="bg1"/>
                </a:solidFill>
                <a:latin typeface="Tajawal Bold" panose="020B0604020202020204" charset="-78"/>
                <a:cs typeface="Tajawal Bold" panose="020B0604020202020204" charset="-78"/>
              </a:rPr>
              <a:t>Place </a:t>
            </a:r>
          </a:p>
        </p:txBody>
      </p:sp>
      <p:sp>
        <p:nvSpPr>
          <p:cNvPr id="5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6"/>
            <a:stretch>
              <a:fillRect/>
            </a:stretch>
          </a:blipFill>
        </p:spPr>
        <p:txBody>
          <a:bodyPr/>
          <a:lstStyle/>
          <a:p>
            <a:endParaRPr lang="en-US"/>
          </a:p>
        </p:txBody>
      </p:sp>
      <p:sp>
        <p:nvSpPr>
          <p:cNvPr id="53" name="TextBox 52"/>
          <p:cNvSpPr txBox="1"/>
          <p:nvPr/>
        </p:nvSpPr>
        <p:spPr>
          <a:xfrm>
            <a:off x="9448800" y="9702225"/>
            <a:ext cx="686132" cy="523220"/>
          </a:xfrm>
          <a:prstGeom prst="rect">
            <a:avLst/>
          </a:prstGeom>
          <a:noFill/>
        </p:spPr>
        <p:txBody>
          <a:bodyPr wrap="square" rtlCol="0">
            <a:spAutoFit/>
          </a:bodyPr>
          <a:lstStyle/>
          <a:p>
            <a:pPr algn="ctr"/>
            <a:r>
              <a:rPr lang="en-US" sz="2800" b="1" dirty="0">
                <a:solidFill>
                  <a:schemeClr val="bg1"/>
                </a:solidFill>
              </a:rPr>
              <a:t>14</a:t>
            </a:r>
          </a:p>
        </p:txBody>
      </p:sp>
      <p:sp>
        <p:nvSpPr>
          <p:cNvPr id="54" name="مستطيل 12"/>
          <p:cNvSpPr>
            <a:spLocks noChangeArrowheads="1"/>
          </p:cNvSpPr>
          <p:nvPr/>
        </p:nvSpPr>
        <p:spPr bwMode="auto">
          <a:xfrm>
            <a:off x="838200" y="2095500"/>
            <a:ext cx="1569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 typeface="Arial" panose="020B0604020202020204" pitchFamily="34" charset="0"/>
              <a:buNone/>
            </a:pPr>
            <a:r>
              <a:rPr lang="ar-SA" altLang="en-US" dirty="0">
                <a:latin typeface="Tajawal Bold" panose="020B0604020202020204" charset="-78"/>
                <a:cs typeface="Tajawal Bold" panose="020B0604020202020204" charset="-78"/>
              </a:rPr>
              <a:t>التوزيع هو المهمة التي من خلالها يتم نقل السلع والخدمات من مصادر إنتاجها إلى المستهلك  الأخير.</a:t>
            </a:r>
          </a:p>
        </p:txBody>
      </p:sp>
      <p:sp>
        <p:nvSpPr>
          <p:cNvPr id="55" name="Oval 80"/>
          <p:cNvSpPr/>
          <p:nvPr/>
        </p:nvSpPr>
        <p:spPr>
          <a:xfrm>
            <a:off x="16611600" y="2171700"/>
            <a:ext cx="251018" cy="376238"/>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lumMod val="75000"/>
                </a:schemeClr>
              </a:solidFill>
              <a:latin typeface="Tajawal Bold" panose="020B0604020202020204" charset="-78"/>
              <a:cs typeface="Tajawal Bold" panose="020B0604020202020204" charset="-78"/>
            </a:endParaRPr>
          </a:p>
        </p:txBody>
      </p:sp>
      <p:sp>
        <p:nvSpPr>
          <p:cNvPr id="56" name="مستطيل 5"/>
          <p:cNvSpPr>
            <a:spLocks noChangeArrowheads="1"/>
          </p:cNvSpPr>
          <p:nvPr/>
        </p:nvSpPr>
        <p:spPr bwMode="auto">
          <a:xfrm>
            <a:off x="9906000" y="2857500"/>
            <a:ext cx="742784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000" b="1" dirty="0">
                <a:solidFill>
                  <a:srgbClr val="FF0000"/>
                </a:solidFill>
                <a:latin typeface="Tajawal Bold" panose="020B0604020202020204" charset="-78"/>
                <a:cs typeface="Tajawal Bold" panose="020B0604020202020204" charset="-78"/>
              </a:rPr>
              <a:t>يمكن تقسيم منافذ التوزيع إلى عدة أقسام :</a:t>
            </a:r>
          </a:p>
        </p:txBody>
      </p:sp>
    </p:spTree>
    <p:extLst>
      <p:ext uri="{BB962C8B-B14F-4D97-AF65-F5344CB8AC3E}">
        <p14:creationId xmlns:p14="http://schemas.microsoft.com/office/powerpoint/2010/main" val="284537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مجموعة 46"/>
          <p:cNvGrpSpPr>
            <a:grpSpLocks/>
          </p:cNvGrpSpPr>
          <p:nvPr/>
        </p:nvGrpSpPr>
        <p:grpSpPr bwMode="auto">
          <a:xfrm>
            <a:off x="4876800" y="1943100"/>
            <a:ext cx="8705850" cy="7705726"/>
            <a:chOff x="2514600" y="1472563"/>
            <a:chExt cx="5803900" cy="5137787"/>
          </a:xfrm>
        </p:grpSpPr>
        <p:sp>
          <p:nvSpPr>
            <p:cNvPr id="4" name="مستطيل 3"/>
            <p:cNvSpPr/>
            <p:nvPr/>
          </p:nvSpPr>
          <p:spPr>
            <a:xfrm>
              <a:off x="2832100" y="1472563"/>
              <a:ext cx="5270500" cy="86370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700" dirty="0">
                  <a:latin typeface="Tajawal Bold" panose="020B0604020202020204" charset="-78"/>
                  <a:cs typeface="Tajawal Bold" panose="020B0604020202020204" charset="-78"/>
                </a:rPr>
                <a:t>المنتج (بائع)</a:t>
              </a:r>
            </a:p>
          </p:txBody>
        </p:sp>
        <p:cxnSp>
          <p:nvCxnSpPr>
            <p:cNvPr id="6" name="رابط كسهم مستقيم 5"/>
            <p:cNvCxnSpPr/>
            <p:nvPr/>
          </p:nvCxnSpPr>
          <p:spPr>
            <a:xfrm>
              <a:off x="7826375" y="2336270"/>
              <a:ext cx="0" cy="37533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رابط كسهم مستقيم 7"/>
            <p:cNvCxnSpPr>
              <a:stCxn id="4" idx="2"/>
            </p:cNvCxnSpPr>
            <p:nvPr/>
          </p:nvCxnSpPr>
          <p:spPr>
            <a:xfrm>
              <a:off x="5467350" y="2336270"/>
              <a:ext cx="0" cy="6477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رابط مستقيم 17"/>
            <p:cNvCxnSpPr/>
            <p:nvPr/>
          </p:nvCxnSpPr>
          <p:spPr>
            <a:xfrm flipH="1">
              <a:off x="3873500" y="2660160"/>
              <a:ext cx="3178175" cy="0"/>
            </a:xfrm>
            <a:prstGeom prst="line">
              <a:avLst/>
            </a:prstGeom>
          </p:spPr>
          <p:style>
            <a:lnRef idx="1">
              <a:schemeClr val="dk1"/>
            </a:lnRef>
            <a:fillRef idx="0">
              <a:schemeClr val="dk1"/>
            </a:fillRef>
            <a:effectRef idx="0">
              <a:schemeClr val="dk1"/>
            </a:effectRef>
            <a:fontRef idx="minor">
              <a:schemeClr val="tx1"/>
            </a:fontRef>
          </p:style>
        </p:cxnSp>
        <p:cxnSp>
          <p:nvCxnSpPr>
            <p:cNvPr id="22" name="رابط كسهم مستقيم 21"/>
            <p:cNvCxnSpPr/>
            <p:nvPr/>
          </p:nvCxnSpPr>
          <p:spPr>
            <a:xfrm>
              <a:off x="7051675" y="2660160"/>
              <a:ext cx="0" cy="412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رابط كسهم مستقيم 23"/>
            <p:cNvCxnSpPr/>
            <p:nvPr/>
          </p:nvCxnSpPr>
          <p:spPr>
            <a:xfrm>
              <a:off x="3873500" y="2660160"/>
              <a:ext cx="0" cy="412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مستطيل 25"/>
            <p:cNvSpPr/>
            <p:nvPr/>
          </p:nvSpPr>
          <p:spPr>
            <a:xfrm>
              <a:off x="6565900" y="3073400"/>
              <a:ext cx="1054100" cy="533400"/>
            </a:xfrm>
            <a:prstGeom prst="rect">
              <a:avLst/>
            </a:prstGeom>
            <a:solidFill>
              <a:schemeClr val="bg1">
                <a:lumMod val="95000"/>
              </a:schemeClr>
            </a:solidFill>
            <a:ln>
              <a:solidFill>
                <a:schemeClr val="bg1">
                  <a:lumMod val="9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chemeClr val="tx1"/>
                  </a:solidFill>
                  <a:latin typeface="Tajawal Bold" panose="020B0604020202020204" charset="-78"/>
                  <a:cs typeface="Tajawal Bold" panose="020B0604020202020204" charset="-78"/>
                </a:rPr>
                <a:t>وكيل بيع أو تاجر تجزئة</a:t>
              </a:r>
            </a:p>
          </p:txBody>
        </p:sp>
        <p:sp>
          <p:nvSpPr>
            <p:cNvPr id="27" name="مستطيل 26"/>
            <p:cNvSpPr/>
            <p:nvPr/>
          </p:nvSpPr>
          <p:spPr>
            <a:xfrm>
              <a:off x="4943960" y="3073400"/>
              <a:ext cx="1054100" cy="533400"/>
            </a:xfrm>
            <a:prstGeom prst="rect">
              <a:avLst/>
            </a:prstGeom>
            <a:solidFill>
              <a:schemeClr val="bg1">
                <a:lumMod val="95000"/>
              </a:schemeClr>
            </a:solidFill>
            <a:ln>
              <a:solidFill>
                <a:schemeClr val="bg1">
                  <a:lumMod val="9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chemeClr val="tx1"/>
                  </a:solidFill>
                  <a:latin typeface="Tajawal Bold" panose="020B0604020202020204" charset="-78"/>
                  <a:cs typeface="Tajawal Bold" panose="020B0604020202020204" charset="-78"/>
                </a:rPr>
                <a:t>تاجر جملة</a:t>
              </a:r>
            </a:p>
          </p:txBody>
        </p:sp>
        <p:sp>
          <p:nvSpPr>
            <p:cNvPr id="28" name="مستطيل 27"/>
            <p:cNvSpPr/>
            <p:nvPr/>
          </p:nvSpPr>
          <p:spPr>
            <a:xfrm>
              <a:off x="4943960" y="4165600"/>
              <a:ext cx="1054100" cy="533400"/>
            </a:xfrm>
            <a:prstGeom prst="rect">
              <a:avLst/>
            </a:prstGeom>
            <a:solidFill>
              <a:schemeClr val="bg1">
                <a:lumMod val="95000"/>
              </a:schemeClr>
            </a:solidFill>
            <a:ln>
              <a:solidFill>
                <a:schemeClr val="bg1">
                  <a:lumMod val="9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chemeClr val="tx1"/>
                  </a:solidFill>
                  <a:latin typeface="Tajawal Bold" panose="020B0604020202020204" charset="-78"/>
                  <a:cs typeface="Tajawal Bold" panose="020B0604020202020204" charset="-78"/>
                </a:rPr>
                <a:t>تاجر تجزئة</a:t>
              </a:r>
            </a:p>
          </p:txBody>
        </p:sp>
        <p:sp>
          <p:nvSpPr>
            <p:cNvPr id="29" name="مستطيل 28"/>
            <p:cNvSpPr/>
            <p:nvPr/>
          </p:nvSpPr>
          <p:spPr>
            <a:xfrm>
              <a:off x="3277086" y="3073400"/>
              <a:ext cx="1054100" cy="533400"/>
            </a:xfrm>
            <a:prstGeom prst="rect">
              <a:avLst/>
            </a:prstGeom>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SA" sz="2000" dirty="0">
                  <a:latin typeface="Tajawal Bold" panose="020B0604020202020204" charset="-78"/>
                  <a:cs typeface="Tajawal Bold" panose="020B0604020202020204" charset="-78"/>
                </a:rPr>
                <a:t>وكيل بيع</a:t>
              </a:r>
            </a:p>
          </p:txBody>
        </p:sp>
        <p:sp>
          <p:nvSpPr>
            <p:cNvPr id="30" name="مستطيل 29"/>
            <p:cNvSpPr/>
            <p:nvPr/>
          </p:nvSpPr>
          <p:spPr>
            <a:xfrm>
              <a:off x="3266590" y="4165600"/>
              <a:ext cx="1054100" cy="533400"/>
            </a:xfrm>
            <a:prstGeom prst="rect">
              <a:avLst/>
            </a:prstGeom>
            <a:effectLst>
              <a:innerShdw blurRad="63500" dist="508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1" anchor="ctr"/>
            <a:lstStyle/>
            <a:p>
              <a:pPr algn="ctr">
                <a:defRPr/>
              </a:pPr>
              <a:r>
                <a:rPr lang="ar-SA" sz="2000" dirty="0">
                  <a:latin typeface="Tajawal Bold" panose="020B0604020202020204" charset="-78"/>
                  <a:cs typeface="Tajawal Bold" panose="020B0604020202020204" charset="-78"/>
                </a:rPr>
                <a:t>تاجر جملة</a:t>
              </a:r>
            </a:p>
          </p:txBody>
        </p:sp>
        <p:sp>
          <p:nvSpPr>
            <p:cNvPr id="31" name="مستطيل 30"/>
            <p:cNvSpPr/>
            <p:nvPr/>
          </p:nvSpPr>
          <p:spPr>
            <a:xfrm>
              <a:off x="3277086" y="5257800"/>
              <a:ext cx="1054100" cy="533400"/>
            </a:xfrm>
            <a:prstGeom prst="rect">
              <a:avLst/>
            </a:prstGeom>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ar-SA" sz="2000" dirty="0">
                  <a:latin typeface="Tajawal Bold" panose="020B0604020202020204" charset="-78"/>
                  <a:cs typeface="Tajawal Bold" panose="020B0604020202020204" charset="-78"/>
                </a:rPr>
                <a:t>تاجر تجزئة</a:t>
              </a:r>
            </a:p>
          </p:txBody>
        </p:sp>
        <p:cxnSp>
          <p:nvCxnSpPr>
            <p:cNvPr id="33" name="رابط كسهم مستقيم 32"/>
            <p:cNvCxnSpPr>
              <a:stCxn id="0" idx="2"/>
              <a:endCxn id="0" idx="0"/>
            </p:cNvCxnSpPr>
            <p:nvPr/>
          </p:nvCxnSpPr>
          <p:spPr>
            <a:xfrm>
              <a:off x="5470525" y="3606428"/>
              <a:ext cx="0" cy="558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رابط كسهم مستقيم 34"/>
            <p:cNvCxnSpPr>
              <a:stCxn id="0" idx="2"/>
              <a:endCxn id="0" idx="0"/>
            </p:cNvCxnSpPr>
            <p:nvPr/>
          </p:nvCxnSpPr>
          <p:spPr>
            <a:xfrm flipH="1">
              <a:off x="3794125" y="3606428"/>
              <a:ext cx="9525" cy="558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رابط كسهم مستقيم 36"/>
            <p:cNvCxnSpPr>
              <a:stCxn id="0" idx="2"/>
              <a:endCxn id="0" idx="0"/>
            </p:cNvCxnSpPr>
            <p:nvPr/>
          </p:nvCxnSpPr>
          <p:spPr>
            <a:xfrm>
              <a:off x="3794125" y="4698763"/>
              <a:ext cx="9525" cy="558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مستطيل 37"/>
            <p:cNvSpPr/>
            <p:nvPr/>
          </p:nvSpPr>
          <p:spPr>
            <a:xfrm>
              <a:off x="2514600" y="6089585"/>
              <a:ext cx="5803900" cy="5207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700" dirty="0">
                  <a:latin typeface="Tajawal Bold" panose="020B0604020202020204" charset="-78"/>
                  <a:cs typeface="Tajawal Bold" panose="020B0604020202020204" charset="-78"/>
                </a:rPr>
                <a:t>المستهلك (مشتري) نهائي</a:t>
              </a:r>
            </a:p>
          </p:txBody>
        </p:sp>
        <p:cxnSp>
          <p:nvCxnSpPr>
            <p:cNvPr id="41" name="رابط كسهم مستقيم 40"/>
            <p:cNvCxnSpPr>
              <a:stCxn id="0" idx="2"/>
            </p:cNvCxnSpPr>
            <p:nvPr/>
          </p:nvCxnSpPr>
          <p:spPr>
            <a:xfrm flipH="1">
              <a:off x="5467350" y="4698763"/>
              <a:ext cx="3175" cy="1390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رابط كسهم مستقيم 44"/>
            <p:cNvCxnSpPr>
              <a:stCxn id="0" idx="2"/>
            </p:cNvCxnSpPr>
            <p:nvPr/>
          </p:nvCxnSpPr>
          <p:spPr>
            <a:xfrm flipH="1">
              <a:off x="3794125" y="5791098"/>
              <a:ext cx="9525" cy="2984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5" name="Rounded Rectangle 24"/>
          <p:cNvSpPr/>
          <p:nvPr/>
        </p:nvSpPr>
        <p:spPr>
          <a:xfrm>
            <a:off x="6324600" y="342901"/>
            <a:ext cx="6019800" cy="11430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51"/>
          <p:cNvSpPr txBox="1"/>
          <p:nvPr/>
        </p:nvSpPr>
        <p:spPr>
          <a:xfrm>
            <a:off x="6553200" y="495300"/>
            <a:ext cx="5743757" cy="738664"/>
          </a:xfrm>
          <a:prstGeom prst="rect">
            <a:avLst/>
          </a:prstGeom>
        </p:spPr>
        <p:txBody>
          <a:bodyPr wrap="square" lIns="0" tIns="0" rIns="0" bIns="0" rtlCol="0" anchor="t">
            <a:spAutoFit/>
          </a:bodyPr>
          <a:lstStyle/>
          <a:p>
            <a:pPr algn="ctr" rtl="1">
              <a:spcBef>
                <a:spcPct val="0"/>
              </a:spcBef>
            </a:pPr>
            <a:r>
              <a:rPr lang="ar-SA" altLang="en-US" sz="4800" b="1" dirty="0">
                <a:solidFill>
                  <a:schemeClr val="bg1"/>
                </a:solidFill>
                <a:latin typeface="Tajawal Bold" panose="020B0604020202020204" charset="-78"/>
                <a:cs typeface="Tajawal Bold" panose="020B0604020202020204" charset="-78"/>
              </a:rPr>
              <a:t>منافذ وقنوات التوزيع</a:t>
            </a:r>
          </a:p>
        </p:txBody>
      </p:sp>
      <p:grpSp>
        <p:nvGrpSpPr>
          <p:cNvPr id="34" name="Group 42"/>
          <p:cNvGrpSpPr/>
          <p:nvPr/>
        </p:nvGrpSpPr>
        <p:grpSpPr>
          <a:xfrm>
            <a:off x="17754600" y="0"/>
            <a:ext cx="1199492" cy="10287000"/>
            <a:chOff x="0" y="0"/>
            <a:chExt cx="446365" cy="2709333"/>
          </a:xfrm>
        </p:grpSpPr>
        <p:sp>
          <p:nvSpPr>
            <p:cNvPr id="36"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9"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0" name="Group 48"/>
          <p:cNvGrpSpPr/>
          <p:nvPr/>
        </p:nvGrpSpPr>
        <p:grpSpPr>
          <a:xfrm>
            <a:off x="0" y="0"/>
            <a:ext cx="1028700" cy="1028700"/>
            <a:chOff x="0" y="0"/>
            <a:chExt cx="812800" cy="812800"/>
          </a:xfrm>
        </p:grpSpPr>
        <p:sp>
          <p:nvSpPr>
            <p:cNvPr id="42"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3"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4" name="Group 8"/>
          <p:cNvGrpSpPr/>
          <p:nvPr/>
        </p:nvGrpSpPr>
        <p:grpSpPr>
          <a:xfrm>
            <a:off x="0" y="6690087"/>
            <a:ext cx="1028700" cy="3177813"/>
            <a:chOff x="0" y="0"/>
            <a:chExt cx="812800" cy="2510865"/>
          </a:xfrm>
        </p:grpSpPr>
        <p:sp>
          <p:nvSpPr>
            <p:cNvPr id="46"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7"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51" name="TextBox 50"/>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15</a:t>
            </a:r>
          </a:p>
        </p:txBody>
      </p:sp>
    </p:spTree>
    <p:extLst>
      <p:ext uri="{BB962C8B-B14F-4D97-AF65-F5344CB8AC3E}">
        <p14:creationId xmlns:p14="http://schemas.microsoft.com/office/powerpoint/2010/main" val="1654850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600" y="876300"/>
            <a:ext cx="14638225" cy="82296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9072325" y="1518653"/>
            <a:ext cx="7897249" cy="2458878"/>
          </a:xfrm>
          <a:prstGeom prst="rect">
            <a:avLst/>
          </a:prstGeom>
        </p:spPr>
        <p:txBody>
          <a:bodyPr wrap="square" lIns="0" tIns="0" rIns="0" bIns="0" rtlCol="0" anchor="t">
            <a:spAutoFit/>
          </a:bodyPr>
          <a:lstStyle/>
          <a:p>
            <a:pPr algn="r" rtl="1"/>
            <a:r>
              <a:rPr lang="ar-EG" sz="4400" b="1" dirty="0">
                <a:solidFill>
                  <a:srgbClr val="000000"/>
                </a:solidFill>
                <a:latin typeface="Tajawal Bold"/>
                <a:ea typeface="Tajawal Bold"/>
                <a:cs typeface="Tajawal Bold"/>
                <a:sym typeface="League Spartan"/>
                <a:rtl/>
              </a:rPr>
              <a:t>بحوث التسويق           </a:t>
            </a:r>
            <a:br>
              <a:rPr lang="ar-EG" sz="4400" b="1" dirty="0">
                <a:solidFill>
                  <a:srgbClr val="000000"/>
                </a:solidFill>
                <a:latin typeface="Tajawal Bold"/>
                <a:ea typeface="Tajawal Bold"/>
                <a:cs typeface="Tajawal Bold"/>
                <a:sym typeface="League Spartan"/>
                <a:rtl/>
              </a:rPr>
            </a:br>
            <a:r>
              <a:rPr lang="en-US" sz="4400" b="1" dirty="0">
                <a:solidFill>
                  <a:srgbClr val="000000"/>
                </a:solidFill>
                <a:latin typeface="Tajawal Bold"/>
                <a:ea typeface="Tajawal Bold"/>
                <a:cs typeface="Tajawal Bold"/>
                <a:sym typeface="League Spartan"/>
                <a:rtl/>
              </a:rPr>
              <a:t>Marketing Research</a:t>
            </a:r>
          </a:p>
          <a:p>
            <a:pPr algn="just">
              <a:lnSpc>
                <a:spcPts val="9349"/>
              </a:lnSpc>
            </a:pPr>
            <a:endParaRPr lang="ar-EG" sz="6600" dirty="0">
              <a:solidFill>
                <a:srgbClr val="626953"/>
              </a:solidFill>
              <a:latin typeface="League Spartan"/>
              <a:ea typeface="League Spartan"/>
              <a:cs typeface="League Spartan"/>
              <a:sym typeface="League Spartan"/>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23220"/>
          </a:xfrm>
          <a:prstGeom prst="rect">
            <a:avLst/>
          </a:prstGeom>
          <a:noFill/>
        </p:spPr>
        <p:txBody>
          <a:bodyPr wrap="square" rtlCol="0">
            <a:spAutoFit/>
          </a:bodyPr>
          <a:lstStyle/>
          <a:p>
            <a:pPr algn="ctr"/>
            <a:r>
              <a:rPr lang="en-US" sz="2800" b="1" dirty="0">
                <a:solidFill>
                  <a:schemeClr val="bg1"/>
                </a:solidFill>
              </a:rPr>
              <a:t>16</a:t>
            </a:r>
          </a:p>
        </p:txBody>
      </p:sp>
      <p:sp>
        <p:nvSpPr>
          <p:cNvPr id="18" name="Rectangle 7">
            <a:extLst>
              <a:ext uri="{FF2B5EF4-FFF2-40B4-BE49-F238E27FC236}">
                <a16:creationId xmlns:a16="http://schemas.microsoft.com/office/drawing/2014/main" id="{3139CF77-CC9F-D22D-563E-FB14D7B8513B}"/>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1" name="Rectangle 29"/>
          <p:cNvSpPr>
            <a:spLocks noChangeArrowheads="1"/>
          </p:cNvSpPr>
          <p:nvPr/>
        </p:nvSpPr>
        <p:spPr bwMode="auto">
          <a:xfrm>
            <a:off x="5386251" y="3784168"/>
            <a:ext cx="114633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200000"/>
              </a:lnSpc>
              <a:spcBef>
                <a:spcPct val="0"/>
              </a:spcBef>
              <a:buFont typeface="Arial" panose="020B0604020202020204" pitchFamily="34" charset="0"/>
              <a:buNone/>
            </a:pPr>
            <a:r>
              <a:rPr lang="ar-SA" altLang="en-US" sz="2400" dirty="0">
                <a:latin typeface="Tajawal Bold" panose="020B0604020202020204" charset="-78"/>
                <a:cs typeface="Tajawal Bold" panose="020B0604020202020204" charset="-78"/>
              </a:rPr>
              <a:t>«عملية منظمة لجمع وتصنيف وتحليل المعلومات التسويقية اللازمة لإعداد تقارير موسعة عما يحدث في السوق لمساعدة المدير على اتخاذ قراره»</a:t>
            </a:r>
          </a:p>
        </p:txBody>
      </p:sp>
      <p:sp>
        <p:nvSpPr>
          <p:cNvPr id="22" name="Rectangle 220"/>
          <p:cNvSpPr/>
          <p:nvPr/>
        </p:nvSpPr>
        <p:spPr>
          <a:xfrm>
            <a:off x="16937027" y="4150726"/>
            <a:ext cx="271462" cy="278329"/>
          </a:xfrm>
          <a:prstGeom prst="rect">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ajawal Bold" panose="020B0604020202020204" charset="-78"/>
              <a:cs typeface="Tajawal Bold" panose="020B0604020202020204" charset="-78"/>
            </a:endParaRPr>
          </a:p>
        </p:txBody>
      </p:sp>
      <p:sp>
        <p:nvSpPr>
          <p:cNvPr id="23" name="مستطيل 2"/>
          <p:cNvSpPr>
            <a:spLocks noChangeArrowheads="1"/>
          </p:cNvSpPr>
          <p:nvPr/>
        </p:nvSpPr>
        <p:spPr bwMode="auto">
          <a:xfrm>
            <a:off x="7424672" y="5706237"/>
            <a:ext cx="9448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lnSpc>
                <a:spcPct val="200000"/>
              </a:lnSpc>
              <a:spcBef>
                <a:spcPct val="0"/>
              </a:spcBef>
              <a:buFontTx/>
              <a:buNone/>
            </a:pPr>
            <a:r>
              <a:rPr lang="ar-SA" altLang="en-US" sz="2400" dirty="0">
                <a:solidFill>
                  <a:srgbClr val="002060"/>
                </a:solidFill>
                <a:latin typeface="Tajawal Bold" panose="020B0604020202020204" charset="-78"/>
                <a:cs typeface="Tajawal Bold" panose="020B0604020202020204" charset="-78"/>
              </a:rPr>
              <a:t>«إن تحديث المعلومات التسويقية لكل ما يجري في الأسواق سيؤدي حتماً إلى تغييرات مطلوبة في الاستراتيجية لمواصلة التميز في السوق»</a:t>
            </a:r>
            <a:endParaRPr lang="en-US" altLang="en-US" sz="2400" dirty="0">
              <a:solidFill>
                <a:srgbClr val="002060"/>
              </a:solidFill>
              <a:latin typeface="Tajawal Bold" panose="020B0604020202020204" charset="-78"/>
              <a:cs typeface="Tajawal Bold" panose="020B0604020202020204" charset="-78"/>
            </a:endParaRPr>
          </a:p>
        </p:txBody>
      </p:sp>
    </p:spTree>
    <p:extLst>
      <p:ext uri="{BB962C8B-B14F-4D97-AF65-F5344CB8AC3E}">
        <p14:creationId xmlns:p14="http://schemas.microsoft.com/office/powerpoint/2010/main" val="393944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752686509"/>
              </p:ext>
            </p:extLst>
          </p:nvPr>
        </p:nvGraphicFramePr>
        <p:xfrm>
          <a:off x="2559845" y="1733550"/>
          <a:ext cx="12954000" cy="7786702"/>
        </p:xfrm>
        <a:graphic>
          <a:graphicData uri="http://schemas.openxmlformats.org/drawingml/2006/table">
            <a:tbl>
              <a:tblPr bandRow="1">
                <a:tableStyleId>{EB344D84-9AFB-497E-A393-DC336BA19D2E}</a:tableStyleId>
              </a:tblPr>
              <a:tblGrid>
                <a:gridCol w="6447501">
                  <a:extLst>
                    <a:ext uri="{9D8B030D-6E8A-4147-A177-3AD203B41FA5}">
                      <a16:colId xmlns:a16="http://schemas.microsoft.com/office/drawing/2014/main" val="20000"/>
                    </a:ext>
                  </a:extLst>
                </a:gridCol>
                <a:gridCol w="6506499">
                  <a:extLst>
                    <a:ext uri="{9D8B030D-6E8A-4147-A177-3AD203B41FA5}">
                      <a16:colId xmlns:a16="http://schemas.microsoft.com/office/drawing/2014/main" val="20001"/>
                    </a:ext>
                  </a:extLst>
                </a:gridCol>
              </a:tblGrid>
              <a:tr h="556193">
                <a:tc>
                  <a:txBody>
                    <a:bodyPr/>
                    <a:lstStyle/>
                    <a:p>
                      <a:pPr algn="l"/>
                      <a:r>
                        <a:rPr lang="en-US" sz="2700" b="1" dirty="0">
                          <a:latin typeface="Tajawal" panose="00000500000000000000" pitchFamily="2" charset="-78"/>
                          <a:cs typeface="Tajawal" panose="00000500000000000000" pitchFamily="2" charset="-78"/>
                        </a:rPr>
                        <a:t>Marketing </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تسويق </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0"/>
                  </a:ext>
                </a:extLst>
              </a:tr>
              <a:tr h="556193">
                <a:tc>
                  <a:txBody>
                    <a:bodyPr/>
                    <a:lstStyle/>
                    <a:p>
                      <a:pPr algn="l"/>
                      <a:r>
                        <a:rPr lang="en-US" sz="2700" b="1" dirty="0">
                          <a:latin typeface="Tajawal" panose="00000500000000000000" pitchFamily="2" charset="-78"/>
                          <a:cs typeface="Tajawal" panose="00000500000000000000" pitchFamily="2" charset="-78"/>
                        </a:rPr>
                        <a:t>Marketing Research </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بحوث التسويق</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1"/>
                  </a:ext>
                </a:extLst>
              </a:tr>
              <a:tr h="556193">
                <a:tc>
                  <a:txBody>
                    <a:bodyPr/>
                    <a:lstStyle/>
                    <a:p>
                      <a:pPr algn="l"/>
                      <a:r>
                        <a:rPr lang="en-US" sz="2700" b="1" dirty="0">
                          <a:latin typeface="Tajawal" panose="00000500000000000000" pitchFamily="2" charset="-78"/>
                          <a:cs typeface="Tajawal" panose="00000500000000000000" pitchFamily="2" charset="-78"/>
                        </a:rPr>
                        <a:t>Marketing</a:t>
                      </a:r>
                      <a:r>
                        <a:rPr lang="ar-SA" sz="2700" b="1" dirty="0">
                          <a:latin typeface="Tajawal" panose="00000500000000000000" pitchFamily="2" charset="-78"/>
                          <a:cs typeface="Tajawal" panose="00000500000000000000" pitchFamily="2" charset="-78"/>
                        </a:rPr>
                        <a:t> </a:t>
                      </a:r>
                      <a:r>
                        <a:rPr lang="en-US" sz="2700" b="1" baseline="0" dirty="0">
                          <a:latin typeface="Tajawal" panose="00000500000000000000" pitchFamily="2" charset="-78"/>
                          <a:cs typeface="Tajawal" panose="00000500000000000000" pitchFamily="2" charset="-78"/>
                        </a:rPr>
                        <a:t> Management</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إدارة التسويق</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2"/>
                  </a:ext>
                </a:extLst>
              </a:tr>
              <a:tr h="556193">
                <a:tc>
                  <a:txBody>
                    <a:bodyPr/>
                    <a:lstStyle/>
                    <a:p>
                      <a:pPr algn="l"/>
                      <a:r>
                        <a:rPr lang="en-US" sz="2700" b="1" dirty="0">
                          <a:latin typeface="Tajawal" panose="00000500000000000000" pitchFamily="2" charset="-78"/>
                          <a:cs typeface="Tajawal" panose="00000500000000000000" pitchFamily="2" charset="-78"/>
                        </a:rPr>
                        <a:t>Marketing Mixture</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المزيج التسويقي</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3"/>
                  </a:ext>
                </a:extLst>
              </a:tr>
              <a:tr h="556193">
                <a:tc>
                  <a:txBody>
                    <a:bodyPr/>
                    <a:lstStyle/>
                    <a:p>
                      <a:pPr algn="l"/>
                      <a:r>
                        <a:rPr lang="en-US" sz="2700" b="1" dirty="0">
                          <a:latin typeface="Tajawal" panose="00000500000000000000" pitchFamily="2" charset="-78"/>
                          <a:cs typeface="Tajawal" panose="00000500000000000000" pitchFamily="2" charset="-78"/>
                        </a:rPr>
                        <a:t>Commodity</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السلعة </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4"/>
                  </a:ext>
                </a:extLst>
              </a:tr>
              <a:tr h="556193">
                <a:tc>
                  <a:txBody>
                    <a:bodyPr/>
                    <a:lstStyle/>
                    <a:p>
                      <a:pPr algn="l"/>
                      <a:r>
                        <a:rPr lang="en-US" sz="2700" b="1" dirty="0">
                          <a:latin typeface="Tajawal" panose="00000500000000000000" pitchFamily="2" charset="-78"/>
                          <a:cs typeface="Tajawal" panose="00000500000000000000" pitchFamily="2" charset="-78"/>
                        </a:rPr>
                        <a:t>Service</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الخدمة </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5"/>
                  </a:ext>
                </a:extLst>
              </a:tr>
              <a:tr h="556193">
                <a:tc>
                  <a:txBody>
                    <a:bodyPr/>
                    <a:lstStyle/>
                    <a:p>
                      <a:pPr algn="l"/>
                      <a:r>
                        <a:rPr lang="en-US" sz="2700" b="1" dirty="0">
                          <a:latin typeface="Tajawal" panose="00000500000000000000" pitchFamily="2" charset="-78"/>
                          <a:cs typeface="Tajawal" panose="00000500000000000000" pitchFamily="2" charset="-78"/>
                        </a:rPr>
                        <a:t>Product</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المنتج </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6"/>
                  </a:ext>
                </a:extLst>
              </a:tr>
              <a:tr h="556193">
                <a:tc>
                  <a:txBody>
                    <a:bodyPr/>
                    <a:lstStyle/>
                    <a:p>
                      <a:pPr algn="l"/>
                      <a:r>
                        <a:rPr lang="en-US" sz="2700" b="1" dirty="0">
                          <a:latin typeface="Tajawal" panose="00000500000000000000" pitchFamily="2" charset="-78"/>
                          <a:cs typeface="Tajawal" panose="00000500000000000000" pitchFamily="2" charset="-78"/>
                        </a:rPr>
                        <a:t>Price</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تسعير</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7"/>
                  </a:ext>
                </a:extLst>
              </a:tr>
              <a:tr h="556193">
                <a:tc>
                  <a:txBody>
                    <a:bodyPr/>
                    <a:lstStyle/>
                    <a:p>
                      <a:pPr algn="l"/>
                      <a:r>
                        <a:rPr lang="en-US" sz="2700" b="1" dirty="0">
                          <a:latin typeface="Tajawal" panose="00000500000000000000" pitchFamily="2" charset="-78"/>
                          <a:cs typeface="Tajawal" panose="00000500000000000000" pitchFamily="2" charset="-78"/>
                        </a:rPr>
                        <a:t>Distribution</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توزيع</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8"/>
                  </a:ext>
                </a:extLst>
              </a:tr>
              <a:tr h="556193">
                <a:tc>
                  <a:txBody>
                    <a:bodyPr/>
                    <a:lstStyle/>
                    <a:p>
                      <a:pPr algn="l"/>
                      <a:r>
                        <a:rPr lang="en-US" sz="2700" b="1" dirty="0">
                          <a:latin typeface="Tajawal" panose="00000500000000000000" pitchFamily="2" charset="-78"/>
                          <a:cs typeface="Tajawal" panose="00000500000000000000" pitchFamily="2" charset="-78"/>
                        </a:rPr>
                        <a:t>Promotion</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ترويج </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09"/>
                  </a:ext>
                </a:extLst>
              </a:tr>
              <a:tr h="556193">
                <a:tc>
                  <a:txBody>
                    <a:bodyPr/>
                    <a:lstStyle/>
                    <a:p>
                      <a:pPr algn="l"/>
                      <a:r>
                        <a:rPr lang="en-US" sz="2700" b="1" dirty="0">
                          <a:latin typeface="Tajawal" panose="00000500000000000000" pitchFamily="2" charset="-78"/>
                          <a:cs typeface="Tajawal" panose="00000500000000000000" pitchFamily="2" charset="-78"/>
                        </a:rPr>
                        <a:t>Direct Marketing</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تسويق مباشر</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10"/>
                  </a:ext>
                </a:extLst>
              </a:tr>
              <a:tr h="556193">
                <a:tc>
                  <a:txBody>
                    <a:bodyPr/>
                    <a:lstStyle/>
                    <a:p>
                      <a:pPr algn="l"/>
                      <a:r>
                        <a:rPr lang="en-US" sz="2700" b="1" dirty="0">
                          <a:latin typeface="Tajawal" panose="00000500000000000000" pitchFamily="2" charset="-78"/>
                          <a:cs typeface="Tajawal" panose="00000500000000000000" pitchFamily="2" charset="-78"/>
                        </a:rPr>
                        <a:t>Wholesaler </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تاجر جملة</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11"/>
                  </a:ext>
                </a:extLst>
              </a:tr>
              <a:tr h="556193">
                <a:tc>
                  <a:txBody>
                    <a:bodyPr/>
                    <a:lstStyle/>
                    <a:p>
                      <a:pPr algn="l"/>
                      <a:r>
                        <a:rPr lang="en-US" sz="2700" b="1" dirty="0">
                          <a:latin typeface="Tajawal" panose="00000500000000000000" pitchFamily="2" charset="-78"/>
                          <a:cs typeface="Tajawal" panose="00000500000000000000" pitchFamily="2" charset="-78"/>
                        </a:rPr>
                        <a:t>Retailer</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تاجر تجزئة</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12"/>
                  </a:ext>
                </a:extLst>
              </a:tr>
              <a:tr h="556193">
                <a:tc>
                  <a:txBody>
                    <a:bodyPr/>
                    <a:lstStyle/>
                    <a:p>
                      <a:pPr algn="l"/>
                      <a:r>
                        <a:rPr lang="en-US" sz="2700" b="1" dirty="0">
                          <a:latin typeface="Tajawal" panose="00000500000000000000" pitchFamily="2" charset="-78"/>
                          <a:cs typeface="Tajawal" panose="00000500000000000000" pitchFamily="2" charset="-78"/>
                        </a:rPr>
                        <a:t>Customer </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tc>
                  <a:txBody>
                    <a:bodyPr/>
                    <a:lstStyle/>
                    <a:p>
                      <a:pPr algn="r"/>
                      <a:r>
                        <a:rPr lang="ar-SA" sz="2700" b="1" dirty="0">
                          <a:latin typeface="Tajawal" panose="00000500000000000000" pitchFamily="2" charset="-78"/>
                          <a:cs typeface="Tajawal" panose="00000500000000000000" pitchFamily="2" charset="-78"/>
                        </a:rPr>
                        <a:t>مستهلك</a:t>
                      </a:r>
                      <a:endParaRPr lang="en-US" sz="2700" b="1" dirty="0">
                        <a:solidFill>
                          <a:schemeClr val="accent3">
                            <a:lumMod val="75000"/>
                          </a:schemeClr>
                        </a:solidFill>
                        <a:latin typeface="Tajawal" panose="00000500000000000000" pitchFamily="2" charset="-78"/>
                        <a:cs typeface="Tajawal" panose="00000500000000000000" pitchFamily="2" charset="-78"/>
                      </a:endParaRPr>
                    </a:p>
                  </a:txBody>
                  <a:tcPr marL="137166" marR="137166" marT="68571" marB="68571"/>
                </a:tc>
                <a:extLst>
                  <a:ext uri="{0D108BD9-81ED-4DB2-BD59-A6C34878D82A}">
                    <a16:rowId xmlns:a16="http://schemas.microsoft.com/office/drawing/2014/main" val="10013"/>
                  </a:ext>
                </a:extLst>
              </a:tr>
            </a:tbl>
          </a:graphicData>
        </a:graphic>
      </p:graphicFrame>
      <p:grpSp>
        <p:nvGrpSpPr>
          <p:cNvPr id="7" name="Group 48"/>
          <p:cNvGrpSpPr/>
          <p:nvPr/>
        </p:nvGrpSpPr>
        <p:grpSpPr>
          <a:xfrm>
            <a:off x="0" y="0"/>
            <a:ext cx="1028700" cy="1028700"/>
            <a:chOff x="0" y="0"/>
            <a:chExt cx="812800" cy="812800"/>
          </a:xfrm>
        </p:grpSpPr>
        <p:sp>
          <p:nvSpPr>
            <p:cNvPr id="8"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9"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8"/>
          <p:cNvGrpSpPr/>
          <p:nvPr/>
        </p:nvGrpSpPr>
        <p:grpSpPr>
          <a:xfrm>
            <a:off x="0" y="6690087"/>
            <a:ext cx="1028700" cy="3177813"/>
            <a:chOff x="0" y="0"/>
            <a:chExt cx="812800" cy="2510865"/>
          </a:xfrm>
        </p:grpSpPr>
        <p:sp>
          <p:nvSpPr>
            <p:cNvPr id="11"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12"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13"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grpSp>
        <p:nvGrpSpPr>
          <p:cNvPr id="14" name="Group 42"/>
          <p:cNvGrpSpPr/>
          <p:nvPr/>
        </p:nvGrpSpPr>
        <p:grpSpPr>
          <a:xfrm>
            <a:off x="17259300" y="0"/>
            <a:ext cx="1694792" cy="10287000"/>
            <a:chOff x="0" y="0"/>
            <a:chExt cx="446365" cy="2709333"/>
          </a:xfrm>
        </p:grpSpPr>
        <p:sp>
          <p:nvSpPr>
            <p:cNvPr id="15"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16"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17" name="Rounded Rectangle 16"/>
          <p:cNvSpPr/>
          <p:nvPr/>
        </p:nvSpPr>
        <p:spPr>
          <a:xfrm>
            <a:off x="6324600" y="342901"/>
            <a:ext cx="6019800" cy="11430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51"/>
          <p:cNvSpPr txBox="1"/>
          <p:nvPr/>
        </p:nvSpPr>
        <p:spPr>
          <a:xfrm>
            <a:off x="6553200" y="495300"/>
            <a:ext cx="5743757" cy="738664"/>
          </a:xfrm>
          <a:prstGeom prst="rect">
            <a:avLst/>
          </a:prstGeom>
        </p:spPr>
        <p:txBody>
          <a:bodyPr wrap="square" lIns="0" tIns="0" rIns="0" bIns="0" rtlCol="0" anchor="t">
            <a:spAutoFit/>
          </a:bodyPr>
          <a:lstStyle/>
          <a:p>
            <a:pPr algn="ctr" rtl="1">
              <a:spcBef>
                <a:spcPct val="0"/>
              </a:spcBef>
            </a:pPr>
            <a:r>
              <a:rPr lang="ar-SA" altLang="en-US" sz="4800" b="1" dirty="0">
                <a:solidFill>
                  <a:schemeClr val="bg1"/>
                </a:solidFill>
                <a:latin typeface="Tajawal Bold" panose="020B0604020202020204" charset="-78"/>
                <a:cs typeface="Tajawal Bold" panose="020B0604020202020204" charset="-78"/>
              </a:rPr>
              <a:t>المصطلحات</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17</a:t>
            </a:r>
          </a:p>
        </p:txBody>
      </p:sp>
    </p:spTree>
    <p:extLst>
      <p:ext uri="{BB962C8B-B14F-4D97-AF65-F5344CB8AC3E}">
        <p14:creationId xmlns:p14="http://schemas.microsoft.com/office/powerpoint/2010/main" val="1270877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254896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9357013" cy="254896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7259300" y="0"/>
            <a:ext cx="1028700" cy="102870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609914" y="0"/>
            <a:ext cx="1694792" cy="10287000"/>
            <a:chOff x="0" y="0"/>
            <a:chExt cx="446365" cy="2709333"/>
          </a:xfrm>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446365" cy="274743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0853887" y="786854"/>
            <a:ext cx="1977164" cy="1977164"/>
            <a:chOff x="0" y="0"/>
            <a:chExt cx="812800" cy="812800"/>
          </a:xfrm>
        </p:grpSpPr>
        <p:sp>
          <p:nvSpPr>
            <p:cNvPr id="15" name="Freeform 15"/>
            <p:cNvSpPr/>
            <p:nvPr/>
          </p:nvSpPr>
          <p:spPr>
            <a:xfrm>
              <a:off x="0" y="0"/>
              <a:ext cx="812800" cy="812800"/>
            </a:xfrm>
            <a:custGeom>
              <a:avLst/>
              <a:gdLst/>
              <a:ahLst/>
              <a:cxnLst/>
              <a:rect l="l" t="t" r="r" b="b"/>
              <a:pathLst>
                <a:path w="812800" h="812800">
                  <a:moveTo>
                    <a:pt x="199699" y="0"/>
                  </a:moveTo>
                  <a:lnTo>
                    <a:pt x="613101" y="0"/>
                  </a:lnTo>
                  <a:cubicBezTo>
                    <a:pt x="666064" y="0"/>
                    <a:pt x="716859" y="21040"/>
                    <a:pt x="754309" y="58491"/>
                  </a:cubicBezTo>
                  <a:cubicBezTo>
                    <a:pt x="791760" y="95941"/>
                    <a:pt x="812800" y="146736"/>
                    <a:pt x="812800" y="199699"/>
                  </a:cubicBezTo>
                  <a:lnTo>
                    <a:pt x="812800" y="613101"/>
                  </a:lnTo>
                  <a:cubicBezTo>
                    <a:pt x="812800" y="666064"/>
                    <a:pt x="791760" y="716859"/>
                    <a:pt x="754309" y="754309"/>
                  </a:cubicBezTo>
                  <a:cubicBezTo>
                    <a:pt x="716859" y="791760"/>
                    <a:pt x="666064" y="812800"/>
                    <a:pt x="613101" y="812800"/>
                  </a:cubicBezTo>
                  <a:lnTo>
                    <a:pt x="199699" y="812800"/>
                  </a:lnTo>
                  <a:cubicBezTo>
                    <a:pt x="146736" y="812800"/>
                    <a:pt x="95941" y="791760"/>
                    <a:pt x="58491" y="754309"/>
                  </a:cubicBezTo>
                  <a:cubicBezTo>
                    <a:pt x="21040" y="716859"/>
                    <a:pt x="0" y="666064"/>
                    <a:pt x="0" y="613101"/>
                  </a:cubicBezTo>
                  <a:lnTo>
                    <a:pt x="0" y="199699"/>
                  </a:lnTo>
                  <a:cubicBezTo>
                    <a:pt x="0" y="146736"/>
                    <a:pt x="21040" y="95941"/>
                    <a:pt x="58491" y="58491"/>
                  </a:cubicBezTo>
                  <a:cubicBezTo>
                    <a:pt x="95941" y="21040"/>
                    <a:pt x="146736" y="0"/>
                    <a:pt x="199699" y="0"/>
                  </a:cubicBezTo>
                  <a:close/>
                </a:path>
              </a:pathLst>
            </a:custGeom>
            <a:solidFill>
              <a:srgbClr val="795B12">
                <a:alpha val="2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8484493" y="9014056"/>
            <a:ext cx="2545888" cy="254588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9804"/>
                </a:srgbClr>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a:off x="12194959" y="2206326"/>
            <a:ext cx="4711851" cy="7427548"/>
          </a:xfrm>
          <a:custGeom>
            <a:avLst/>
            <a:gdLst/>
            <a:ahLst/>
            <a:cxnLst/>
            <a:rect l="l" t="t" r="r" b="b"/>
            <a:pathLst>
              <a:path w="4711851" h="7427548">
                <a:moveTo>
                  <a:pt x="0" y="0"/>
                </a:moveTo>
                <a:lnTo>
                  <a:pt x="4711851" y="0"/>
                </a:lnTo>
                <a:lnTo>
                  <a:pt x="4711851" y="7427547"/>
                </a:lnTo>
                <a:lnTo>
                  <a:pt x="0" y="742754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7">
            <a:extLst>
              <a:ext uri="{FF2B5EF4-FFF2-40B4-BE49-F238E27FC236}">
                <a16:creationId xmlns:a16="http://schemas.microsoft.com/office/drawing/2014/main" id="{0D678B1C-ECFD-F9A6-20AE-83A6E6614F6A}"/>
              </a:ext>
            </a:extLst>
          </p:cNvPr>
          <p:cNvSpPr/>
          <p:nvPr/>
        </p:nvSpPr>
        <p:spPr>
          <a:xfrm>
            <a:off x="1381190" y="7436114"/>
            <a:ext cx="2457037" cy="2475737"/>
          </a:xfrm>
          <a:custGeom>
            <a:avLst/>
            <a:gdLst/>
            <a:ahLst/>
            <a:cxnLst/>
            <a:rect l="l" t="t" r="r" b="b"/>
            <a:pathLst>
              <a:path w="2165766" h="2262787">
                <a:moveTo>
                  <a:pt x="0" y="0"/>
                </a:moveTo>
                <a:lnTo>
                  <a:pt x="2165766" y="0"/>
                </a:lnTo>
                <a:lnTo>
                  <a:pt x="2165766" y="2262788"/>
                </a:lnTo>
                <a:lnTo>
                  <a:pt x="0" y="2262788"/>
                </a:lnTo>
                <a:lnTo>
                  <a:pt x="0" y="0"/>
                </a:lnTo>
                <a:close/>
              </a:path>
            </a:pathLst>
          </a:custGeom>
          <a:blipFill>
            <a:blip r:embed="rId3"/>
            <a:stretch>
              <a:fillRect l="-42748" t="-38645" r="-44844" b="-4090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242A99DA-DB13-4D3A-3342-352C8451F247}"/>
              </a:ext>
            </a:extLst>
          </p:cNvPr>
          <p:cNvSpPr txBox="1"/>
          <p:nvPr/>
        </p:nvSpPr>
        <p:spPr>
          <a:xfrm>
            <a:off x="4627465" y="7603100"/>
            <a:ext cx="6172200" cy="156966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4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rPr>
              <a:t>لمزيد من الوسائل والكتب:</a:t>
            </a:r>
            <a:endParaRPr kumimoji="0" lang="en-US" sz="4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p:txBody>
      </p:sp>
      <p:sp>
        <p:nvSpPr>
          <p:cNvPr id="26" name="TextBox 25">
            <a:extLst>
              <a:ext uri="{FF2B5EF4-FFF2-40B4-BE49-F238E27FC236}">
                <a16:creationId xmlns:a16="http://schemas.microsoft.com/office/drawing/2014/main" id="{E0C7693F-2F24-27C1-3760-DEDB667478E3}"/>
              </a:ext>
            </a:extLst>
          </p:cNvPr>
          <p:cNvSpPr txBox="1"/>
          <p:nvPr/>
        </p:nvSpPr>
        <p:spPr>
          <a:xfrm>
            <a:off x="3102210" y="2191182"/>
            <a:ext cx="7632450" cy="6667851"/>
          </a:xfrm>
          <a:prstGeom prst="rect">
            <a:avLst/>
          </a:prstGeom>
          <a:noFill/>
        </p:spPr>
        <p:txBody>
          <a:bodyPr wrap="square" rtlCol="0">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SA" sz="8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rPr>
              <a:t>شكرًا لحسن استماعكم</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ar-SA" sz="8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p:txBody>
      </p:sp>
      <p:sp>
        <p:nvSpPr>
          <p:cNvPr id="21" name="TextBox 31">
            <a:extLst>
              <a:ext uri="{FF2B5EF4-FFF2-40B4-BE49-F238E27FC236}">
                <a16:creationId xmlns:a16="http://schemas.microsoft.com/office/drawing/2014/main" id="{CE79E880-FD3E-5C85-765D-944C7E1953B2}"/>
              </a:ext>
            </a:extLst>
          </p:cNvPr>
          <p:cNvSpPr txBox="1"/>
          <p:nvPr/>
        </p:nvSpPr>
        <p:spPr>
          <a:xfrm>
            <a:off x="6424098" y="9208727"/>
            <a:ext cx="2457036" cy="970907"/>
          </a:xfrm>
          <a:prstGeom prst="rect">
            <a:avLst/>
          </a:prstGeom>
        </p:spPr>
        <p:txBody>
          <a:bodyPr wrap="square" lIns="0" tIns="0" rIns="0" bIns="0">
            <a:spAutoFit/>
          </a:bodyPr>
          <a:lstStyle/>
          <a:p>
            <a:pPr marL="0" marR="0" lvl="0" indent="0" algn="l" defTabSz="914445" rtl="0" eaLnBrk="1" fontAlgn="auto" latinLnBrk="0" hangingPunct="1">
              <a:lnSpc>
                <a:spcPts val="3995"/>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hlinkClick r:id="rId4"/>
              </a:rPr>
              <a:t>www.edarah.net</a:t>
            </a:r>
            <a:endParaRPr kumimoji="0" lang="ar-SA" sz="2400" b="0" i="0" u="none" strike="noStrike" kern="1200" cap="none" spc="0" normalizeH="0" baseline="0" noProof="0">
              <a:ln>
                <a:noFill/>
              </a:ln>
              <a:solidFill>
                <a:prstClr val="black"/>
              </a:solidFill>
              <a:effectLst/>
              <a:uLnTx/>
              <a:uFillTx/>
              <a:latin typeface="Codec Pro"/>
              <a:ea typeface="Codec Pro"/>
              <a:cs typeface="Codec Pro"/>
              <a:sym typeface="Codec Pro"/>
            </a:endParaRPr>
          </a:p>
          <a:p>
            <a:pPr marL="0" marR="0" lvl="0" indent="0" algn="l" defTabSz="914445" rtl="0" eaLnBrk="1" fontAlgn="auto" latinLnBrk="0" hangingPunct="1">
              <a:lnSpc>
                <a:spcPts val="3995"/>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grpSp>
        <p:nvGrpSpPr>
          <p:cNvPr id="3" name="Group 3"/>
          <p:cNvGrpSpPr>
            <a:grpSpLocks noChangeAspect="1"/>
          </p:cNvGrpSpPr>
          <p:nvPr/>
        </p:nvGrpSpPr>
        <p:grpSpPr>
          <a:xfrm rot="-1083260">
            <a:off x="10417433" y="-6581"/>
            <a:ext cx="10996799" cy="11357494"/>
            <a:chOff x="0" y="0"/>
            <a:chExt cx="6350000" cy="6558280"/>
          </a:xfrm>
        </p:grpSpPr>
        <p:sp>
          <p:nvSpPr>
            <p:cNvPr id="4" name="Freeform 4"/>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27567" r="-27567"/>
              </a:stretch>
            </a:blipFill>
          </p:spPr>
          <p:txBody>
            <a:bodyPr/>
            <a:lstStyle/>
            <a:p>
              <a:endParaRPr lang="en-US"/>
            </a:p>
          </p:txBody>
        </p:sp>
        <p:sp>
          <p:nvSpPr>
            <p:cNvPr id="5" name="Freeform 5"/>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92900"/>
            </a:solidFill>
          </p:spPr>
          <p:txBody>
            <a:bodyPr/>
            <a:lstStyle/>
            <a:p>
              <a:endParaRPr lang="en-US"/>
            </a:p>
          </p:txBody>
        </p:sp>
      </p:grpSp>
      <p:grpSp>
        <p:nvGrpSpPr>
          <p:cNvPr id="6" name="Group 6"/>
          <p:cNvGrpSpPr/>
          <p:nvPr/>
        </p:nvGrpSpPr>
        <p:grpSpPr>
          <a:xfrm>
            <a:off x="-1441217" y="266297"/>
            <a:ext cx="2882434" cy="28824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sp>
        <p:nvSpPr>
          <p:cNvPr id="9" name="Freeform 9"/>
          <p:cNvSpPr/>
          <p:nvPr/>
        </p:nvSpPr>
        <p:spPr>
          <a:xfrm rot="-1059828">
            <a:off x="-1336143" y="-793634"/>
            <a:ext cx="3931162" cy="3137242"/>
          </a:xfrm>
          <a:custGeom>
            <a:avLst/>
            <a:gdLst/>
            <a:ahLst/>
            <a:cxnLst/>
            <a:rect l="l" t="t" r="r" b="b"/>
            <a:pathLst>
              <a:path w="3931162" h="3137242">
                <a:moveTo>
                  <a:pt x="0" y="0"/>
                </a:moveTo>
                <a:lnTo>
                  <a:pt x="3931162" y="0"/>
                </a:lnTo>
                <a:lnTo>
                  <a:pt x="3931162" y="3137242"/>
                </a:lnTo>
                <a:lnTo>
                  <a:pt x="0" y="3137242"/>
                </a:lnTo>
                <a:lnTo>
                  <a:pt x="0" y="0"/>
                </a:lnTo>
                <a:close/>
              </a:path>
            </a:pathLst>
          </a:custGeom>
          <a:blipFill>
            <a:blip r:embed="rId4">
              <a:extLst>
                <a:ext uri="{96DAC541-7B7A-43D3-8B79-37D633B846F1}">
                  <asvg:svgBlip xmlns:asvg="http://schemas.microsoft.com/office/drawing/2016/SVG/main" r:embed="rId5"/>
                </a:ext>
              </a:extLst>
            </a:blip>
            <a:stretch>
              <a:fillRect l="-93358"/>
            </a:stretch>
          </a:blipFill>
        </p:spPr>
        <p:txBody>
          <a:bodyPr/>
          <a:lstStyle/>
          <a:p>
            <a:endParaRPr lang="en-US"/>
          </a:p>
        </p:txBody>
      </p:sp>
      <p:sp>
        <p:nvSpPr>
          <p:cNvPr id="10" name="Freeform 10"/>
          <p:cNvSpPr/>
          <p:nvPr/>
        </p:nvSpPr>
        <p:spPr>
          <a:xfrm rot="9531374">
            <a:off x="15732882" y="8718379"/>
            <a:ext cx="3931162" cy="3137242"/>
          </a:xfrm>
          <a:custGeom>
            <a:avLst/>
            <a:gdLst/>
            <a:ahLst/>
            <a:cxnLst/>
            <a:rect l="l" t="t" r="r" b="b"/>
            <a:pathLst>
              <a:path w="3931162" h="3137242">
                <a:moveTo>
                  <a:pt x="0" y="0"/>
                </a:moveTo>
                <a:lnTo>
                  <a:pt x="3931162" y="0"/>
                </a:lnTo>
                <a:lnTo>
                  <a:pt x="3931162" y="3137242"/>
                </a:lnTo>
                <a:lnTo>
                  <a:pt x="0" y="3137242"/>
                </a:lnTo>
                <a:lnTo>
                  <a:pt x="0" y="0"/>
                </a:lnTo>
                <a:close/>
              </a:path>
            </a:pathLst>
          </a:custGeom>
          <a:blipFill>
            <a:blip r:embed="rId4">
              <a:extLst>
                <a:ext uri="{96DAC541-7B7A-43D3-8B79-37D633B846F1}">
                  <asvg:svgBlip xmlns:asvg="http://schemas.microsoft.com/office/drawing/2016/SVG/main" r:embed="rId5"/>
                </a:ext>
              </a:extLst>
            </a:blip>
            <a:stretch>
              <a:fillRect l="-93358"/>
            </a:stretch>
          </a:blipFill>
        </p:spPr>
        <p:txBody>
          <a:bodyPr/>
          <a:lstStyle/>
          <a:p>
            <a:endParaRPr lang="en-US"/>
          </a:p>
        </p:txBody>
      </p:sp>
      <p:sp>
        <p:nvSpPr>
          <p:cNvPr id="11" name="TextBox 11"/>
          <p:cNvSpPr txBox="1"/>
          <p:nvPr/>
        </p:nvSpPr>
        <p:spPr>
          <a:xfrm>
            <a:off x="0" y="4070220"/>
            <a:ext cx="9634475" cy="6052939"/>
          </a:xfrm>
          <a:prstGeom prst="rect">
            <a:avLst/>
          </a:prstGeom>
        </p:spPr>
        <p:txBody>
          <a:bodyPr lIns="0" tIns="0" rIns="0" bIns="0" rtlCol="0" anchor="t">
            <a:spAutoFit/>
          </a:bodyPr>
          <a:lstStyle/>
          <a:p>
            <a:pPr algn="ctr" rtl="1">
              <a:lnSpc>
                <a:spcPts val="9487"/>
              </a:lnSpc>
            </a:pPr>
            <a:r>
              <a:rPr lang="ar-EG" sz="6776" b="1" dirty="0">
                <a:solidFill>
                  <a:srgbClr val="000000"/>
                </a:solidFill>
                <a:latin typeface="Tajawal Bold"/>
                <a:ea typeface="Tajawal Bold"/>
                <a:cs typeface="Tajawal Bold"/>
                <a:sym typeface="Tajawal Bold"/>
                <a:rtl/>
              </a:rPr>
              <a:t>الفصل الثاني عشر</a:t>
            </a:r>
          </a:p>
          <a:p>
            <a:pPr algn="ctr" rtl="1">
              <a:lnSpc>
                <a:spcPts val="9487"/>
              </a:lnSpc>
            </a:pPr>
            <a:r>
              <a:rPr lang="ar-EG" sz="6776" b="1" dirty="0">
                <a:solidFill>
                  <a:srgbClr val="000000"/>
                </a:solidFill>
                <a:latin typeface="Tajawal Bold"/>
                <a:ea typeface="Tajawal Bold"/>
                <a:cs typeface="Tajawal Bold"/>
                <a:sym typeface="Tajawal Bold"/>
                <a:rtl/>
              </a:rPr>
              <a:t>إدارة التسويق</a:t>
            </a:r>
          </a:p>
          <a:p>
            <a:pPr algn="ctr">
              <a:lnSpc>
                <a:spcPts val="14136"/>
              </a:lnSpc>
            </a:pPr>
            <a:r>
              <a:rPr lang="en-US" sz="6000" b="1" spc="586" dirty="0">
                <a:solidFill>
                  <a:srgbClr val="000000"/>
                </a:solidFill>
                <a:latin typeface="Sakkal Majalla" panose="02000000000000000000" pitchFamily="2" charset="-78"/>
                <a:ea typeface="Tajawal Bold"/>
                <a:cs typeface="Sakkal Majalla" panose="02000000000000000000" pitchFamily="2" charset="-78"/>
                <a:sym typeface="Tajawal Bold"/>
                <a:rtl/>
              </a:rPr>
              <a:t>Marketing Management</a:t>
            </a:r>
          </a:p>
          <a:p>
            <a:pPr algn="ctr">
              <a:lnSpc>
                <a:spcPts val="14136"/>
              </a:lnSpc>
            </a:pPr>
            <a:endParaRPr lang="ar-EG" sz="6000" b="1" spc="586" dirty="0">
              <a:solidFill>
                <a:srgbClr val="000000"/>
              </a:solidFill>
              <a:latin typeface="Sakkal Majalla" panose="02000000000000000000" pitchFamily="2" charset="-78"/>
              <a:ea typeface="Tajawal Bold"/>
              <a:cs typeface="Sakkal Majalla" panose="02000000000000000000" pitchFamily="2" charset="-78"/>
              <a:sym typeface="Tajawal Bold"/>
              <a:rtl/>
            </a:endParaRPr>
          </a:p>
        </p:txBody>
      </p:sp>
      <p:sp>
        <p:nvSpPr>
          <p:cNvPr id="1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13"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6"/>
            <a:stretch>
              <a:fillRect/>
            </a:stretch>
          </a:blipFill>
        </p:spPr>
        <p:txBody>
          <a:bodyPr/>
          <a:lstStyle/>
          <a:p>
            <a:endParaRPr lang="en-US"/>
          </a:p>
        </p:txBody>
      </p:sp>
      <p:sp>
        <p:nvSpPr>
          <p:cNvPr id="14" name="TextBox 13"/>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600" y="876300"/>
            <a:ext cx="14638225" cy="82296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10130076" y="1485900"/>
            <a:ext cx="6682573" cy="2492990"/>
          </a:xfrm>
          <a:prstGeom prst="rect">
            <a:avLst/>
          </a:prstGeom>
        </p:spPr>
        <p:txBody>
          <a:bodyPr lIns="0" tIns="0" rIns="0" bIns="0" rtlCol="0" anchor="t">
            <a:spAutoFit/>
          </a:bodyPr>
          <a:lstStyle/>
          <a:p>
            <a:pPr algn="r" rtl="1"/>
            <a:r>
              <a:rPr lang="ar-EG" sz="4800" b="1" dirty="0">
                <a:solidFill>
                  <a:srgbClr val="000000"/>
                </a:solidFill>
                <a:latin typeface="Tajawal Bold"/>
                <a:ea typeface="Tajawal Bold"/>
                <a:cs typeface="Tajawal Bold"/>
                <a:sym typeface="League Spartan"/>
                <a:rtl/>
              </a:rPr>
              <a:t>مفهوم التسويق</a:t>
            </a:r>
          </a:p>
          <a:p>
            <a:pPr algn="r" rtl="1"/>
            <a:r>
              <a:rPr lang="en-US" sz="4800" b="1" dirty="0">
                <a:solidFill>
                  <a:srgbClr val="000000"/>
                </a:solidFill>
                <a:latin typeface="Tajawal Bold"/>
                <a:ea typeface="Tajawal Bold"/>
                <a:cs typeface="Tajawal Bold"/>
                <a:sym typeface="League Spartan"/>
                <a:rtl/>
              </a:rPr>
              <a:t>Marketing Concept</a:t>
            </a:r>
          </a:p>
          <a:p>
            <a:pPr algn="just"/>
            <a:endParaRPr lang="ar-EG" sz="6000" dirty="0">
              <a:solidFill>
                <a:srgbClr val="626953"/>
              </a:solidFill>
              <a:latin typeface="League Spartan"/>
              <a:ea typeface="League Spartan"/>
              <a:cs typeface="League Spartan"/>
              <a:sym typeface="League Spartan"/>
              <a:rtl/>
            </a:endParaRPr>
          </a:p>
        </p:txBody>
      </p:sp>
      <p:sp>
        <p:nvSpPr>
          <p:cNvPr id="17" name="TextBox 17"/>
          <p:cNvSpPr txBox="1"/>
          <p:nvPr/>
        </p:nvSpPr>
        <p:spPr>
          <a:xfrm>
            <a:off x="5481876" y="3086100"/>
            <a:ext cx="11769519" cy="5401479"/>
          </a:xfrm>
          <a:prstGeom prst="rect">
            <a:avLst/>
          </a:prstGeom>
        </p:spPr>
        <p:txBody>
          <a:bodyPr wrap="square" lIns="0" tIns="0" rIns="0" bIns="0" rtlCol="0" anchor="t">
            <a:spAutoFit/>
          </a:bodyPr>
          <a:lstStyle/>
          <a:p>
            <a:pPr marL="342900" indent="-342900" algn="r" rtl="1">
              <a:lnSpc>
                <a:spcPct val="250000"/>
              </a:lnSpc>
              <a:buFont typeface="Wingdings" panose="05000000000000000000" pitchFamily="2" charset="2"/>
              <a:buChar char="q"/>
            </a:pPr>
            <a:r>
              <a:rPr lang="ar-EG" sz="2400" b="1" dirty="0">
                <a:latin typeface="Tajawal" panose="00000500000000000000" pitchFamily="2" charset="-78"/>
                <a:ea typeface="Poppins"/>
                <a:cs typeface="Tajawal" panose="00000500000000000000" pitchFamily="2" charset="-78"/>
                <a:sym typeface="Poppins"/>
                <a:rtl/>
              </a:rPr>
              <a:t>«هو الوسيلة التي يستخدمها المنتج لتقديم المزيج التسويقي من منتجات وتسعير وترويج وتوزيع لإشباع احتياجات ورغبات المستهلكين وتحقيق أهدافهم المختلفة داخل حدود المجتمع الذي يعملون فيه» </a:t>
            </a:r>
          </a:p>
          <a:p>
            <a:pPr algn="r" rtl="1">
              <a:lnSpc>
                <a:spcPct val="250000"/>
              </a:lnSpc>
              <a:spcBef>
                <a:spcPct val="0"/>
              </a:spcBef>
            </a:pPr>
            <a:r>
              <a:rPr lang="ar-EG" sz="2400" b="1" dirty="0">
                <a:solidFill>
                  <a:srgbClr val="002060"/>
                </a:solidFill>
                <a:latin typeface="Tajawal Bold" panose="020B0604020202020204" charset="-78"/>
                <a:ea typeface="Poppins"/>
                <a:cs typeface="Tajawal Bold" panose="020B0604020202020204" charset="-78"/>
                <a:sym typeface="Poppins"/>
                <a:rtl/>
              </a:rPr>
              <a:t>أما فيلب كوتلر فيعرف التسويق بأنه : </a:t>
            </a:r>
          </a:p>
          <a:p>
            <a:pPr algn="r" rtl="1">
              <a:lnSpc>
                <a:spcPct val="250000"/>
              </a:lnSpc>
              <a:spcBef>
                <a:spcPct val="0"/>
              </a:spcBef>
            </a:pPr>
            <a:r>
              <a:rPr lang="ar-EG" sz="2400" b="1" dirty="0">
                <a:latin typeface="Tajawal" panose="00000500000000000000" pitchFamily="2" charset="-78"/>
                <a:ea typeface="Poppins"/>
                <a:cs typeface="Tajawal" panose="00000500000000000000" pitchFamily="2" charset="-78"/>
                <a:sym typeface="Poppins"/>
                <a:rtl/>
              </a:rPr>
              <a:t>”نشاط إنساني يعمل على إشباع رغبات واحتياجات كل من المنتج والمستهلك عن طريق عملية التبادل بينهم“ </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2</a:t>
            </a: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315672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782470" y="5408475"/>
            <a:ext cx="3535218" cy="1380896"/>
            <a:chOff x="0" y="0"/>
            <a:chExt cx="1174029" cy="458589"/>
          </a:xfrm>
        </p:grpSpPr>
        <p:sp>
          <p:nvSpPr>
            <p:cNvPr id="7" name="Freeform 7"/>
            <p:cNvSpPr/>
            <p:nvPr/>
          </p:nvSpPr>
          <p:spPr>
            <a:xfrm>
              <a:off x="0" y="0"/>
              <a:ext cx="1174029" cy="458589"/>
            </a:xfrm>
            <a:custGeom>
              <a:avLst/>
              <a:gdLst/>
              <a:ahLst/>
              <a:cxnLst/>
              <a:rect l="l" t="t" r="r" b="b"/>
              <a:pathLst>
                <a:path w="1174029" h="458589">
                  <a:moveTo>
                    <a:pt x="21899" y="0"/>
                  </a:moveTo>
                  <a:lnTo>
                    <a:pt x="1152130" y="0"/>
                  </a:lnTo>
                  <a:cubicBezTo>
                    <a:pt x="1164225" y="0"/>
                    <a:pt x="1174029" y="9805"/>
                    <a:pt x="1174029" y="21899"/>
                  </a:cubicBezTo>
                  <a:lnTo>
                    <a:pt x="1174029" y="436690"/>
                  </a:lnTo>
                  <a:cubicBezTo>
                    <a:pt x="1174029" y="448784"/>
                    <a:pt x="1164225" y="458589"/>
                    <a:pt x="1152130" y="458589"/>
                  </a:cubicBezTo>
                  <a:lnTo>
                    <a:pt x="21899" y="458589"/>
                  </a:lnTo>
                  <a:cubicBezTo>
                    <a:pt x="9805" y="458589"/>
                    <a:pt x="0" y="448784"/>
                    <a:pt x="0" y="436690"/>
                  </a:cubicBezTo>
                  <a:lnTo>
                    <a:pt x="0" y="21899"/>
                  </a:lnTo>
                  <a:cubicBezTo>
                    <a:pt x="0" y="9805"/>
                    <a:pt x="9805" y="0"/>
                    <a:pt x="21899" y="0"/>
                  </a:cubicBezTo>
                  <a:close/>
                </a:path>
              </a:pathLst>
            </a:custGeom>
            <a:solidFill>
              <a:srgbClr val="FFFFFF"/>
            </a:solidFill>
          </p:spPr>
          <p:txBody>
            <a:bodyPr/>
            <a:lstStyle/>
            <a:p>
              <a:endParaRPr lang="en-US"/>
            </a:p>
          </p:txBody>
        </p:sp>
        <p:sp>
          <p:nvSpPr>
            <p:cNvPr id="8" name="TextBox 8"/>
            <p:cNvSpPr txBox="1"/>
            <p:nvPr/>
          </p:nvSpPr>
          <p:spPr>
            <a:xfrm>
              <a:off x="0" y="-28575"/>
              <a:ext cx="1174029" cy="487164"/>
            </a:xfrm>
            <a:prstGeom prst="rect">
              <a:avLst/>
            </a:prstGeom>
          </p:spPr>
          <p:txBody>
            <a:bodyPr lIns="40821" tIns="40821" rIns="40821" bIns="40821" rtlCol="0" anchor="ctr"/>
            <a:lstStyle/>
            <a:p>
              <a:pPr algn="ctr">
                <a:lnSpc>
                  <a:spcPts val="2024"/>
                </a:lnSpc>
              </a:pPr>
              <a:endParaRPr sz="4000">
                <a:latin typeface="Tajawal Bold" panose="020B0604020202020204" charset="-78"/>
                <a:cs typeface="Tajawal Bold" panose="020B0604020202020204" charset="-78"/>
              </a:endParaRPr>
            </a:p>
          </p:txBody>
        </p:sp>
      </p:grpSp>
      <p:grpSp>
        <p:nvGrpSpPr>
          <p:cNvPr id="9" name="Group 9"/>
          <p:cNvGrpSpPr/>
          <p:nvPr/>
        </p:nvGrpSpPr>
        <p:grpSpPr>
          <a:xfrm>
            <a:off x="7782470" y="3744259"/>
            <a:ext cx="3535218" cy="1380896"/>
            <a:chOff x="0" y="0"/>
            <a:chExt cx="1174029" cy="458589"/>
          </a:xfrm>
        </p:grpSpPr>
        <p:sp>
          <p:nvSpPr>
            <p:cNvPr id="10" name="Freeform 10"/>
            <p:cNvSpPr/>
            <p:nvPr/>
          </p:nvSpPr>
          <p:spPr>
            <a:xfrm>
              <a:off x="0" y="0"/>
              <a:ext cx="1174029" cy="458589"/>
            </a:xfrm>
            <a:custGeom>
              <a:avLst/>
              <a:gdLst/>
              <a:ahLst/>
              <a:cxnLst/>
              <a:rect l="l" t="t" r="r" b="b"/>
              <a:pathLst>
                <a:path w="1174029" h="458589">
                  <a:moveTo>
                    <a:pt x="21899" y="0"/>
                  </a:moveTo>
                  <a:lnTo>
                    <a:pt x="1152130" y="0"/>
                  </a:lnTo>
                  <a:cubicBezTo>
                    <a:pt x="1164225" y="0"/>
                    <a:pt x="1174029" y="9805"/>
                    <a:pt x="1174029" y="21899"/>
                  </a:cubicBezTo>
                  <a:lnTo>
                    <a:pt x="1174029" y="436690"/>
                  </a:lnTo>
                  <a:cubicBezTo>
                    <a:pt x="1174029" y="448784"/>
                    <a:pt x="1164225" y="458589"/>
                    <a:pt x="1152130" y="458589"/>
                  </a:cubicBezTo>
                  <a:lnTo>
                    <a:pt x="21899" y="458589"/>
                  </a:lnTo>
                  <a:cubicBezTo>
                    <a:pt x="9805" y="458589"/>
                    <a:pt x="0" y="448784"/>
                    <a:pt x="0" y="436690"/>
                  </a:cubicBezTo>
                  <a:lnTo>
                    <a:pt x="0" y="21899"/>
                  </a:lnTo>
                  <a:cubicBezTo>
                    <a:pt x="0" y="9805"/>
                    <a:pt x="9805" y="0"/>
                    <a:pt x="21899" y="0"/>
                  </a:cubicBezTo>
                  <a:close/>
                </a:path>
              </a:pathLst>
            </a:custGeom>
            <a:solidFill>
              <a:srgbClr val="FFFFFF"/>
            </a:solidFill>
          </p:spPr>
          <p:txBody>
            <a:bodyPr/>
            <a:lstStyle/>
            <a:p>
              <a:endParaRPr lang="en-US"/>
            </a:p>
          </p:txBody>
        </p:sp>
        <p:sp>
          <p:nvSpPr>
            <p:cNvPr id="11" name="TextBox 11"/>
            <p:cNvSpPr txBox="1"/>
            <p:nvPr/>
          </p:nvSpPr>
          <p:spPr>
            <a:xfrm>
              <a:off x="0" y="-28575"/>
              <a:ext cx="1174029" cy="487164"/>
            </a:xfrm>
            <a:prstGeom prst="rect">
              <a:avLst/>
            </a:prstGeom>
          </p:spPr>
          <p:txBody>
            <a:bodyPr lIns="40821" tIns="40821" rIns="40821" bIns="40821" rtlCol="0" anchor="ctr"/>
            <a:lstStyle/>
            <a:p>
              <a:pPr algn="ctr">
                <a:lnSpc>
                  <a:spcPts val="2024"/>
                </a:lnSpc>
              </a:pPr>
              <a:endParaRPr sz="4000">
                <a:latin typeface="Tajawal Bold" panose="020B0604020202020204" charset="-78"/>
                <a:cs typeface="Tajawal Bold" panose="020B0604020202020204" charset="-78"/>
              </a:endParaRPr>
            </a:p>
          </p:txBody>
        </p:sp>
      </p:grpSp>
      <p:grpSp>
        <p:nvGrpSpPr>
          <p:cNvPr id="12" name="Group 12"/>
          <p:cNvGrpSpPr/>
          <p:nvPr/>
        </p:nvGrpSpPr>
        <p:grpSpPr>
          <a:xfrm>
            <a:off x="7782470" y="7113530"/>
            <a:ext cx="3535218" cy="1380896"/>
            <a:chOff x="0" y="0"/>
            <a:chExt cx="1174029" cy="458589"/>
          </a:xfrm>
        </p:grpSpPr>
        <p:sp>
          <p:nvSpPr>
            <p:cNvPr id="13" name="Freeform 13"/>
            <p:cNvSpPr/>
            <p:nvPr/>
          </p:nvSpPr>
          <p:spPr>
            <a:xfrm>
              <a:off x="0" y="0"/>
              <a:ext cx="1174029" cy="458589"/>
            </a:xfrm>
            <a:custGeom>
              <a:avLst/>
              <a:gdLst/>
              <a:ahLst/>
              <a:cxnLst/>
              <a:rect l="l" t="t" r="r" b="b"/>
              <a:pathLst>
                <a:path w="1174029" h="458589">
                  <a:moveTo>
                    <a:pt x="21899" y="0"/>
                  </a:moveTo>
                  <a:lnTo>
                    <a:pt x="1152130" y="0"/>
                  </a:lnTo>
                  <a:cubicBezTo>
                    <a:pt x="1164225" y="0"/>
                    <a:pt x="1174029" y="9805"/>
                    <a:pt x="1174029" y="21899"/>
                  </a:cubicBezTo>
                  <a:lnTo>
                    <a:pt x="1174029" y="436690"/>
                  </a:lnTo>
                  <a:cubicBezTo>
                    <a:pt x="1174029" y="448784"/>
                    <a:pt x="1164225" y="458589"/>
                    <a:pt x="1152130" y="458589"/>
                  </a:cubicBezTo>
                  <a:lnTo>
                    <a:pt x="21899" y="458589"/>
                  </a:lnTo>
                  <a:cubicBezTo>
                    <a:pt x="9805" y="458589"/>
                    <a:pt x="0" y="448784"/>
                    <a:pt x="0" y="436690"/>
                  </a:cubicBezTo>
                  <a:lnTo>
                    <a:pt x="0" y="21899"/>
                  </a:lnTo>
                  <a:cubicBezTo>
                    <a:pt x="0" y="9805"/>
                    <a:pt x="9805" y="0"/>
                    <a:pt x="21899" y="0"/>
                  </a:cubicBezTo>
                  <a:close/>
                </a:path>
              </a:pathLst>
            </a:custGeom>
            <a:solidFill>
              <a:srgbClr val="FFFFFF"/>
            </a:solidFill>
          </p:spPr>
          <p:txBody>
            <a:bodyPr/>
            <a:lstStyle/>
            <a:p>
              <a:endParaRPr lang="en-US"/>
            </a:p>
          </p:txBody>
        </p:sp>
        <p:sp>
          <p:nvSpPr>
            <p:cNvPr id="14" name="TextBox 14"/>
            <p:cNvSpPr txBox="1"/>
            <p:nvPr/>
          </p:nvSpPr>
          <p:spPr>
            <a:xfrm>
              <a:off x="0" y="-28575"/>
              <a:ext cx="1174029" cy="487164"/>
            </a:xfrm>
            <a:prstGeom prst="rect">
              <a:avLst/>
            </a:prstGeom>
          </p:spPr>
          <p:txBody>
            <a:bodyPr lIns="40821" tIns="40821" rIns="40821" bIns="40821" rtlCol="0" anchor="ctr"/>
            <a:lstStyle/>
            <a:p>
              <a:pPr algn="ctr">
                <a:lnSpc>
                  <a:spcPts val="2024"/>
                </a:lnSpc>
              </a:pPr>
              <a:endParaRPr sz="4000">
                <a:latin typeface="Tajawal Bold" panose="020B0604020202020204" charset="-78"/>
                <a:cs typeface="Tajawal Bold" panose="020B0604020202020204" charset="-78"/>
              </a:endParaRPr>
            </a:p>
          </p:txBody>
        </p:sp>
      </p:grpSp>
      <p:sp>
        <p:nvSpPr>
          <p:cNvPr id="15" name="Freeform 15"/>
          <p:cNvSpPr/>
          <p:nvPr/>
        </p:nvSpPr>
        <p:spPr>
          <a:xfrm flipH="1">
            <a:off x="1371600" y="3086100"/>
            <a:ext cx="2354664" cy="4709329"/>
          </a:xfrm>
          <a:custGeom>
            <a:avLst/>
            <a:gdLst/>
            <a:ahLst/>
            <a:cxnLst/>
            <a:rect l="l" t="t" r="r" b="b"/>
            <a:pathLst>
              <a:path w="2354664" h="4709329">
                <a:moveTo>
                  <a:pt x="2354665" y="0"/>
                </a:moveTo>
                <a:lnTo>
                  <a:pt x="0" y="0"/>
                </a:lnTo>
                <a:lnTo>
                  <a:pt x="0" y="4709328"/>
                </a:lnTo>
                <a:lnTo>
                  <a:pt x="2354665" y="4709328"/>
                </a:lnTo>
                <a:lnTo>
                  <a:pt x="235466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9" name="Group 19"/>
          <p:cNvGrpSpPr/>
          <p:nvPr/>
        </p:nvGrpSpPr>
        <p:grpSpPr>
          <a:xfrm>
            <a:off x="3939493" y="5131606"/>
            <a:ext cx="618316" cy="61831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84DB"/>
            </a:solidFill>
          </p:spPr>
          <p:txBody>
            <a:bodyPr/>
            <a:lstStyle/>
            <a:p>
              <a:endParaRPr lang="en-US"/>
            </a:p>
          </p:txBody>
        </p:sp>
        <p:sp>
          <p:nvSpPr>
            <p:cNvPr id="21" name="TextBox 21"/>
            <p:cNvSpPr txBox="1"/>
            <p:nvPr/>
          </p:nvSpPr>
          <p:spPr>
            <a:xfrm>
              <a:off x="76200" y="47625"/>
              <a:ext cx="660400" cy="688975"/>
            </a:xfrm>
            <a:prstGeom prst="rect">
              <a:avLst/>
            </a:prstGeom>
          </p:spPr>
          <p:txBody>
            <a:bodyPr lIns="40821" tIns="40821" rIns="40821" bIns="40821" rtlCol="0" anchor="ctr"/>
            <a:lstStyle/>
            <a:p>
              <a:pPr algn="ctr">
                <a:lnSpc>
                  <a:spcPts val="2699"/>
                </a:lnSpc>
              </a:pPr>
              <a:r>
                <a:rPr lang="en-US" sz="2800" b="1">
                  <a:solidFill>
                    <a:srgbClr val="FFFFFF"/>
                  </a:solidFill>
                  <a:latin typeface="Tajawal Bold" panose="020B0604020202020204" charset="-78"/>
                  <a:ea typeface="Garet Bold"/>
                  <a:cs typeface="Tajawal Bold" panose="020B0604020202020204" charset="-78"/>
                  <a:sym typeface="Garet Bold"/>
                </a:rPr>
                <a:t>02</a:t>
              </a:r>
            </a:p>
          </p:txBody>
        </p:sp>
      </p:grpSp>
      <p:grpSp>
        <p:nvGrpSpPr>
          <p:cNvPr id="22" name="Group 22"/>
          <p:cNvGrpSpPr/>
          <p:nvPr/>
        </p:nvGrpSpPr>
        <p:grpSpPr>
          <a:xfrm>
            <a:off x="3939493" y="3467390"/>
            <a:ext cx="618316" cy="61831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1C89C"/>
            </a:solidFill>
          </p:spPr>
          <p:txBody>
            <a:bodyPr/>
            <a:lstStyle/>
            <a:p>
              <a:endParaRPr lang="en-US"/>
            </a:p>
          </p:txBody>
        </p:sp>
        <p:sp>
          <p:nvSpPr>
            <p:cNvPr id="24" name="TextBox 24"/>
            <p:cNvSpPr txBox="1"/>
            <p:nvPr/>
          </p:nvSpPr>
          <p:spPr>
            <a:xfrm>
              <a:off x="76200" y="47625"/>
              <a:ext cx="660400" cy="688975"/>
            </a:xfrm>
            <a:prstGeom prst="rect">
              <a:avLst/>
            </a:prstGeom>
          </p:spPr>
          <p:txBody>
            <a:bodyPr lIns="40821" tIns="40821" rIns="40821" bIns="40821" rtlCol="0" anchor="ctr"/>
            <a:lstStyle/>
            <a:p>
              <a:pPr algn="ctr">
                <a:lnSpc>
                  <a:spcPts val="2699"/>
                </a:lnSpc>
              </a:pPr>
              <a:r>
                <a:rPr lang="en-US" sz="2800" b="1">
                  <a:solidFill>
                    <a:srgbClr val="FFFFFF"/>
                  </a:solidFill>
                  <a:latin typeface="Tajawal Bold" panose="020B0604020202020204" charset="-78"/>
                  <a:ea typeface="Garet Bold"/>
                  <a:cs typeface="Tajawal Bold" panose="020B0604020202020204" charset="-78"/>
                  <a:sym typeface="Garet Bold"/>
                </a:rPr>
                <a:t>01</a:t>
              </a:r>
            </a:p>
          </p:txBody>
        </p:sp>
      </p:grpSp>
      <p:grpSp>
        <p:nvGrpSpPr>
          <p:cNvPr id="25" name="Group 25"/>
          <p:cNvGrpSpPr/>
          <p:nvPr/>
        </p:nvGrpSpPr>
        <p:grpSpPr>
          <a:xfrm>
            <a:off x="3939493" y="6836661"/>
            <a:ext cx="618316" cy="61831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AB01"/>
            </a:solidFill>
          </p:spPr>
          <p:txBody>
            <a:bodyPr/>
            <a:lstStyle/>
            <a:p>
              <a:endParaRPr lang="en-US"/>
            </a:p>
          </p:txBody>
        </p:sp>
        <p:sp>
          <p:nvSpPr>
            <p:cNvPr id="27" name="TextBox 27"/>
            <p:cNvSpPr txBox="1"/>
            <p:nvPr/>
          </p:nvSpPr>
          <p:spPr>
            <a:xfrm>
              <a:off x="76200" y="47625"/>
              <a:ext cx="660400" cy="688975"/>
            </a:xfrm>
            <a:prstGeom prst="rect">
              <a:avLst/>
            </a:prstGeom>
          </p:spPr>
          <p:txBody>
            <a:bodyPr lIns="40821" tIns="40821" rIns="40821" bIns="40821" rtlCol="0" anchor="ctr"/>
            <a:lstStyle/>
            <a:p>
              <a:pPr algn="ctr">
                <a:lnSpc>
                  <a:spcPts val="2699"/>
                </a:lnSpc>
              </a:pPr>
              <a:r>
                <a:rPr lang="en-US" sz="2800" b="1">
                  <a:solidFill>
                    <a:srgbClr val="FFFFFF"/>
                  </a:solidFill>
                  <a:latin typeface="Tajawal Bold" panose="020B0604020202020204" charset="-78"/>
                  <a:ea typeface="Garet Bold"/>
                  <a:cs typeface="Tajawal Bold" panose="020B0604020202020204" charset="-78"/>
                  <a:sym typeface="Garet Bold"/>
                </a:rPr>
                <a:t>03</a:t>
              </a:r>
            </a:p>
          </p:txBody>
        </p:sp>
      </p:grpSp>
      <p:sp>
        <p:nvSpPr>
          <p:cNvPr id="29" name="TextBox 29"/>
          <p:cNvSpPr txBox="1"/>
          <p:nvPr/>
        </p:nvSpPr>
        <p:spPr>
          <a:xfrm>
            <a:off x="4572000" y="5067300"/>
            <a:ext cx="12344400" cy="1292662"/>
          </a:xfrm>
          <a:prstGeom prst="rect">
            <a:avLst/>
          </a:prstGeom>
        </p:spPr>
        <p:txBody>
          <a:bodyPr wrap="square" lIns="0" tIns="0" rIns="0" bIns="0" rtlCol="0" anchor="t">
            <a:spAutoFit/>
          </a:bodyPr>
          <a:lstStyle/>
          <a:p>
            <a:pPr algn="r">
              <a:lnSpc>
                <a:spcPct val="100000"/>
              </a:lnSpc>
              <a:spcBef>
                <a:spcPct val="0"/>
              </a:spcBef>
              <a:buFontTx/>
              <a:buNone/>
            </a:pPr>
            <a:r>
              <a:rPr lang="ar-SA" altLang="en-US" sz="2800" dirty="0">
                <a:latin typeface="Tajawal Bold" panose="020B0604020202020204" charset="-78"/>
                <a:cs typeface="Tajawal Bold" panose="020B0604020202020204" charset="-78"/>
              </a:rPr>
              <a:t>المفهوم التسويقي</a:t>
            </a:r>
          </a:p>
          <a:p>
            <a:pPr algn="r">
              <a:lnSpc>
                <a:spcPct val="100000"/>
              </a:lnSpc>
              <a:spcBef>
                <a:spcPct val="0"/>
              </a:spcBef>
              <a:buFontTx/>
              <a:buNone/>
            </a:pPr>
            <a:r>
              <a:rPr lang="ar-SA" altLang="en-US" sz="2800" dirty="0">
                <a:latin typeface="Tajawal" panose="00000500000000000000" pitchFamily="2" charset="-78"/>
                <a:cs typeface="Tajawal" panose="00000500000000000000" pitchFamily="2" charset="-78"/>
              </a:rPr>
              <a:t>هو فلسفة أو طريقة من إحدى طرق التفكير التي يتبناها رجال التسويق في الشركة من تخطيط ورسم للسياسات والاستراتيجيات التسويقية.</a:t>
            </a:r>
          </a:p>
        </p:txBody>
      </p:sp>
      <p:sp>
        <p:nvSpPr>
          <p:cNvPr id="31" name="TextBox 31"/>
          <p:cNvSpPr txBox="1"/>
          <p:nvPr/>
        </p:nvSpPr>
        <p:spPr>
          <a:xfrm>
            <a:off x="4343400" y="3314700"/>
            <a:ext cx="12573000" cy="1046440"/>
          </a:xfrm>
          <a:prstGeom prst="rect">
            <a:avLst/>
          </a:prstGeom>
        </p:spPr>
        <p:txBody>
          <a:bodyPr wrap="square" lIns="0" tIns="0" rIns="0" bIns="0" rtlCol="0" anchor="t">
            <a:spAutoFit/>
          </a:bodyPr>
          <a:lstStyle/>
          <a:p>
            <a:pPr algn="r">
              <a:lnSpc>
                <a:spcPct val="100000"/>
              </a:lnSpc>
              <a:spcBef>
                <a:spcPct val="0"/>
              </a:spcBef>
              <a:buFontTx/>
              <a:buNone/>
            </a:pPr>
            <a:r>
              <a:rPr lang="ar-SA" altLang="en-US" sz="2800" dirty="0">
                <a:latin typeface="Tajawal Bold" panose="020B0604020202020204" charset="-78"/>
                <a:cs typeface="Tajawal Bold" panose="020B0604020202020204" charset="-78"/>
              </a:rPr>
              <a:t>إدارة التسويق</a:t>
            </a:r>
          </a:p>
          <a:p>
            <a:pPr algn="r">
              <a:lnSpc>
                <a:spcPct val="100000"/>
              </a:lnSpc>
              <a:spcBef>
                <a:spcPct val="0"/>
              </a:spcBef>
              <a:buFontTx/>
              <a:buNone/>
            </a:pPr>
            <a:r>
              <a:rPr lang="ar-SA" altLang="en-US" sz="2800" dirty="0">
                <a:latin typeface="Tajawal" panose="00000500000000000000" pitchFamily="2" charset="-78"/>
                <a:cs typeface="Tajawal" panose="00000500000000000000" pitchFamily="2" charset="-78"/>
              </a:rPr>
              <a:t> هي الجهة المسؤولة عن تطبيق المفهوم التسويقي</a:t>
            </a:r>
            <a:r>
              <a:rPr lang="ar-SA" altLang="en-US" sz="4000" dirty="0">
                <a:latin typeface="Tajawal" panose="00000500000000000000" pitchFamily="2" charset="-78"/>
                <a:cs typeface="Tajawal" panose="00000500000000000000" pitchFamily="2" charset="-78"/>
              </a:rPr>
              <a:t>.</a:t>
            </a:r>
          </a:p>
        </p:txBody>
      </p:sp>
      <p:sp>
        <p:nvSpPr>
          <p:cNvPr id="33" name="TextBox 33"/>
          <p:cNvSpPr txBox="1"/>
          <p:nvPr/>
        </p:nvSpPr>
        <p:spPr>
          <a:xfrm>
            <a:off x="4419600" y="6896100"/>
            <a:ext cx="12536185" cy="1292662"/>
          </a:xfrm>
          <a:prstGeom prst="rect">
            <a:avLst/>
          </a:prstGeom>
        </p:spPr>
        <p:txBody>
          <a:bodyPr wrap="square" lIns="0" tIns="0" rIns="0" bIns="0" rtlCol="0" anchor="t">
            <a:spAutoFit/>
          </a:bodyPr>
          <a:lstStyle/>
          <a:p>
            <a:pPr algn="r">
              <a:lnSpc>
                <a:spcPct val="100000"/>
              </a:lnSpc>
              <a:spcBef>
                <a:spcPct val="0"/>
              </a:spcBef>
              <a:buFontTx/>
              <a:buNone/>
            </a:pPr>
            <a:r>
              <a:rPr lang="ar-SA" altLang="en-US" sz="2800" dirty="0">
                <a:latin typeface="Tajawal Bold" panose="020B0604020202020204" charset="-78"/>
                <a:cs typeface="Tajawal Bold" panose="020B0604020202020204" charset="-78"/>
              </a:rPr>
              <a:t>التسويق</a:t>
            </a:r>
          </a:p>
          <a:p>
            <a:pPr algn="r">
              <a:lnSpc>
                <a:spcPct val="100000"/>
              </a:lnSpc>
              <a:spcBef>
                <a:spcPct val="0"/>
              </a:spcBef>
              <a:buFontTx/>
              <a:buNone/>
            </a:pPr>
            <a:r>
              <a:rPr lang="ar-SA" altLang="en-US" sz="2800" dirty="0">
                <a:latin typeface="Tajawal" panose="00000500000000000000" pitchFamily="2" charset="-78"/>
                <a:cs typeface="Tajawal" panose="00000500000000000000" pitchFamily="2" charset="-78"/>
              </a:rPr>
              <a:t>هو عملية إدارية تحدد مجموعة الأنشطة التسويقية اللازمة لتحقيق الأهداف التي قامت من أجلها</a:t>
            </a:r>
            <a:r>
              <a:rPr lang="ar-SA" altLang="en-US" sz="2800" dirty="0">
                <a:latin typeface="Tajawal Bold" panose="020B0604020202020204" charset="-78"/>
                <a:cs typeface="Tajawal Bold" panose="020B0604020202020204" charset="-78"/>
              </a:rPr>
              <a:t>.</a:t>
            </a:r>
          </a:p>
        </p:txBody>
      </p:sp>
      <p:sp>
        <p:nvSpPr>
          <p:cNvPr id="34" name="Freeform 34"/>
          <p:cNvSpPr/>
          <p:nvPr/>
        </p:nvSpPr>
        <p:spPr>
          <a:xfrm rot="1629324">
            <a:off x="14184471" y="264098"/>
            <a:ext cx="2971563" cy="1768807"/>
          </a:xfrm>
          <a:custGeom>
            <a:avLst/>
            <a:gdLst/>
            <a:ahLst/>
            <a:cxnLst/>
            <a:rect l="l" t="t" r="r" b="b"/>
            <a:pathLst>
              <a:path w="3196288" h="2165485">
                <a:moveTo>
                  <a:pt x="0" y="0"/>
                </a:moveTo>
                <a:lnTo>
                  <a:pt x="3196289" y="0"/>
                </a:lnTo>
                <a:lnTo>
                  <a:pt x="3196289" y="2165486"/>
                </a:lnTo>
                <a:lnTo>
                  <a:pt x="0" y="2165486"/>
                </a:lnTo>
                <a:lnTo>
                  <a:pt x="0" y="0"/>
                </a:lnTo>
                <a:close/>
              </a:path>
            </a:pathLst>
          </a:custGeom>
          <a:blipFill>
            <a:blip r:embed="rId4">
              <a:alphaModFix amt="13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Freeform 35"/>
          <p:cNvSpPr/>
          <p:nvPr/>
        </p:nvSpPr>
        <p:spPr>
          <a:xfrm rot="1629324">
            <a:off x="1765808" y="7277553"/>
            <a:ext cx="3196288" cy="2165485"/>
          </a:xfrm>
          <a:custGeom>
            <a:avLst/>
            <a:gdLst/>
            <a:ahLst/>
            <a:cxnLst/>
            <a:rect l="l" t="t" r="r" b="b"/>
            <a:pathLst>
              <a:path w="3196288" h="2165485">
                <a:moveTo>
                  <a:pt x="0" y="0"/>
                </a:moveTo>
                <a:lnTo>
                  <a:pt x="3196288" y="0"/>
                </a:lnTo>
                <a:lnTo>
                  <a:pt x="3196288" y="2165485"/>
                </a:lnTo>
                <a:lnTo>
                  <a:pt x="0" y="2165485"/>
                </a:lnTo>
                <a:lnTo>
                  <a:pt x="0" y="0"/>
                </a:lnTo>
                <a:close/>
              </a:path>
            </a:pathLst>
          </a:custGeom>
          <a:blipFill>
            <a:blip r:embed="rId4">
              <a:alphaModFix amt="13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6" name="Group 8"/>
          <p:cNvGrpSpPr/>
          <p:nvPr/>
        </p:nvGrpSpPr>
        <p:grpSpPr>
          <a:xfrm>
            <a:off x="0" y="6690087"/>
            <a:ext cx="1028700" cy="3177813"/>
            <a:chOff x="0" y="0"/>
            <a:chExt cx="812800" cy="2510865"/>
          </a:xfrm>
        </p:grpSpPr>
        <p:sp>
          <p:nvSpPr>
            <p:cNvPr id="3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3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39" name="Group 48"/>
          <p:cNvGrpSpPr/>
          <p:nvPr/>
        </p:nvGrpSpPr>
        <p:grpSpPr>
          <a:xfrm>
            <a:off x="0" y="0"/>
            <a:ext cx="1028700" cy="1028700"/>
            <a:chOff x="0" y="0"/>
            <a:chExt cx="812800" cy="812800"/>
          </a:xfrm>
        </p:grpSpPr>
        <p:sp>
          <p:nvSpPr>
            <p:cNvPr id="40"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1"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3" name="Group 42"/>
          <p:cNvGrpSpPr/>
          <p:nvPr/>
        </p:nvGrpSpPr>
        <p:grpSpPr>
          <a:xfrm>
            <a:off x="17259300" y="0"/>
            <a:ext cx="1694792" cy="10287000"/>
            <a:chOff x="0" y="0"/>
            <a:chExt cx="446365" cy="2709333"/>
          </a:xfrm>
        </p:grpSpPr>
        <p:sp>
          <p:nvSpPr>
            <p:cNvPr id="44"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5"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48" name="مستطيل 5"/>
          <p:cNvSpPr/>
          <p:nvPr/>
        </p:nvSpPr>
        <p:spPr>
          <a:xfrm>
            <a:off x="457200" y="1714500"/>
            <a:ext cx="16687800" cy="646331"/>
          </a:xfrm>
          <a:prstGeom prst="rect">
            <a:avLst/>
          </a:prstGeom>
        </p:spPr>
        <p:txBody>
          <a:bodyPr wrap="square">
            <a:spAutoFit/>
          </a:bodyPr>
          <a:lstStyle/>
          <a:p>
            <a:pPr algn="ctr" rtl="1">
              <a:defRPr/>
            </a:pPr>
            <a:r>
              <a:rPr lang="ar-SA" sz="3600" dirty="0">
                <a:solidFill>
                  <a:srgbClr val="002060"/>
                </a:solidFill>
                <a:latin typeface="Tajawal Bold" panose="020B0604020202020204" charset="-78"/>
                <a:cs typeface="Tajawal Bold" panose="020B0604020202020204" charset="-78"/>
              </a:rPr>
              <a:t>وهنا يجب أن نفرق بين ثلاثة مصطلحات هي :</a:t>
            </a:r>
          </a:p>
        </p:txBody>
      </p:sp>
      <p:sp>
        <p:nvSpPr>
          <p:cNvPr id="4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6"/>
            <a:stretch>
              <a:fillRect/>
            </a:stretch>
          </a:blipFill>
        </p:spPr>
        <p:txBody>
          <a:bodyPr/>
          <a:lstStyle/>
          <a:p>
            <a:endParaRPr lang="en-US"/>
          </a:p>
        </p:txBody>
      </p:sp>
      <p:sp>
        <p:nvSpPr>
          <p:cNvPr id="50" name="TextBox 49"/>
          <p:cNvSpPr txBox="1"/>
          <p:nvPr/>
        </p:nvSpPr>
        <p:spPr>
          <a:xfrm>
            <a:off x="9448800" y="9702225"/>
            <a:ext cx="686132" cy="523220"/>
          </a:xfrm>
          <a:prstGeom prst="rect">
            <a:avLst/>
          </a:prstGeom>
          <a:noFill/>
        </p:spPr>
        <p:txBody>
          <a:bodyPr wrap="square" rtlCol="0">
            <a:spAutoFit/>
          </a:bodyPr>
          <a:lstStyle/>
          <a:p>
            <a:pPr algn="ctr"/>
            <a:r>
              <a:rPr lang="en-US" sz="2800" b="1" dirty="0">
                <a:solidFill>
                  <a:schemeClr val="bg1"/>
                </a:solidFill>
              </a:rPr>
              <a:t>3</a:t>
            </a:r>
          </a:p>
        </p:txBody>
      </p:sp>
      <p:sp>
        <p:nvSpPr>
          <p:cNvPr id="2" name="Rectangle 7">
            <a:extLst>
              <a:ext uri="{FF2B5EF4-FFF2-40B4-BE49-F238E27FC236}">
                <a16:creationId xmlns:a16="http://schemas.microsoft.com/office/drawing/2014/main" id="{D06FBDF2-157C-14BA-9495-9C5026506420}"/>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1" name="Rounded Rectangle 50"/>
          <p:cNvSpPr/>
          <p:nvPr/>
        </p:nvSpPr>
        <p:spPr>
          <a:xfrm>
            <a:off x="6096000" y="190500"/>
            <a:ext cx="60198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524443" y="276225"/>
            <a:ext cx="5159425" cy="1107996"/>
          </a:xfrm>
          <a:prstGeom prst="rect">
            <a:avLst/>
          </a:prstGeom>
        </p:spPr>
        <p:txBody>
          <a:bodyPr lIns="0" tIns="0" rIns="0" bIns="0" rtlCol="0" anchor="t">
            <a:spAutoFit/>
          </a:bodyPr>
          <a:lstStyle/>
          <a:p>
            <a:pPr algn="ctr" rtl="1">
              <a:spcBef>
                <a:spcPct val="0"/>
              </a:spcBef>
            </a:pPr>
            <a:r>
              <a:rPr lang="ar-EG" sz="3600" b="1" dirty="0">
                <a:solidFill>
                  <a:schemeClr val="bg1"/>
                </a:solidFill>
                <a:latin typeface="Tajawal Bold"/>
                <a:ea typeface="Tajawal Bold"/>
                <a:cs typeface="Tajawal Bold"/>
                <a:sym typeface="Tajawal Bold"/>
                <a:rtl/>
              </a:rPr>
              <a:t>مفهوم التسويق</a:t>
            </a:r>
          </a:p>
          <a:p>
            <a:pPr algn="ctr" rtl="1">
              <a:spcBef>
                <a:spcPct val="0"/>
              </a:spcBef>
            </a:pPr>
            <a:r>
              <a:rPr lang="en-US" sz="3600" b="1" dirty="0">
                <a:solidFill>
                  <a:schemeClr val="bg1"/>
                </a:solidFill>
                <a:latin typeface="Tajawal Bold"/>
                <a:ea typeface="Tajawal Bold"/>
                <a:cs typeface="Tajawal Bold"/>
                <a:sym typeface="Tajawal Bold"/>
                <a:rtl/>
              </a:rPr>
              <a:t>Marketing Concept</a:t>
            </a:r>
          </a:p>
        </p:txBody>
      </p:sp>
    </p:spTree>
    <p:extLst>
      <p:ext uri="{BB962C8B-B14F-4D97-AF65-F5344CB8AC3E}">
        <p14:creationId xmlns:p14="http://schemas.microsoft.com/office/powerpoint/2010/main" val="26205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4800600" y="190500"/>
            <a:ext cx="9753600" cy="1676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stretch>
            <a:fillRect/>
          </a:stretch>
        </p:blipFill>
        <p:spPr>
          <a:xfrm rot="-7586595">
            <a:off x="6888638" y="4564537"/>
            <a:ext cx="5125770" cy="5125770"/>
          </a:xfrm>
          <a:prstGeom prst="rect">
            <a:avLst/>
          </a:prstGeom>
        </p:spPr>
      </p:pic>
      <p:grpSp>
        <p:nvGrpSpPr>
          <p:cNvPr id="6" name="Group 6"/>
          <p:cNvGrpSpPr/>
          <p:nvPr/>
        </p:nvGrpSpPr>
        <p:grpSpPr>
          <a:xfrm rot="-2176570">
            <a:off x="5335064" y="2236270"/>
            <a:ext cx="2952018" cy="2782362"/>
            <a:chOff x="0" y="0"/>
            <a:chExt cx="812800" cy="766087"/>
          </a:xfrm>
        </p:grpSpPr>
        <p:sp>
          <p:nvSpPr>
            <p:cNvPr id="7" name="Freeform 7"/>
            <p:cNvSpPr/>
            <p:nvPr/>
          </p:nvSpPr>
          <p:spPr>
            <a:xfrm>
              <a:off x="6611" y="12342"/>
              <a:ext cx="799579" cy="753745"/>
            </a:xfrm>
            <a:custGeom>
              <a:avLst/>
              <a:gdLst/>
              <a:ahLst/>
              <a:cxnLst/>
              <a:rect l="l" t="t" r="r" b="b"/>
              <a:pathLst>
                <a:path w="799579" h="753745">
                  <a:moveTo>
                    <a:pt x="442355" y="18307"/>
                  </a:moveTo>
                  <a:lnTo>
                    <a:pt x="763623" y="249629"/>
                  </a:lnTo>
                  <a:cubicBezTo>
                    <a:pt x="788969" y="267878"/>
                    <a:pt x="799578" y="300440"/>
                    <a:pt x="789848" y="330118"/>
                  </a:cubicBezTo>
                  <a:lnTo>
                    <a:pt x="667299" y="703904"/>
                  </a:lnTo>
                  <a:cubicBezTo>
                    <a:pt x="657550" y="733640"/>
                    <a:pt x="629799" y="753745"/>
                    <a:pt x="598506" y="753745"/>
                  </a:cubicBezTo>
                  <a:lnTo>
                    <a:pt x="201072" y="753745"/>
                  </a:lnTo>
                  <a:cubicBezTo>
                    <a:pt x="169779" y="753745"/>
                    <a:pt x="142028" y="733640"/>
                    <a:pt x="132279" y="703904"/>
                  </a:cubicBezTo>
                  <a:lnTo>
                    <a:pt x="9730" y="330118"/>
                  </a:lnTo>
                  <a:cubicBezTo>
                    <a:pt x="0" y="300440"/>
                    <a:pt x="10609" y="267878"/>
                    <a:pt x="35955" y="249629"/>
                  </a:cubicBezTo>
                  <a:lnTo>
                    <a:pt x="357223" y="18307"/>
                  </a:lnTo>
                  <a:cubicBezTo>
                    <a:pt x="382648" y="0"/>
                    <a:pt x="416930" y="0"/>
                    <a:pt x="442355" y="18307"/>
                  </a:cubicBezTo>
                  <a:close/>
                </a:path>
              </a:pathLst>
            </a:custGeom>
            <a:solidFill>
              <a:srgbClr val="CF8C80"/>
            </a:solidFill>
          </p:spPr>
          <p:txBody>
            <a:bodyPr/>
            <a:lstStyle/>
            <a:p>
              <a:endParaRPr lang="en-US"/>
            </a:p>
          </p:txBody>
        </p:sp>
        <p:sp>
          <p:nvSpPr>
            <p:cNvPr id="8" name="TextBox 8"/>
            <p:cNvSpPr txBox="1"/>
            <p:nvPr/>
          </p:nvSpPr>
          <p:spPr>
            <a:xfrm>
              <a:off x="127000" y="115322"/>
              <a:ext cx="558800" cy="60288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2187752">
            <a:off x="10495799" y="2235087"/>
            <a:ext cx="2952018" cy="2782362"/>
            <a:chOff x="0" y="0"/>
            <a:chExt cx="812800" cy="766087"/>
          </a:xfrm>
        </p:grpSpPr>
        <p:sp>
          <p:nvSpPr>
            <p:cNvPr id="10" name="Freeform 10"/>
            <p:cNvSpPr/>
            <p:nvPr/>
          </p:nvSpPr>
          <p:spPr>
            <a:xfrm>
              <a:off x="6611" y="12342"/>
              <a:ext cx="799579" cy="753745"/>
            </a:xfrm>
            <a:custGeom>
              <a:avLst/>
              <a:gdLst/>
              <a:ahLst/>
              <a:cxnLst/>
              <a:rect l="l" t="t" r="r" b="b"/>
              <a:pathLst>
                <a:path w="799579" h="753745">
                  <a:moveTo>
                    <a:pt x="442355" y="18307"/>
                  </a:moveTo>
                  <a:lnTo>
                    <a:pt x="763623" y="249629"/>
                  </a:lnTo>
                  <a:cubicBezTo>
                    <a:pt x="788969" y="267878"/>
                    <a:pt x="799578" y="300440"/>
                    <a:pt x="789848" y="330118"/>
                  </a:cubicBezTo>
                  <a:lnTo>
                    <a:pt x="667299" y="703904"/>
                  </a:lnTo>
                  <a:cubicBezTo>
                    <a:pt x="657550" y="733640"/>
                    <a:pt x="629799" y="753745"/>
                    <a:pt x="598506" y="753745"/>
                  </a:cubicBezTo>
                  <a:lnTo>
                    <a:pt x="201072" y="753745"/>
                  </a:lnTo>
                  <a:cubicBezTo>
                    <a:pt x="169779" y="753745"/>
                    <a:pt x="142028" y="733640"/>
                    <a:pt x="132279" y="703904"/>
                  </a:cubicBezTo>
                  <a:lnTo>
                    <a:pt x="9730" y="330118"/>
                  </a:lnTo>
                  <a:cubicBezTo>
                    <a:pt x="0" y="300440"/>
                    <a:pt x="10609" y="267878"/>
                    <a:pt x="35955" y="249629"/>
                  </a:cubicBezTo>
                  <a:lnTo>
                    <a:pt x="357223" y="18307"/>
                  </a:lnTo>
                  <a:cubicBezTo>
                    <a:pt x="382648" y="0"/>
                    <a:pt x="416930" y="0"/>
                    <a:pt x="442355" y="18307"/>
                  </a:cubicBezTo>
                  <a:close/>
                </a:path>
              </a:pathLst>
            </a:custGeom>
            <a:solidFill>
              <a:srgbClr val="CF8C80"/>
            </a:solidFill>
          </p:spPr>
          <p:txBody>
            <a:bodyPr/>
            <a:lstStyle/>
            <a:p>
              <a:endParaRPr lang="en-US"/>
            </a:p>
          </p:txBody>
        </p:sp>
        <p:sp>
          <p:nvSpPr>
            <p:cNvPr id="11" name="TextBox 11"/>
            <p:cNvSpPr txBox="1"/>
            <p:nvPr/>
          </p:nvSpPr>
          <p:spPr>
            <a:xfrm>
              <a:off x="127000" y="115322"/>
              <a:ext cx="558800" cy="60288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10800000">
            <a:off x="3859055" y="7148046"/>
            <a:ext cx="2952018" cy="2782362"/>
            <a:chOff x="0" y="0"/>
            <a:chExt cx="812800" cy="766087"/>
          </a:xfrm>
        </p:grpSpPr>
        <p:sp>
          <p:nvSpPr>
            <p:cNvPr id="19" name="Freeform 19"/>
            <p:cNvSpPr/>
            <p:nvPr/>
          </p:nvSpPr>
          <p:spPr>
            <a:xfrm>
              <a:off x="6611" y="12342"/>
              <a:ext cx="799579" cy="753745"/>
            </a:xfrm>
            <a:custGeom>
              <a:avLst/>
              <a:gdLst/>
              <a:ahLst/>
              <a:cxnLst/>
              <a:rect l="l" t="t" r="r" b="b"/>
              <a:pathLst>
                <a:path w="799579" h="753745">
                  <a:moveTo>
                    <a:pt x="442355" y="18307"/>
                  </a:moveTo>
                  <a:lnTo>
                    <a:pt x="763623" y="249629"/>
                  </a:lnTo>
                  <a:cubicBezTo>
                    <a:pt x="788969" y="267878"/>
                    <a:pt x="799578" y="300440"/>
                    <a:pt x="789848" y="330118"/>
                  </a:cubicBezTo>
                  <a:lnTo>
                    <a:pt x="667299" y="703904"/>
                  </a:lnTo>
                  <a:cubicBezTo>
                    <a:pt x="657550" y="733640"/>
                    <a:pt x="629799" y="753745"/>
                    <a:pt x="598506" y="753745"/>
                  </a:cubicBezTo>
                  <a:lnTo>
                    <a:pt x="201072" y="753745"/>
                  </a:lnTo>
                  <a:cubicBezTo>
                    <a:pt x="169779" y="753745"/>
                    <a:pt x="142028" y="733640"/>
                    <a:pt x="132279" y="703904"/>
                  </a:cubicBezTo>
                  <a:lnTo>
                    <a:pt x="9730" y="330118"/>
                  </a:lnTo>
                  <a:cubicBezTo>
                    <a:pt x="0" y="300440"/>
                    <a:pt x="10609" y="267878"/>
                    <a:pt x="35955" y="249629"/>
                  </a:cubicBezTo>
                  <a:lnTo>
                    <a:pt x="357223" y="18307"/>
                  </a:lnTo>
                  <a:cubicBezTo>
                    <a:pt x="382648" y="0"/>
                    <a:pt x="416930" y="0"/>
                    <a:pt x="442355" y="18307"/>
                  </a:cubicBezTo>
                  <a:close/>
                </a:path>
              </a:pathLst>
            </a:custGeom>
            <a:solidFill>
              <a:srgbClr val="9DBBA4"/>
            </a:solidFill>
          </p:spPr>
          <p:txBody>
            <a:bodyPr/>
            <a:lstStyle/>
            <a:p>
              <a:endParaRPr lang="en-US"/>
            </a:p>
          </p:txBody>
        </p:sp>
        <p:sp>
          <p:nvSpPr>
            <p:cNvPr id="20" name="TextBox 20"/>
            <p:cNvSpPr txBox="1"/>
            <p:nvPr/>
          </p:nvSpPr>
          <p:spPr>
            <a:xfrm>
              <a:off x="127000" y="115322"/>
              <a:ext cx="558800" cy="60288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10800000">
            <a:off x="11981971" y="7148046"/>
            <a:ext cx="2952018" cy="2782362"/>
            <a:chOff x="0" y="0"/>
            <a:chExt cx="812800" cy="766087"/>
          </a:xfrm>
        </p:grpSpPr>
        <p:sp>
          <p:nvSpPr>
            <p:cNvPr id="22" name="Freeform 22"/>
            <p:cNvSpPr/>
            <p:nvPr/>
          </p:nvSpPr>
          <p:spPr>
            <a:xfrm>
              <a:off x="6611" y="12342"/>
              <a:ext cx="799579" cy="753745"/>
            </a:xfrm>
            <a:custGeom>
              <a:avLst/>
              <a:gdLst/>
              <a:ahLst/>
              <a:cxnLst/>
              <a:rect l="l" t="t" r="r" b="b"/>
              <a:pathLst>
                <a:path w="799579" h="753745">
                  <a:moveTo>
                    <a:pt x="442355" y="18307"/>
                  </a:moveTo>
                  <a:lnTo>
                    <a:pt x="763623" y="249629"/>
                  </a:lnTo>
                  <a:cubicBezTo>
                    <a:pt x="788969" y="267878"/>
                    <a:pt x="799578" y="300440"/>
                    <a:pt x="789848" y="330118"/>
                  </a:cubicBezTo>
                  <a:lnTo>
                    <a:pt x="667299" y="703904"/>
                  </a:lnTo>
                  <a:cubicBezTo>
                    <a:pt x="657550" y="733640"/>
                    <a:pt x="629799" y="753745"/>
                    <a:pt x="598506" y="753745"/>
                  </a:cubicBezTo>
                  <a:lnTo>
                    <a:pt x="201072" y="753745"/>
                  </a:lnTo>
                  <a:cubicBezTo>
                    <a:pt x="169779" y="753745"/>
                    <a:pt x="142028" y="733640"/>
                    <a:pt x="132279" y="703904"/>
                  </a:cubicBezTo>
                  <a:lnTo>
                    <a:pt x="9730" y="330118"/>
                  </a:lnTo>
                  <a:cubicBezTo>
                    <a:pt x="0" y="300440"/>
                    <a:pt x="10609" y="267878"/>
                    <a:pt x="35955" y="249629"/>
                  </a:cubicBezTo>
                  <a:lnTo>
                    <a:pt x="357223" y="18307"/>
                  </a:lnTo>
                  <a:cubicBezTo>
                    <a:pt x="382648" y="0"/>
                    <a:pt x="416930" y="0"/>
                    <a:pt x="442355" y="18307"/>
                  </a:cubicBezTo>
                  <a:close/>
                </a:path>
              </a:pathLst>
            </a:custGeom>
            <a:solidFill>
              <a:srgbClr val="9DBBA4"/>
            </a:solidFill>
          </p:spPr>
          <p:txBody>
            <a:bodyPr/>
            <a:lstStyle/>
            <a:p>
              <a:endParaRPr lang="en-US"/>
            </a:p>
          </p:txBody>
        </p:sp>
        <p:sp>
          <p:nvSpPr>
            <p:cNvPr id="23" name="TextBox 23"/>
            <p:cNvSpPr txBox="1"/>
            <p:nvPr/>
          </p:nvSpPr>
          <p:spPr>
            <a:xfrm>
              <a:off x="127000" y="115322"/>
              <a:ext cx="558800" cy="60288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797043" y="5542859"/>
            <a:ext cx="3186394" cy="318639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CA7D"/>
            </a:solidFill>
          </p:spPr>
          <p:txBody>
            <a:bodyPr/>
            <a:lstStyle/>
            <a:p>
              <a:endParaRPr lang="en-US"/>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sp>
        <p:nvSpPr>
          <p:cNvPr id="27" name="AutoShape 27"/>
          <p:cNvSpPr/>
          <p:nvPr/>
        </p:nvSpPr>
        <p:spPr>
          <a:xfrm flipV="1">
            <a:off x="6527547" y="7771507"/>
            <a:ext cx="853970" cy="228821"/>
          </a:xfrm>
          <a:prstGeom prst="line">
            <a:avLst/>
          </a:prstGeom>
          <a:ln w="28575" cap="rnd">
            <a:solidFill>
              <a:srgbClr val="404040"/>
            </a:solidFill>
            <a:prstDash val="sysDot"/>
            <a:headEnd type="none" w="sm" len="sm"/>
            <a:tailEnd type="none" w="sm" len="sm"/>
          </a:ln>
        </p:spPr>
        <p:txBody>
          <a:bodyPr/>
          <a:lstStyle/>
          <a:p>
            <a:endParaRPr lang="en-US"/>
          </a:p>
        </p:txBody>
      </p:sp>
      <p:sp>
        <p:nvSpPr>
          <p:cNvPr id="28" name="TextBox 28"/>
          <p:cNvSpPr txBox="1"/>
          <p:nvPr/>
        </p:nvSpPr>
        <p:spPr>
          <a:xfrm>
            <a:off x="7909907" y="6744636"/>
            <a:ext cx="2960665" cy="954323"/>
          </a:xfrm>
          <a:prstGeom prst="rect">
            <a:avLst/>
          </a:prstGeom>
        </p:spPr>
        <p:txBody>
          <a:bodyPr lIns="0" tIns="0" rIns="0" bIns="0" rtlCol="0" anchor="t">
            <a:spAutoFit/>
          </a:bodyPr>
          <a:lstStyle/>
          <a:p>
            <a:pPr algn="ctr" rtl="1">
              <a:lnSpc>
                <a:spcPts val="3457"/>
              </a:lnSpc>
            </a:pPr>
            <a:r>
              <a:rPr lang="ar-EG" sz="3143" b="1">
                <a:solidFill>
                  <a:srgbClr val="404040"/>
                </a:solidFill>
                <a:latin typeface="Tajawal Bold"/>
                <a:ea typeface="Tajawal Bold"/>
                <a:cs typeface="Tajawal Bold"/>
                <a:sym typeface="Tajawal Bold"/>
                <a:rtl/>
              </a:rPr>
              <a:t>خصائص الإدارة</a:t>
            </a:r>
          </a:p>
          <a:p>
            <a:pPr algn="ctr">
              <a:lnSpc>
                <a:spcPts val="3457"/>
              </a:lnSpc>
            </a:pPr>
            <a:endParaRPr lang="ar-EG" sz="3143" b="1">
              <a:solidFill>
                <a:srgbClr val="404040"/>
              </a:solidFill>
              <a:latin typeface="Tajawal Bold"/>
              <a:ea typeface="Tajawal Bold"/>
              <a:cs typeface="Tajawal Bold"/>
              <a:sym typeface="Tajawal Bold"/>
              <a:rtl/>
            </a:endParaRPr>
          </a:p>
        </p:txBody>
      </p:sp>
      <p:sp>
        <p:nvSpPr>
          <p:cNvPr id="30" name="AutoShape 30"/>
          <p:cNvSpPr/>
          <p:nvPr/>
        </p:nvSpPr>
        <p:spPr>
          <a:xfrm>
            <a:off x="7634205" y="4748985"/>
            <a:ext cx="487351" cy="668987"/>
          </a:xfrm>
          <a:prstGeom prst="line">
            <a:avLst/>
          </a:prstGeom>
          <a:ln w="28575" cap="rnd">
            <a:solidFill>
              <a:srgbClr val="404040"/>
            </a:solidFill>
            <a:prstDash val="sysDot"/>
            <a:headEnd type="none" w="sm" len="sm"/>
            <a:tailEnd type="none" w="sm" len="sm"/>
          </a:ln>
        </p:spPr>
        <p:txBody>
          <a:bodyPr/>
          <a:lstStyle/>
          <a:p>
            <a:endParaRPr lang="en-US"/>
          </a:p>
        </p:txBody>
      </p:sp>
      <p:sp>
        <p:nvSpPr>
          <p:cNvPr id="32" name="AutoShape 32"/>
          <p:cNvSpPr/>
          <p:nvPr/>
        </p:nvSpPr>
        <p:spPr>
          <a:xfrm flipH="1">
            <a:off x="10601465" y="4745119"/>
            <a:ext cx="543569" cy="679821"/>
          </a:xfrm>
          <a:prstGeom prst="line">
            <a:avLst/>
          </a:prstGeom>
          <a:ln w="28575" cap="rnd">
            <a:solidFill>
              <a:srgbClr val="404040"/>
            </a:solidFill>
            <a:prstDash val="sysDot"/>
            <a:headEnd type="none" w="sm" len="sm"/>
            <a:tailEnd type="none" w="sm" len="sm"/>
          </a:ln>
        </p:spPr>
        <p:txBody>
          <a:bodyPr/>
          <a:lstStyle/>
          <a:p>
            <a:endParaRPr lang="en-US"/>
          </a:p>
        </p:txBody>
      </p:sp>
      <p:sp>
        <p:nvSpPr>
          <p:cNvPr id="34" name="AutoShape 34"/>
          <p:cNvSpPr/>
          <p:nvPr/>
        </p:nvSpPr>
        <p:spPr>
          <a:xfrm>
            <a:off x="11410611" y="7759926"/>
            <a:ext cx="829710" cy="251984"/>
          </a:xfrm>
          <a:prstGeom prst="line">
            <a:avLst/>
          </a:prstGeom>
          <a:ln w="28575" cap="rnd">
            <a:solidFill>
              <a:srgbClr val="404040"/>
            </a:solidFill>
            <a:prstDash val="sysDot"/>
            <a:headEnd type="none" w="sm" len="sm"/>
            <a:tailEnd type="none" w="sm" len="sm"/>
          </a:ln>
        </p:spPr>
        <p:txBody>
          <a:bodyPr/>
          <a:lstStyle/>
          <a:p>
            <a:endParaRPr lang="en-US"/>
          </a:p>
        </p:txBody>
      </p:sp>
      <p:sp>
        <p:nvSpPr>
          <p:cNvPr id="35" name="TextBox 35"/>
          <p:cNvSpPr txBox="1"/>
          <p:nvPr/>
        </p:nvSpPr>
        <p:spPr>
          <a:xfrm>
            <a:off x="4114800" y="7962900"/>
            <a:ext cx="2335118" cy="1077218"/>
          </a:xfrm>
          <a:prstGeom prst="rect">
            <a:avLst/>
          </a:prstGeom>
        </p:spPr>
        <p:txBody>
          <a:bodyPr wrap="square" lIns="0" tIns="0" rIns="0" bIns="0" rtlCol="0" anchor="t">
            <a:spAutoFit/>
          </a:bodyPr>
          <a:lstStyle/>
          <a:p>
            <a:pPr algn="ctr" rtl="1">
              <a:lnSpc>
                <a:spcPts val="2765"/>
              </a:lnSpc>
            </a:pPr>
            <a:r>
              <a:rPr lang="ar-EG" sz="2514" b="1" dirty="0">
                <a:solidFill>
                  <a:srgbClr val="404040"/>
                </a:solidFill>
                <a:latin typeface="Tajawal Bold"/>
                <a:ea typeface="Tajawal Bold"/>
                <a:cs typeface="Tajawal Bold"/>
                <a:sym typeface="Tajawal Bold"/>
                <a:rtl/>
              </a:rPr>
              <a:t>مرحلة المفهوم الحديث للتسويق</a:t>
            </a:r>
          </a:p>
          <a:p>
            <a:pPr algn="ctr">
              <a:lnSpc>
                <a:spcPts val="2765"/>
              </a:lnSpc>
            </a:pPr>
            <a:endParaRPr lang="ar-EG" sz="2514" b="1" dirty="0">
              <a:solidFill>
                <a:srgbClr val="404040"/>
              </a:solidFill>
              <a:latin typeface="Tajawal Bold"/>
              <a:ea typeface="Tajawal Bold"/>
              <a:cs typeface="Tajawal Bold"/>
              <a:sym typeface="Tajawal Bold"/>
              <a:rtl/>
            </a:endParaRPr>
          </a:p>
        </p:txBody>
      </p:sp>
      <p:sp>
        <p:nvSpPr>
          <p:cNvPr id="37" name="TextBox 37"/>
          <p:cNvSpPr txBox="1"/>
          <p:nvPr/>
        </p:nvSpPr>
        <p:spPr>
          <a:xfrm>
            <a:off x="5562600" y="3238500"/>
            <a:ext cx="2667102" cy="725070"/>
          </a:xfrm>
          <a:prstGeom prst="rect">
            <a:avLst/>
          </a:prstGeom>
        </p:spPr>
        <p:txBody>
          <a:bodyPr wrap="square" lIns="0" tIns="0" rIns="0" bIns="0" rtlCol="0" anchor="t">
            <a:spAutoFit/>
          </a:bodyPr>
          <a:lstStyle/>
          <a:p>
            <a:pPr algn="ctr" rtl="1">
              <a:lnSpc>
                <a:spcPts val="2765"/>
              </a:lnSpc>
            </a:pPr>
            <a:r>
              <a:rPr lang="ar-EG" sz="2514" b="1" dirty="0">
                <a:solidFill>
                  <a:srgbClr val="404040"/>
                </a:solidFill>
                <a:latin typeface="Tajawal Bold"/>
                <a:ea typeface="Tajawal Bold"/>
                <a:cs typeface="Tajawal Bold"/>
                <a:sym typeface="Tajawal Bold"/>
                <a:rtl/>
              </a:rPr>
              <a:t>مرحلة المفهوم الاجتماعي للتسويق</a:t>
            </a:r>
          </a:p>
        </p:txBody>
      </p:sp>
      <p:sp>
        <p:nvSpPr>
          <p:cNvPr id="39" name="TextBox 39"/>
          <p:cNvSpPr txBox="1"/>
          <p:nvPr/>
        </p:nvSpPr>
        <p:spPr>
          <a:xfrm>
            <a:off x="10515600" y="3314700"/>
            <a:ext cx="2819400" cy="1077218"/>
          </a:xfrm>
          <a:prstGeom prst="rect">
            <a:avLst/>
          </a:prstGeom>
        </p:spPr>
        <p:txBody>
          <a:bodyPr wrap="square" lIns="0" tIns="0" rIns="0" bIns="0" rtlCol="0" anchor="t">
            <a:spAutoFit/>
          </a:bodyPr>
          <a:lstStyle/>
          <a:p>
            <a:pPr algn="ctr" rtl="1">
              <a:lnSpc>
                <a:spcPts val="2765"/>
              </a:lnSpc>
            </a:pPr>
            <a:r>
              <a:rPr lang="ar-EG" sz="2514" b="1" dirty="0">
                <a:solidFill>
                  <a:srgbClr val="404040"/>
                </a:solidFill>
                <a:latin typeface="Tajawal Bold"/>
                <a:ea typeface="Tajawal Bold"/>
                <a:cs typeface="Tajawal Bold"/>
                <a:sym typeface="Tajawal Bold"/>
                <a:rtl/>
              </a:rPr>
              <a:t>مرحلة المفهوم الإنتاجي للتسويق</a:t>
            </a:r>
          </a:p>
          <a:p>
            <a:pPr algn="ctr">
              <a:lnSpc>
                <a:spcPts val="2765"/>
              </a:lnSpc>
            </a:pPr>
            <a:endParaRPr lang="ar-EG" sz="2514" b="1" dirty="0">
              <a:solidFill>
                <a:srgbClr val="404040"/>
              </a:solidFill>
              <a:latin typeface="Tajawal Bold"/>
              <a:ea typeface="Tajawal Bold"/>
              <a:cs typeface="Tajawal Bold"/>
              <a:sym typeface="Tajawal Bold"/>
              <a:rtl/>
            </a:endParaRPr>
          </a:p>
        </p:txBody>
      </p:sp>
      <p:sp>
        <p:nvSpPr>
          <p:cNvPr id="41" name="TextBox 41"/>
          <p:cNvSpPr txBox="1"/>
          <p:nvPr/>
        </p:nvSpPr>
        <p:spPr>
          <a:xfrm>
            <a:off x="12115800" y="8039100"/>
            <a:ext cx="2667000" cy="1077218"/>
          </a:xfrm>
          <a:prstGeom prst="rect">
            <a:avLst/>
          </a:prstGeom>
        </p:spPr>
        <p:txBody>
          <a:bodyPr wrap="square" lIns="0" tIns="0" rIns="0" bIns="0" rtlCol="0" anchor="t">
            <a:spAutoFit/>
          </a:bodyPr>
          <a:lstStyle/>
          <a:p>
            <a:pPr algn="ctr" rtl="1">
              <a:lnSpc>
                <a:spcPts val="2765"/>
              </a:lnSpc>
            </a:pPr>
            <a:r>
              <a:rPr lang="ar-EG" sz="2514" b="1" dirty="0">
                <a:solidFill>
                  <a:srgbClr val="404040"/>
                </a:solidFill>
                <a:latin typeface="Tajawal Bold"/>
                <a:ea typeface="Tajawal Bold"/>
                <a:cs typeface="Tajawal Bold"/>
                <a:sym typeface="Tajawal Bold"/>
                <a:rtl/>
              </a:rPr>
              <a:t>مرحلة المفهوم البيعي للتسويق</a:t>
            </a:r>
          </a:p>
          <a:p>
            <a:pPr algn="ctr">
              <a:lnSpc>
                <a:spcPts val="2765"/>
              </a:lnSpc>
            </a:pPr>
            <a:endParaRPr lang="ar-EG" sz="2514" b="1" dirty="0">
              <a:solidFill>
                <a:srgbClr val="404040"/>
              </a:solidFill>
              <a:latin typeface="Tajawal Bold"/>
              <a:ea typeface="Tajawal Bold"/>
              <a:cs typeface="Tajawal Bold"/>
              <a:sym typeface="Tajawal Bold"/>
              <a:rtl/>
            </a:endParaRPr>
          </a:p>
        </p:txBody>
      </p:sp>
      <p:grpSp>
        <p:nvGrpSpPr>
          <p:cNvPr id="42" name="Group 42"/>
          <p:cNvGrpSpPr/>
          <p:nvPr/>
        </p:nvGrpSpPr>
        <p:grpSpPr>
          <a:xfrm>
            <a:off x="17259300" y="0"/>
            <a:ext cx="1694792" cy="10287000"/>
            <a:chOff x="0" y="0"/>
            <a:chExt cx="446365" cy="2709333"/>
          </a:xfrm>
        </p:grpSpPr>
        <p:sp>
          <p:nvSpPr>
            <p:cNvPr id="43"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4"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a:off x="0" y="0"/>
            <a:ext cx="1028700" cy="1028700"/>
            <a:chOff x="0" y="0"/>
            <a:chExt cx="812800" cy="812800"/>
          </a:xfrm>
        </p:grpSpPr>
        <p:sp>
          <p:nvSpPr>
            <p:cNvPr id="4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5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1" name="TextBox 51"/>
          <p:cNvSpPr txBox="1"/>
          <p:nvPr/>
        </p:nvSpPr>
        <p:spPr>
          <a:xfrm>
            <a:off x="4191001" y="276225"/>
            <a:ext cx="11201400" cy="1477328"/>
          </a:xfrm>
          <a:prstGeom prst="rect">
            <a:avLst/>
          </a:prstGeom>
        </p:spPr>
        <p:txBody>
          <a:bodyPr wrap="square" lIns="0" tIns="0" rIns="0" bIns="0" rtlCol="0" anchor="t">
            <a:spAutoFit/>
          </a:bodyPr>
          <a:lstStyle/>
          <a:p>
            <a:pPr algn="ctr" rtl="1">
              <a:spcBef>
                <a:spcPct val="0"/>
              </a:spcBef>
            </a:pPr>
            <a:r>
              <a:rPr lang="ar-EG" sz="4800" b="1" dirty="0">
                <a:solidFill>
                  <a:schemeClr val="bg1"/>
                </a:solidFill>
                <a:latin typeface="Tajawal Bold"/>
                <a:ea typeface="Tajawal Bold"/>
                <a:cs typeface="Tajawal Bold"/>
                <a:sym typeface="Tajawal Bold"/>
                <a:rtl/>
              </a:rPr>
              <a:t>مراحل تطور الفكر التسويقي</a:t>
            </a:r>
            <a:br>
              <a:rPr lang="ar-EG" sz="4800" b="1" dirty="0">
                <a:solidFill>
                  <a:schemeClr val="bg1"/>
                </a:solidFill>
                <a:latin typeface="Tajawal Bold"/>
                <a:ea typeface="Tajawal Bold"/>
                <a:cs typeface="Tajawal Bold"/>
                <a:sym typeface="Tajawal Bold"/>
                <a:rtl/>
              </a:rPr>
            </a:br>
            <a:r>
              <a:rPr lang="en-US" sz="4800" b="1" dirty="0">
                <a:solidFill>
                  <a:schemeClr val="bg1"/>
                </a:solidFill>
                <a:latin typeface="Tajawal Bold"/>
                <a:ea typeface="Tajawal Bold"/>
                <a:cs typeface="Tajawal Bold"/>
                <a:sym typeface="Tajawal Bold"/>
                <a:rtl/>
              </a:rPr>
              <a:t>The Development of Marketing</a:t>
            </a:r>
          </a:p>
        </p:txBody>
      </p:sp>
      <p:grpSp>
        <p:nvGrpSpPr>
          <p:cNvPr id="54" name="Group 8"/>
          <p:cNvGrpSpPr/>
          <p:nvPr/>
        </p:nvGrpSpPr>
        <p:grpSpPr>
          <a:xfrm>
            <a:off x="0" y="6690087"/>
            <a:ext cx="1028700" cy="3177813"/>
            <a:chOff x="0" y="0"/>
            <a:chExt cx="812800" cy="2510865"/>
          </a:xfrm>
        </p:grpSpPr>
        <p:sp>
          <p:nvSpPr>
            <p:cNvPr id="55"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56"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57"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3"/>
            <a:stretch>
              <a:fillRect/>
            </a:stretch>
          </a:blipFill>
        </p:spPr>
        <p:txBody>
          <a:bodyPr/>
          <a:lstStyle/>
          <a:p>
            <a:endParaRPr lang="en-US"/>
          </a:p>
        </p:txBody>
      </p:sp>
      <p:sp>
        <p:nvSpPr>
          <p:cNvPr id="58" name="TextBox 57"/>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4</a:t>
            </a:r>
          </a:p>
        </p:txBody>
      </p:sp>
      <p:sp>
        <p:nvSpPr>
          <p:cNvPr id="5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19219" y="-4027193"/>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sp>
        <p:nvSpPr>
          <p:cNvPr id="3" name="Freeform 3"/>
          <p:cNvSpPr/>
          <p:nvPr/>
        </p:nvSpPr>
        <p:spPr>
          <a:xfrm>
            <a:off x="343469" y="266700"/>
            <a:ext cx="14790625"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36215"/>
            </a:stretch>
          </a:blipFill>
        </p:spPr>
        <p:txBody>
          <a:bodyPr/>
          <a:lstStyle/>
          <a:p>
            <a:endParaRPr lang="en-US"/>
          </a:p>
        </p:txBody>
      </p:sp>
      <p:grpSp>
        <p:nvGrpSpPr>
          <p:cNvPr id="4" name="Group 4"/>
          <p:cNvGrpSpPr>
            <a:grpSpLocks noChangeAspect="1"/>
          </p:cNvGrpSpPr>
          <p:nvPr/>
        </p:nvGrpSpPr>
        <p:grpSpPr>
          <a:xfrm>
            <a:off x="13190391" y="2569508"/>
            <a:ext cx="5000767" cy="51647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t="-22607" b="-2260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11510887" y="1024013"/>
            <a:ext cx="1295400" cy="1152374"/>
          </a:xfrm>
          <a:custGeom>
            <a:avLst/>
            <a:gdLst/>
            <a:ahLst/>
            <a:cxnLst/>
            <a:rect l="l" t="t" r="r" b="b"/>
            <a:pathLst>
              <a:path w="2105666" h="1152374">
                <a:moveTo>
                  <a:pt x="0" y="0"/>
                </a:moveTo>
                <a:lnTo>
                  <a:pt x="2105666" y="0"/>
                </a:lnTo>
                <a:lnTo>
                  <a:pt x="2105666" y="1152373"/>
                </a:lnTo>
                <a:lnTo>
                  <a:pt x="0" y="1152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6395787" y="8001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82274" y="908608"/>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
        <p:nvSpPr>
          <p:cNvPr id="16" name="TextBox 16"/>
          <p:cNvSpPr txBox="1"/>
          <p:nvPr/>
        </p:nvSpPr>
        <p:spPr>
          <a:xfrm>
            <a:off x="1143000" y="1028700"/>
            <a:ext cx="9601200" cy="1354217"/>
          </a:xfrm>
          <a:prstGeom prst="rect">
            <a:avLst/>
          </a:prstGeom>
        </p:spPr>
        <p:txBody>
          <a:bodyPr wrap="square" lIns="0" tIns="0" rIns="0" bIns="0" rtlCol="0" anchor="t">
            <a:spAutoFit/>
          </a:bodyPr>
          <a:lstStyle/>
          <a:p>
            <a:pPr algn="ctr" rtl="1">
              <a:spcBef>
                <a:spcPct val="0"/>
              </a:spcBef>
            </a:pPr>
            <a:r>
              <a:rPr lang="ar-EG" sz="4400" b="1" dirty="0">
                <a:latin typeface="Tajawal Bold"/>
                <a:ea typeface="Tajawal Bold"/>
                <a:cs typeface="Tajawal Bold"/>
                <a:sym typeface="Tajawal Bold"/>
                <a:rtl/>
              </a:rPr>
              <a:t>مراحل تطور الفكر التسويقي</a:t>
            </a:r>
            <a:br>
              <a:rPr lang="ar-EG" sz="4400" b="1" dirty="0">
                <a:latin typeface="Tajawal Bold"/>
                <a:ea typeface="Tajawal Bold"/>
                <a:cs typeface="Tajawal Bold"/>
                <a:sym typeface="Tajawal Bold"/>
                <a:rtl/>
              </a:rPr>
            </a:br>
            <a:r>
              <a:rPr lang="en-US" sz="4400" b="1" dirty="0">
                <a:latin typeface="Tajawal Bold"/>
                <a:ea typeface="Tajawal Bold"/>
                <a:cs typeface="Tajawal Bold"/>
                <a:sym typeface="Tajawal Bold"/>
                <a:rtl/>
              </a:rPr>
              <a:t>The Development of Marketing</a:t>
            </a:r>
          </a:p>
        </p:txBody>
      </p:sp>
      <p:sp>
        <p:nvSpPr>
          <p:cNvPr id="2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3"/>
            <a:stretch>
              <a:fillRect/>
            </a:stretch>
          </a:blipFill>
        </p:spPr>
        <p:txBody>
          <a:bodyPr/>
          <a:lstStyle/>
          <a:p>
            <a:endParaRPr lang="en-US"/>
          </a:p>
        </p:txBody>
      </p:sp>
      <p:sp>
        <p:nvSpPr>
          <p:cNvPr id="21" name="TextBox 20"/>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5</a:t>
            </a:r>
          </a:p>
        </p:txBody>
      </p:sp>
      <p:sp>
        <p:nvSpPr>
          <p:cNvPr id="2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3" name="Rectangle 29"/>
          <p:cNvSpPr>
            <a:spLocks noChangeArrowheads="1"/>
          </p:cNvSpPr>
          <p:nvPr/>
        </p:nvSpPr>
        <p:spPr bwMode="auto">
          <a:xfrm>
            <a:off x="533401" y="3276600"/>
            <a:ext cx="117967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Arial" panose="020B0604020202020204" pitchFamily="34" charset="0"/>
              <a:buNone/>
            </a:pPr>
            <a:r>
              <a:rPr lang="ar-SA" altLang="en-US" sz="3200" dirty="0">
                <a:solidFill>
                  <a:srgbClr val="002060"/>
                </a:solidFill>
                <a:latin typeface="Tajawal" panose="00000500000000000000" pitchFamily="2" charset="-78"/>
                <a:cs typeface="Tajawal" panose="00000500000000000000" pitchFamily="2" charset="-78"/>
              </a:rPr>
              <a:t>مرحلة المفهوم الإنتاجي للتسويق </a:t>
            </a:r>
            <a:r>
              <a:rPr lang="en-US" altLang="en-US" sz="3200" dirty="0">
                <a:solidFill>
                  <a:srgbClr val="002060"/>
                </a:solidFill>
                <a:latin typeface="Tajawal" panose="00000500000000000000" pitchFamily="2" charset="-78"/>
                <a:cs typeface="Tajawal" panose="00000500000000000000" pitchFamily="2" charset="-78"/>
              </a:rPr>
              <a:t>The Production Orientation Stage</a:t>
            </a:r>
            <a:r>
              <a:rPr lang="ar-SA" altLang="en-US" sz="3200" dirty="0">
                <a:solidFill>
                  <a:srgbClr val="002060"/>
                </a:solidFill>
                <a:latin typeface="Tajawal" panose="00000500000000000000" pitchFamily="2" charset="-78"/>
                <a:cs typeface="Tajawal" panose="00000500000000000000" pitchFamily="2" charset="-78"/>
              </a:rPr>
              <a:t>:</a:t>
            </a:r>
          </a:p>
          <a:p>
            <a:pPr algn="r" rtl="1">
              <a:lnSpc>
                <a:spcPct val="100000"/>
              </a:lnSpc>
              <a:spcBef>
                <a:spcPct val="0"/>
              </a:spcBef>
              <a:buFont typeface="Arial" panose="020B0604020202020204" pitchFamily="34" charset="0"/>
              <a:buNone/>
            </a:pPr>
            <a:endParaRPr lang="ar-SA" altLang="en-US" sz="3200" dirty="0">
              <a:solidFill>
                <a:srgbClr val="002060"/>
              </a:solidFill>
              <a:latin typeface="Tajawal" panose="00000500000000000000" pitchFamily="2" charset="-78"/>
              <a:cs typeface="Tajawal" panose="00000500000000000000" pitchFamily="2" charset="-78"/>
            </a:endParaRPr>
          </a:p>
          <a:p>
            <a:pPr algn="ctr" rtl="1">
              <a:lnSpc>
                <a:spcPct val="100000"/>
              </a:lnSpc>
              <a:spcBef>
                <a:spcPct val="0"/>
              </a:spcBef>
              <a:buFont typeface="Arial" panose="020B0604020202020204" pitchFamily="34" charset="0"/>
              <a:buNone/>
            </a:pPr>
            <a:r>
              <a:rPr lang="ar-SA" altLang="en-US" dirty="0">
                <a:latin typeface="Tajawal" panose="00000500000000000000" pitchFamily="2" charset="-78"/>
                <a:cs typeface="Tajawal" panose="00000500000000000000" pitchFamily="2" charset="-78"/>
              </a:rPr>
              <a:t>«تعرف هذه المرحلة بمرحلة التوجيه بالإنتاج حيث إنه في هذه المرحلة تم التركيز على الإنتاج»</a:t>
            </a:r>
          </a:p>
        </p:txBody>
      </p:sp>
      <p:sp>
        <p:nvSpPr>
          <p:cNvPr id="24" name="Oval 80"/>
          <p:cNvSpPr/>
          <p:nvPr/>
        </p:nvSpPr>
        <p:spPr>
          <a:xfrm>
            <a:off x="12330112" y="3430587"/>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3200" dirty="0">
              <a:solidFill>
                <a:schemeClr val="bg1">
                  <a:lumMod val="75000"/>
                </a:schemeClr>
              </a:solidFill>
              <a:latin typeface="Tajawal" panose="00000500000000000000" pitchFamily="2" charset="-78"/>
              <a:cs typeface="Tajawal" panose="00000500000000000000" pitchFamily="2" charset="-78"/>
            </a:endParaRPr>
          </a:p>
        </p:txBody>
      </p:sp>
      <p:sp>
        <p:nvSpPr>
          <p:cNvPr id="25" name="مستطيل 2"/>
          <p:cNvSpPr>
            <a:spLocks noChangeArrowheads="1"/>
          </p:cNvSpPr>
          <p:nvPr/>
        </p:nvSpPr>
        <p:spPr bwMode="auto">
          <a:xfrm>
            <a:off x="838200" y="5524500"/>
            <a:ext cx="11568112"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dirty="0">
                <a:solidFill>
                  <a:srgbClr val="002060"/>
                </a:solidFill>
                <a:latin typeface="Tajawal Bold" panose="020B0604020202020204" charset="-78"/>
                <a:cs typeface="Tajawal Bold" panose="020B0604020202020204" charset="-78"/>
              </a:rPr>
              <a:t> تم التركيز في هذه المرحلة على زيادة الإنتاج من السلع بغض النظر عن مستوى الجودة أو التكلفة لأن أي منتج في هذه المرحلة كان يمكن بيعه نظراً للزيادة الفائقة في الطلب عن المعروض.</a:t>
            </a:r>
          </a:p>
        </p:txBody>
      </p:sp>
      <p:sp>
        <p:nvSpPr>
          <p:cNvPr id="26" name="Oval 80"/>
          <p:cNvSpPr/>
          <p:nvPr/>
        </p:nvSpPr>
        <p:spPr>
          <a:xfrm>
            <a:off x="12420600" y="58293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3200" dirty="0">
              <a:solidFill>
                <a:schemeClr val="bg1">
                  <a:lumMod val="7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2810404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3276600" y="876300"/>
            <a:ext cx="14638225" cy="82296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185976" y="2721908"/>
            <a:ext cx="5295887" cy="54695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7166568" y="693549"/>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8763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9215676" y="1333500"/>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8305800" y="1485900"/>
            <a:ext cx="9345049" cy="1354217"/>
          </a:xfrm>
          <a:prstGeom prst="rect">
            <a:avLst/>
          </a:prstGeom>
        </p:spPr>
        <p:txBody>
          <a:bodyPr wrap="square" lIns="0" tIns="0" rIns="0" bIns="0" rtlCol="0" anchor="t">
            <a:spAutoFit/>
          </a:bodyPr>
          <a:lstStyle/>
          <a:p>
            <a:pPr algn="r" rtl="1"/>
            <a:r>
              <a:rPr lang="ar-EG" sz="4400" b="1" dirty="0">
                <a:solidFill>
                  <a:srgbClr val="000000"/>
                </a:solidFill>
                <a:latin typeface="Tajawal Bold"/>
                <a:ea typeface="Tajawal Bold"/>
                <a:cs typeface="Tajawal Bold"/>
                <a:sym typeface="League Spartan"/>
                <a:rtl/>
              </a:rPr>
              <a:t>مراحل تطور الفكر التسويقي</a:t>
            </a:r>
            <a:br>
              <a:rPr lang="ar-EG" sz="4400" b="1" dirty="0">
                <a:solidFill>
                  <a:srgbClr val="000000"/>
                </a:solidFill>
                <a:latin typeface="Tajawal Bold"/>
                <a:ea typeface="Tajawal Bold"/>
                <a:cs typeface="Tajawal Bold"/>
                <a:sym typeface="League Spartan"/>
                <a:rtl/>
              </a:rPr>
            </a:br>
            <a:r>
              <a:rPr lang="en-US" sz="4400" b="1" dirty="0">
                <a:solidFill>
                  <a:srgbClr val="000000"/>
                </a:solidFill>
                <a:latin typeface="Tajawal Bold"/>
                <a:ea typeface="Tajawal Bold"/>
                <a:cs typeface="Tajawal Bold"/>
                <a:sym typeface="League Spartan"/>
                <a:rtl/>
              </a:rPr>
              <a:t>The Development of Marketing</a:t>
            </a: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6</a:t>
            </a:r>
          </a:p>
        </p:txBody>
      </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2" name="Rectangle 29"/>
          <p:cNvSpPr>
            <a:spLocks noChangeArrowheads="1"/>
          </p:cNvSpPr>
          <p:nvPr/>
        </p:nvSpPr>
        <p:spPr bwMode="auto">
          <a:xfrm>
            <a:off x="5943601" y="3733800"/>
            <a:ext cx="113395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Arial" panose="020B0604020202020204" pitchFamily="34" charset="0"/>
              <a:buNone/>
            </a:pPr>
            <a:r>
              <a:rPr lang="ar-SA" altLang="en-US" sz="3200" dirty="0">
                <a:latin typeface="Tajawal Bold" panose="020B0604020202020204" charset="-78"/>
                <a:cs typeface="Tajawal Bold" panose="020B0604020202020204" charset="-78"/>
              </a:rPr>
              <a:t>مرحلة المفهوم البيعي للتسويق </a:t>
            </a:r>
            <a:r>
              <a:rPr lang="en-US" altLang="en-US" sz="3200" dirty="0">
                <a:latin typeface="Tajawal Bold" panose="020B0604020202020204" charset="-78"/>
                <a:cs typeface="Tajawal Bold" panose="020B0604020202020204" charset="-78"/>
              </a:rPr>
              <a:t>The Selling Orientation Stage</a:t>
            </a:r>
            <a:r>
              <a:rPr lang="ar-SA" altLang="en-US" sz="3200" dirty="0">
                <a:latin typeface="Tajawal Bold" panose="020B0604020202020204" charset="-78"/>
                <a:cs typeface="Tajawal Bold" panose="020B0604020202020204" charset="-78"/>
              </a:rPr>
              <a:t>:</a:t>
            </a:r>
          </a:p>
          <a:p>
            <a:pPr algn="r" rtl="1">
              <a:lnSpc>
                <a:spcPct val="100000"/>
              </a:lnSpc>
              <a:spcBef>
                <a:spcPct val="0"/>
              </a:spcBef>
              <a:buFont typeface="Arial" panose="020B0604020202020204" pitchFamily="34" charset="0"/>
              <a:buNone/>
            </a:pPr>
            <a:endParaRPr lang="ar-SA" altLang="en-US" sz="3200" dirty="0">
              <a:solidFill>
                <a:srgbClr val="002060"/>
              </a:solidFill>
              <a:latin typeface="Tajawal Bold" panose="020B0604020202020204" charset="-78"/>
              <a:cs typeface="Tajawal Bold" panose="020B0604020202020204" charset="-78"/>
            </a:endParaRPr>
          </a:p>
          <a:p>
            <a:pPr algn="ctr" rtl="1">
              <a:lnSpc>
                <a:spcPct val="100000"/>
              </a:lnSpc>
              <a:spcBef>
                <a:spcPct val="0"/>
              </a:spcBef>
              <a:buFont typeface="Arial" panose="020B0604020202020204" pitchFamily="34" charset="0"/>
              <a:buNone/>
            </a:pPr>
            <a:r>
              <a:rPr lang="ar-SA" altLang="en-US" sz="3200" b="1" dirty="0">
                <a:solidFill>
                  <a:srgbClr val="002060"/>
                </a:solidFill>
                <a:latin typeface="Tajawal Bold" panose="020B0604020202020204" charset="-78"/>
                <a:cs typeface="Tajawal Bold" panose="020B0604020202020204" charset="-78"/>
              </a:rPr>
              <a:t>«تعرف هذه المرحلة بمرحلة التوجيه بالبيع»</a:t>
            </a:r>
          </a:p>
        </p:txBody>
      </p:sp>
      <p:sp>
        <p:nvSpPr>
          <p:cNvPr id="23" name="Oval 80"/>
          <p:cNvSpPr/>
          <p:nvPr/>
        </p:nvSpPr>
        <p:spPr>
          <a:xfrm>
            <a:off x="17283112" y="3887787"/>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2400" dirty="0">
              <a:solidFill>
                <a:schemeClr val="bg1">
                  <a:lumMod val="75000"/>
                </a:schemeClr>
              </a:solidFill>
              <a:latin typeface="Tajawal Bold" panose="020B0604020202020204" charset="-78"/>
              <a:cs typeface="Tajawal Bold" panose="020B0604020202020204" charset="-78"/>
            </a:endParaRPr>
          </a:p>
        </p:txBody>
      </p:sp>
      <p:sp>
        <p:nvSpPr>
          <p:cNvPr id="24" name="مستطيل 2"/>
          <p:cNvSpPr>
            <a:spLocks noChangeArrowheads="1"/>
          </p:cNvSpPr>
          <p:nvPr/>
        </p:nvSpPr>
        <p:spPr bwMode="auto">
          <a:xfrm>
            <a:off x="5791200" y="5448300"/>
            <a:ext cx="1156811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200000"/>
              </a:lnSpc>
              <a:spcBef>
                <a:spcPct val="0"/>
              </a:spcBef>
              <a:buFontTx/>
              <a:buNone/>
            </a:pPr>
            <a:r>
              <a:rPr lang="ar-SA" altLang="en-US" sz="2400" dirty="0">
                <a:latin typeface="Tajawal" panose="00000500000000000000" pitchFamily="2" charset="-78"/>
                <a:cs typeface="Tajawal" panose="00000500000000000000" pitchFamily="2" charset="-78"/>
              </a:rPr>
              <a:t>حيث أصبحت الشركات تهتم وتركز على وظيفة البيع وأصبح معيار النجاح للشركات هو حجم المبيعات بدلاً من معيار حجم الإنتاج الذي ساد في المرحلة السابقة وأصبح الأمر يستدعي بعض الجهود الترويجية فزاد الاهتمام بالتخطيط والتنظيم والرقابة والإشراف على أوجه الأنشطة البيعية. </a:t>
            </a:r>
            <a:endParaRPr lang="en-US" altLang="en-US" sz="2400" dirty="0">
              <a:latin typeface="Tajawal" panose="00000500000000000000" pitchFamily="2" charset="-78"/>
              <a:cs typeface="Tajawal" panose="00000500000000000000" pitchFamily="2" charset="-78"/>
            </a:endParaRPr>
          </a:p>
        </p:txBody>
      </p:sp>
      <p:sp>
        <p:nvSpPr>
          <p:cNvPr id="25" name="Oval 80"/>
          <p:cNvSpPr/>
          <p:nvPr/>
        </p:nvSpPr>
        <p:spPr>
          <a:xfrm>
            <a:off x="17372012" y="5753100"/>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2400" dirty="0">
              <a:solidFill>
                <a:schemeClr val="bg1">
                  <a:lumMod val="75000"/>
                </a:schemeClr>
              </a:solidFill>
              <a:latin typeface="Tajawal Bold" panose="020B0604020202020204" charset="-78"/>
              <a:cs typeface="Tajawal Bold" panose="020B0604020202020204" charset="-78"/>
            </a:endParaRPr>
          </a:p>
        </p:txBody>
      </p:sp>
    </p:spTree>
    <p:extLst>
      <p:ext uri="{BB962C8B-B14F-4D97-AF65-F5344CB8AC3E}">
        <p14:creationId xmlns:p14="http://schemas.microsoft.com/office/powerpoint/2010/main" val="188789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92400" y="1714500"/>
            <a:ext cx="674434" cy="609600"/>
          </a:xfrm>
          <a:custGeom>
            <a:avLst/>
            <a:gdLst/>
            <a:ahLst/>
            <a:cxnLst/>
            <a:rect l="l" t="t" r="r" b="b"/>
            <a:pathLst>
              <a:path w="2122234" h="2122234">
                <a:moveTo>
                  <a:pt x="0" y="0"/>
                </a:moveTo>
                <a:lnTo>
                  <a:pt x="2122234" y="0"/>
                </a:lnTo>
                <a:lnTo>
                  <a:pt x="2122234" y="2122234"/>
                </a:lnTo>
                <a:lnTo>
                  <a:pt x="0" y="212223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4249400" y="3314700"/>
            <a:ext cx="2655634" cy="2414303"/>
            <a:chOff x="0" y="0"/>
            <a:chExt cx="6350000" cy="5911850"/>
          </a:xfrm>
        </p:grpSpPr>
        <p:sp>
          <p:nvSpPr>
            <p:cNvPr id="4" name="Freeform 4"/>
            <p:cNvSpPr/>
            <p:nvPr/>
          </p:nvSpPr>
          <p:spPr>
            <a:xfrm flipH="1">
              <a:off x="302" y="0"/>
              <a:ext cx="6417310" cy="5911850"/>
            </a:xfrm>
            <a:custGeom>
              <a:avLst/>
              <a:gdLst/>
              <a:ahLst/>
              <a:cxnLst/>
              <a:rect l="l" t="t" r="r" b="b"/>
              <a:pathLst>
                <a:path w="6417310" h="5911850">
                  <a:moveTo>
                    <a:pt x="5201920" y="402590"/>
                  </a:moveTo>
                  <a:lnTo>
                    <a:pt x="6239510" y="2192020"/>
                  </a:lnTo>
                  <a:cubicBezTo>
                    <a:pt x="6417310" y="2498090"/>
                    <a:pt x="6374130" y="2884170"/>
                    <a:pt x="6134100" y="3144520"/>
                  </a:cubicBezTo>
                  <a:lnTo>
                    <a:pt x="3822700" y="5651500"/>
                  </a:lnTo>
                  <a:cubicBezTo>
                    <a:pt x="3670300" y="5817870"/>
                    <a:pt x="3454400" y="5911850"/>
                    <a:pt x="3229610" y="5911850"/>
                  </a:cubicBezTo>
                  <a:lnTo>
                    <a:pt x="807720" y="5911850"/>
                  </a:lnTo>
                  <a:cubicBezTo>
                    <a:pt x="361950" y="5911850"/>
                    <a:pt x="0" y="5549900"/>
                    <a:pt x="0" y="5104130"/>
                  </a:cubicBezTo>
                  <a:lnTo>
                    <a:pt x="0" y="1891030"/>
                  </a:lnTo>
                  <a:cubicBezTo>
                    <a:pt x="0" y="1724660"/>
                    <a:pt x="50800" y="1562100"/>
                    <a:pt x="147320" y="1426210"/>
                  </a:cubicBezTo>
                  <a:lnTo>
                    <a:pt x="909320" y="342900"/>
                  </a:lnTo>
                  <a:cubicBezTo>
                    <a:pt x="1060450" y="128270"/>
                    <a:pt x="1306830" y="0"/>
                    <a:pt x="1569720" y="0"/>
                  </a:cubicBezTo>
                  <a:lnTo>
                    <a:pt x="4503420" y="0"/>
                  </a:lnTo>
                  <a:cubicBezTo>
                    <a:pt x="4791710" y="0"/>
                    <a:pt x="5058410" y="153670"/>
                    <a:pt x="5201920" y="402590"/>
                  </a:cubicBezTo>
                  <a:close/>
                </a:path>
              </a:pathLst>
            </a:custGeom>
            <a:blipFill>
              <a:blip r:embed="rId3"/>
              <a:stretch>
                <a:fillRect r="-39640"/>
              </a:stretch>
            </a:blipFill>
          </p:spPr>
          <p:txBody>
            <a:bodyPr/>
            <a:lstStyle/>
            <a:p>
              <a:endParaRPr lang="en-US"/>
            </a:p>
          </p:txBody>
        </p:sp>
      </p:grpSp>
      <p:sp>
        <p:nvSpPr>
          <p:cNvPr id="6" name="Freeform 6"/>
          <p:cNvSpPr/>
          <p:nvPr/>
        </p:nvSpPr>
        <p:spPr>
          <a:xfrm>
            <a:off x="9752929" y="8115300"/>
            <a:ext cx="915071" cy="457490"/>
          </a:xfrm>
          <a:custGeom>
            <a:avLst/>
            <a:gdLst/>
            <a:ahLst/>
            <a:cxnLst/>
            <a:rect l="l" t="t" r="r" b="b"/>
            <a:pathLst>
              <a:path w="2122234" h="2122234">
                <a:moveTo>
                  <a:pt x="0" y="0"/>
                </a:moveTo>
                <a:lnTo>
                  <a:pt x="2122234" y="0"/>
                </a:lnTo>
                <a:lnTo>
                  <a:pt x="2122234" y="2122234"/>
                </a:lnTo>
                <a:lnTo>
                  <a:pt x="0" y="2122234"/>
                </a:lnTo>
                <a:lnTo>
                  <a:pt x="0" y="0"/>
                </a:lnTo>
                <a:close/>
              </a:path>
            </a:pathLst>
          </a:custGeom>
          <a:blipFill>
            <a:blip r:embed="rId2"/>
            <a:stretch>
              <a:fillRect/>
            </a:stretch>
          </a:blipFill>
        </p:spPr>
        <p:txBody>
          <a:bodyPr/>
          <a:lstStyle/>
          <a:p>
            <a:endParaRPr lang="en-US"/>
          </a:p>
        </p:txBody>
      </p:sp>
      <p:grpSp>
        <p:nvGrpSpPr>
          <p:cNvPr id="14" name="Group 14"/>
          <p:cNvGrpSpPr/>
          <p:nvPr/>
        </p:nvGrpSpPr>
        <p:grpSpPr>
          <a:xfrm>
            <a:off x="8600851" y="1840888"/>
            <a:ext cx="277095" cy="27709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16" name="TextBox 16"/>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20" name="Group 20"/>
          <p:cNvGrpSpPr/>
          <p:nvPr/>
        </p:nvGrpSpPr>
        <p:grpSpPr>
          <a:xfrm>
            <a:off x="9021448" y="1840888"/>
            <a:ext cx="277095" cy="27709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22" name="TextBox 22"/>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23" name="Group 23"/>
          <p:cNvGrpSpPr/>
          <p:nvPr/>
        </p:nvGrpSpPr>
        <p:grpSpPr>
          <a:xfrm>
            <a:off x="9442044" y="1840888"/>
            <a:ext cx="277095" cy="27709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25" name="TextBox 25"/>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2" name="Group 32"/>
          <p:cNvGrpSpPr/>
          <p:nvPr/>
        </p:nvGrpSpPr>
        <p:grpSpPr>
          <a:xfrm rot="5400000">
            <a:off x="15020051" y="8845287"/>
            <a:ext cx="277095" cy="27709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34" name="TextBox 34"/>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5" name="Group 35"/>
          <p:cNvGrpSpPr/>
          <p:nvPr/>
        </p:nvGrpSpPr>
        <p:grpSpPr>
          <a:xfrm rot="5400000">
            <a:off x="15020051" y="9265884"/>
            <a:ext cx="277095" cy="277095"/>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34C8F"/>
              </a:solidFill>
              <a:prstDash val="solid"/>
              <a:miter/>
            </a:ln>
          </p:spPr>
          <p:txBody>
            <a:bodyPr/>
            <a:lstStyle/>
            <a:p>
              <a:endParaRPr lang="en-US"/>
            </a:p>
          </p:txBody>
        </p:sp>
        <p:sp>
          <p:nvSpPr>
            <p:cNvPr id="37" name="TextBox 37"/>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38" name="Group 38"/>
          <p:cNvGrpSpPr/>
          <p:nvPr/>
        </p:nvGrpSpPr>
        <p:grpSpPr>
          <a:xfrm rot="5400000">
            <a:off x="14571010" y="8845287"/>
            <a:ext cx="277095" cy="27709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40" name="TextBox 40"/>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41" name="Group 41"/>
          <p:cNvGrpSpPr/>
          <p:nvPr/>
        </p:nvGrpSpPr>
        <p:grpSpPr>
          <a:xfrm rot="5400000">
            <a:off x="14571010" y="9265884"/>
            <a:ext cx="277095" cy="27709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479F80"/>
              </a:solidFill>
              <a:prstDash val="solid"/>
              <a:miter/>
            </a:ln>
          </p:spPr>
          <p:txBody>
            <a:bodyPr/>
            <a:lstStyle/>
            <a:p>
              <a:endParaRPr lang="en-US"/>
            </a:p>
          </p:txBody>
        </p:sp>
        <p:sp>
          <p:nvSpPr>
            <p:cNvPr id="43" name="TextBox 43"/>
            <p:cNvSpPr txBox="1"/>
            <p:nvPr/>
          </p:nvSpPr>
          <p:spPr>
            <a:xfrm>
              <a:off x="76200" y="104775"/>
              <a:ext cx="660400" cy="631825"/>
            </a:xfrm>
            <a:prstGeom prst="rect">
              <a:avLst/>
            </a:prstGeom>
          </p:spPr>
          <p:txBody>
            <a:bodyPr lIns="50800" tIns="50800" rIns="50800" bIns="50800" rtlCol="0" anchor="ctr"/>
            <a:lstStyle/>
            <a:p>
              <a:pPr algn="ctr">
                <a:lnSpc>
                  <a:spcPts val="2100"/>
                </a:lnSpc>
              </a:pPr>
              <a:endParaRPr/>
            </a:p>
          </p:txBody>
        </p:sp>
      </p:grpSp>
      <p:grpSp>
        <p:nvGrpSpPr>
          <p:cNvPr id="44" name="Group 8"/>
          <p:cNvGrpSpPr/>
          <p:nvPr/>
        </p:nvGrpSpPr>
        <p:grpSpPr>
          <a:xfrm>
            <a:off x="0" y="6690087"/>
            <a:ext cx="1028700" cy="3177813"/>
            <a:chOff x="0" y="0"/>
            <a:chExt cx="812800" cy="2510865"/>
          </a:xfrm>
        </p:grpSpPr>
        <p:sp>
          <p:nvSpPr>
            <p:cNvPr id="45"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6"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47" name="Group 48"/>
          <p:cNvGrpSpPr/>
          <p:nvPr/>
        </p:nvGrpSpPr>
        <p:grpSpPr>
          <a:xfrm>
            <a:off x="0" y="0"/>
            <a:ext cx="1028700" cy="1028700"/>
            <a:chOff x="0" y="0"/>
            <a:chExt cx="812800" cy="812800"/>
          </a:xfrm>
        </p:grpSpPr>
        <p:sp>
          <p:nvSpPr>
            <p:cNvPr id="48"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9"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1" name="Group 50"/>
          <p:cNvGrpSpPr/>
          <p:nvPr/>
        </p:nvGrpSpPr>
        <p:grpSpPr>
          <a:xfrm>
            <a:off x="17259300" y="0"/>
            <a:ext cx="1694792" cy="10287000"/>
            <a:chOff x="0" y="0"/>
            <a:chExt cx="446365" cy="2709333"/>
          </a:xfrm>
        </p:grpSpPr>
        <p:sp>
          <p:nvSpPr>
            <p:cNvPr id="52" name="Freeform 51"/>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53" name="TextBox 52"/>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54" name="Rounded Rectangle 53"/>
          <p:cNvSpPr/>
          <p:nvPr/>
        </p:nvSpPr>
        <p:spPr>
          <a:xfrm>
            <a:off x="4267200" y="190500"/>
            <a:ext cx="87630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1"/>
          <p:cNvSpPr txBox="1"/>
          <p:nvPr/>
        </p:nvSpPr>
        <p:spPr>
          <a:xfrm>
            <a:off x="4572000" y="276225"/>
            <a:ext cx="8153399" cy="1231106"/>
          </a:xfrm>
          <a:prstGeom prst="rect">
            <a:avLst/>
          </a:prstGeom>
        </p:spPr>
        <p:txBody>
          <a:bodyPr wrap="square" lIns="0" tIns="0" rIns="0" bIns="0" rtlCol="0" anchor="t">
            <a:spAutoFit/>
          </a:bodyPr>
          <a:lstStyle/>
          <a:p>
            <a:pPr algn="ctr" rtl="1">
              <a:spcBef>
                <a:spcPct val="0"/>
              </a:spcBef>
            </a:pPr>
            <a:r>
              <a:rPr lang="ar-EG" sz="4000" b="1" dirty="0">
                <a:solidFill>
                  <a:schemeClr val="bg1"/>
                </a:solidFill>
                <a:latin typeface="Tajawal Bold"/>
                <a:ea typeface="Tajawal Bold"/>
                <a:cs typeface="Tajawal Bold"/>
                <a:sym typeface="Tajawal Bold"/>
                <a:rtl/>
              </a:rPr>
              <a:t>مراحل تطور الفكر التسويقي</a:t>
            </a:r>
            <a:br>
              <a:rPr lang="ar-EG" sz="4000" b="1" dirty="0">
                <a:solidFill>
                  <a:schemeClr val="bg1"/>
                </a:solidFill>
                <a:latin typeface="Tajawal Bold"/>
                <a:ea typeface="Tajawal Bold"/>
                <a:cs typeface="Tajawal Bold"/>
                <a:sym typeface="Tajawal Bold"/>
                <a:rtl/>
              </a:rPr>
            </a:br>
            <a:r>
              <a:rPr lang="en-US" sz="4000" b="1" dirty="0">
                <a:solidFill>
                  <a:schemeClr val="bg1"/>
                </a:solidFill>
                <a:latin typeface="Tajawal Bold"/>
                <a:ea typeface="Tajawal Bold"/>
                <a:cs typeface="Tajawal Bold"/>
                <a:sym typeface="Tajawal Bold"/>
                <a:rtl/>
              </a:rPr>
              <a:t>The Development of Marketing</a:t>
            </a:r>
          </a:p>
        </p:txBody>
      </p:sp>
      <p:sp>
        <p:nvSpPr>
          <p:cNvPr id="6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4"/>
            <a:stretch>
              <a:fillRect/>
            </a:stretch>
          </a:blipFill>
        </p:spPr>
        <p:txBody>
          <a:bodyPr/>
          <a:lstStyle/>
          <a:p>
            <a:endParaRPr lang="en-US"/>
          </a:p>
        </p:txBody>
      </p:sp>
      <p:sp>
        <p:nvSpPr>
          <p:cNvPr id="63" name="TextBox 62"/>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7</a:t>
            </a:r>
          </a:p>
        </p:txBody>
      </p:sp>
      <p:sp>
        <p:nvSpPr>
          <p:cNvPr id="64" name="Rectangle 7"/>
          <p:cNvSpPr>
            <a:spLocks noChangeArrowheads="1"/>
          </p:cNvSpPr>
          <p:nvPr/>
        </p:nvSpPr>
        <p:spPr bwMode="auto">
          <a:xfrm>
            <a:off x="-17929" y="10039136"/>
            <a:ext cx="23952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      الشميمري و آخرون 2023 -1444</a:t>
            </a:r>
          </a:p>
        </p:txBody>
      </p:sp>
      <p:sp>
        <p:nvSpPr>
          <p:cNvPr id="50" name="Rectangle 29"/>
          <p:cNvSpPr>
            <a:spLocks noChangeArrowheads="1"/>
          </p:cNvSpPr>
          <p:nvPr/>
        </p:nvSpPr>
        <p:spPr bwMode="auto">
          <a:xfrm>
            <a:off x="-457200" y="3238500"/>
            <a:ext cx="137509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Arial" panose="020B0604020202020204" pitchFamily="34" charset="0"/>
              <a:buNone/>
            </a:pPr>
            <a:r>
              <a:rPr lang="ar-SA" altLang="en-US" sz="3200" b="1" dirty="0">
                <a:solidFill>
                  <a:srgbClr val="002060"/>
                </a:solidFill>
                <a:latin typeface="Tajawal" panose="00000500000000000000" pitchFamily="2" charset="-78"/>
                <a:cs typeface="Tajawal" panose="00000500000000000000" pitchFamily="2" charset="-78"/>
              </a:rPr>
              <a:t>مرحلة المفهوم الحديث للتسويق</a:t>
            </a:r>
            <a:r>
              <a:rPr lang="en-US" altLang="en-US" sz="3200" b="1" dirty="0">
                <a:solidFill>
                  <a:srgbClr val="002060"/>
                </a:solidFill>
                <a:latin typeface="Tajawal" panose="00000500000000000000" pitchFamily="2" charset="-78"/>
                <a:cs typeface="Tajawal" panose="00000500000000000000" pitchFamily="2" charset="-78"/>
              </a:rPr>
              <a:t>Concept Orientation Stage</a:t>
            </a:r>
            <a:r>
              <a:rPr lang="ar-SA" altLang="en-US" sz="3200" b="1" dirty="0">
                <a:solidFill>
                  <a:srgbClr val="002060"/>
                </a:solidFill>
                <a:latin typeface="Tajawal" panose="00000500000000000000" pitchFamily="2" charset="-78"/>
                <a:cs typeface="Tajawal" panose="00000500000000000000" pitchFamily="2" charset="-78"/>
              </a:rPr>
              <a:t> </a:t>
            </a:r>
            <a:r>
              <a:rPr lang="en-US" altLang="en-US" sz="3200" b="1" dirty="0">
                <a:solidFill>
                  <a:srgbClr val="002060"/>
                </a:solidFill>
                <a:latin typeface="Tajawal" panose="00000500000000000000" pitchFamily="2" charset="-78"/>
                <a:cs typeface="Tajawal" panose="00000500000000000000" pitchFamily="2" charset="-78"/>
              </a:rPr>
              <a:t>The Marketing </a:t>
            </a:r>
            <a:r>
              <a:rPr lang="ar-SA" altLang="en-US" sz="3200" b="1" dirty="0">
                <a:solidFill>
                  <a:srgbClr val="002060"/>
                </a:solidFill>
                <a:latin typeface="Tajawal" panose="00000500000000000000" pitchFamily="2" charset="-78"/>
                <a:cs typeface="Tajawal" panose="00000500000000000000" pitchFamily="2" charset="-78"/>
              </a:rPr>
              <a:t>:</a:t>
            </a:r>
          </a:p>
          <a:p>
            <a:pPr algn="r" rtl="1">
              <a:lnSpc>
                <a:spcPct val="100000"/>
              </a:lnSpc>
              <a:spcBef>
                <a:spcPct val="0"/>
              </a:spcBef>
              <a:buFont typeface="Arial" panose="020B0604020202020204" pitchFamily="34" charset="0"/>
              <a:buNone/>
            </a:pPr>
            <a:endParaRPr lang="ar-SA" altLang="en-US" sz="3200" dirty="0">
              <a:solidFill>
                <a:srgbClr val="002060"/>
              </a:solidFill>
              <a:latin typeface="Tajawal" panose="00000500000000000000" pitchFamily="2" charset="-78"/>
              <a:cs typeface="Tajawal" panose="00000500000000000000" pitchFamily="2" charset="-78"/>
            </a:endParaRPr>
          </a:p>
          <a:p>
            <a:pPr algn="ctr" rtl="1">
              <a:lnSpc>
                <a:spcPct val="100000"/>
              </a:lnSpc>
              <a:spcBef>
                <a:spcPct val="0"/>
              </a:spcBef>
              <a:buFont typeface="Arial" panose="020B0604020202020204" pitchFamily="34" charset="0"/>
              <a:buNone/>
            </a:pPr>
            <a:r>
              <a:rPr lang="ar-SA" altLang="en-US" dirty="0">
                <a:latin typeface="Tajawal Bold" panose="020B0604020202020204" charset="-78"/>
                <a:cs typeface="Tajawal Bold" panose="020B0604020202020204" charset="-78"/>
              </a:rPr>
              <a:t>«تعرف هذه المرحلة بمرحلة التوجيه بالمفهوم التسويقي»</a:t>
            </a:r>
          </a:p>
        </p:txBody>
      </p:sp>
      <p:sp>
        <p:nvSpPr>
          <p:cNvPr id="56" name="Oval 80"/>
          <p:cNvSpPr/>
          <p:nvPr/>
        </p:nvSpPr>
        <p:spPr>
          <a:xfrm>
            <a:off x="13293725" y="3392487"/>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3200" dirty="0">
              <a:solidFill>
                <a:schemeClr val="bg1">
                  <a:lumMod val="75000"/>
                </a:schemeClr>
              </a:solidFill>
              <a:latin typeface="Tajawal" panose="00000500000000000000" pitchFamily="2" charset="-78"/>
              <a:cs typeface="Tajawal" panose="00000500000000000000" pitchFamily="2" charset="-78"/>
            </a:endParaRPr>
          </a:p>
        </p:txBody>
      </p:sp>
      <p:sp>
        <p:nvSpPr>
          <p:cNvPr id="58" name="مستطيل 2"/>
          <p:cNvSpPr>
            <a:spLocks noChangeArrowheads="1"/>
          </p:cNvSpPr>
          <p:nvPr/>
        </p:nvSpPr>
        <p:spPr bwMode="auto">
          <a:xfrm>
            <a:off x="1725613" y="4800600"/>
            <a:ext cx="11568112"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200000"/>
              </a:lnSpc>
              <a:spcBef>
                <a:spcPct val="0"/>
              </a:spcBef>
              <a:buFontTx/>
              <a:buNone/>
            </a:pPr>
            <a:r>
              <a:rPr lang="ar-SA" altLang="en-US" dirty="0">
                <a:solidFill>
                  <a:schemeClr val="tx2"/>
                </a:solidFill>
                <a:latin typeface="Tajawal" panose="00000500000000000000" pitchFamily="2" charset="-78"/>
                <a:cs typeface="Tajawal" panose="00000500000000000000" pitchFamily="2" charset="-78"/>
              </a:rPr>
              <a:t>اتجهت أنظار المنتجين إلى دراسة المستهلكين لمعرفة رغباتهم واحتياجاتهم تمهيداً لإنتاج المنتجات التي تتمشى مع هذه الرغبات والاحتياجات لتسهيل عملية تسويقها.</a:t>
            </a:r>
          </a:p>
        </p:txBody>
      </p:sp>
      <p:sp>
        <p:nvSpPr>
          <p:cNvPr id="59" name="Oval 80"/>
          <p:cNvSpPr/>
          <p:nvPr/>
        </p:nvSpPr>
        <p:spPr>
          <a:xfrm>
            <a:off x="13293725" y="4937125"/>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3200" dirty="0">
              <a:solidFill>
                <a:schemeClr val="bg1">
                  <a:lumMod val="7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1917674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19219" y="-4027193"/>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15444" r="-15444"/>
            </a:stretch>
          </a:blipFill>
        </p:spPr>
        <p:txBody>
          <a:bodyPr/>
          <a:lstStyle/>
          <a:p>
            <a:endParaRPr lang="en-US"/>
          </a:p>
        </p:txBody>
      </p:sp>
      <p:sp>
        <p:nvSpPr>
          <p:cNvPr id="3" name="Freeform 3"/>
          <p:cNvSpPr/>
          <p:nvPr/>
        </p:nvSpPr>
        <p:spPr>
          <a:xfrm>
            <a:off x="343469" y="266700"/>
            <a:ext cx="14790625" cy="9111692"/>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36215"/>
            </a:stretch>
          </a:blipFill>
        </p:spPr>
        <p:txBody>
          <a:bodyPr/>
          <a:lstStyle/>
          <a:p>
            <a:endParaRPr lang="en-US"/>
          </a:p>
        </p:txBody>
      </p:sp>
      <p:grpSp>
        <p:nvGrpSpPr>
          <p:cNvPr id="4" name="Group 4"/>
          <p:cNvGrpSpPr>
            <a:grpSpLocks noChangeAspect="1"/>
          </p:cNvGrpSpPr>
          <p:nvPr/>
        </p:nvGrpSpPr>
        <p:grpSpPr>
          <a:xfrm>
            <a:off x="13190391" y="2569508"/>
            <a:ext cx="5000767" cy="5164792"/>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t="-22607" b="-2260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11510887" y="1024013"/>
            <a:ext cx="1295400" cy="1152374"/>
          </a:xfrm>
          <a:custGeom>
            <a:avLst/>
            <a:gdLst/>
            <a:ahLst/>
            <a:cxnLst/>
            <a:rect l="l" t="t" r="r" b="b"/>
            <a:pathLst>
              <a:path w="2105666" h="1152374">
                <a:moveTo>
                  <a:pt x="0" y="0"/>
                </a:moveTo>
                <a:lnTo>
                  <a:pt x="2105666" y="0"/>
                </a:lnTo>
                <a:lnTo>
                  <a:pt x="2105666" y="1152373"/>
                </a:lnTo>
                <a:lnTo>
                  <a:pt x="0" y="1152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6395787" y="8001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82274" y="908608"/>
            <a:ext cx="9212667"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
        <p:nvSpPr>
          <p:cNvPr id="16" name="TextBox 16"/>
          <p:cNvSpPr txBox="1"/>
          <p:nvPr/>
        </p:nvSpPr>
        <p:spPr>
          <a:xfrm>
            <a:off x="1143000" y="1028700"/>
            <a:ext cx="9601200" cy="1354217"/>
          </a:xfrm>
          <a:prstGeom prst="rect">
            <a:avLst/>
          </a:prstGeom>
        </p:spPr>
        <p:txBody>
          <a:bodyPr wrap="square" lIns="0" tIns="0" rIns="0" bIns="0" rtlCol="0" anchor="t">
            <a:spAutoFit/>
          </a:bodyPr>
          <a:lstStyle/>
          <a:p>
            <a:pPr algn="ctr" rtl="1">
              <a:spcBef>
                <a:spcPct val="0"/>
              </a:spcBef>
            </a:pPr>
            <a:r>
              <a:rPr lang="ar-EG" sz="4400" b="1" dirty="0">
                <a:latin typeface="Tajawal Bold"/>
                <a:ea typeface="Tajawal Bold"/>
                <a:cs typeface="Tajawal Bold"/>
                <a:sym typeface="Tajawal Bold"/>
                <a:rtl/>
              </a:rPr>
              <a:t>مراحل تطور الفكر التسويقي</a:t>
            </a:r>
            <a:br>
              <a:rPr lang="ar-EG" sz="4400" b="1" dirty="0">
                <a:latin typeface="Tajawal Bold"/>
                <a:ea typeface="Tajawal Bold"/>
                <a:cs typeface="Tajawal Bold"/>
                <a:sym typeface="Tajawal Bold"/>
                <a:rtl/>
              </a:rPr>
            </a:br>
            <a:r>
              <a:rPr lang="en-US" sz="4400" b="1" dirty="0">
                <a:latin typeface="Tajawal Bold"/>
                <a:ea typeface="Tajawal Bold"/>
                <a:cs typeface="Tajawal Bold"/>
                <a:sym typeface="Tajawal Bold"/>
                <a:rtl/>
              </a:rPr>
              <a:t>The Development of Marketing</a:t>
            </a:r>
          </a:p>
        </p:txBody>
      </p:sp>
      <p:sp>
        <p:nvSpPr>
          <p:cNvPr id="2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3"/>
            <a:stretch>
              <a:fillRect/>
            </a:stretch>
          </a:blipFill>
        </p:spPr>
        <p:txBody>
          <a:bodyPr/>
          <a:lstStyle/>
          <a:p>
            <a:endParaRPr lang="en-US"/>
          </a:p>
        </p:txBody>
      </p:sp>
      <p:sp>
        <p:nvSpPr>
          <p:cNvPr id="21" name="TextBox 20"/>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8</a:t>
            </a:r>
          </a:p>
        </p:txBody>
      </p:sp>
      <p:sp>
        <p:nvSpPr>
          <p:cNvPr id="2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7" name="Rectangle 29"/>
          <p:cNvSpPr>
            <a:spLocks noChangeArrowheads="1"/>
          </p:cNvSpPr>
          <p:nvPr/>
        </p:nvSpPr>
        <p:spPr bwMode="auto">
          <a:xfrm>
            <a:off x="685801" y="3352800"/>
            <a:ext cx="1156811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Arial" panose="020B0604020202020204" pitchFamily="34" charset="0"/>
              <a:buNone/>
            </a:pPr>
            <a:r>
              <a:rPr lang="ar-SA" altLang="en-US" sz="3200" dirty="0">
                <a:latin typeface="Tajawal" panose="00000500000000000000" pitchFamily="2" charset="-78"/>
                <a:cs typeface="Tajawal" panose="00000500000000000000" pitchFamily="2" charset="-78"/>
              </a:rPr>
              <a:t>مرحلة المفهوم الاجتماعي للتسويق والمفاهيم الأخرى المعاصرة </a:t>
            </a:r>
            <a:r>
              <a:rPr lang="en-US" altLang="en-US" sz="3200" dirty="0">
                <a:latin typeface="Tajawal" panose="00000500000000000000" pitchFamily="2" charset="-78"/>
                <a:cs typeface="Tajawal" panose="00000500000000000000" pitchFamily="2" charset="-78"/>
              </a:rPr>
              <a:t>The Social Orientation Stage</a:t>
            </a:r>
            <a:r>
              <a:rPr lang="ar-SA" altLang="en-US" sz="3200" dirty="0">
                <a:latin typeface="Tajawal" panose="00000500000000000000" pitchFamily="2" charset="-78"/>
                <a:cs typeface="Tajawal" panose="00000500000000000000" pitchFamily="2" charset="-78"/>
              </a:rPr>
              <a:t>:</a:t>
            </a:r>
          </a:p>
          <a:p>
            <a:pPr algn="r" rtl="1">
              <a:lnSpc>
                <a:spcPct val="100000"/>
              </a:lnSpc>
              <a:spcBef>
                <a:spcPct val="0"/>
              </a:spcBef>
              <a:buFont typeface="Arial" panose="020B0604020202020204" pitchFamily="34" charset="0"/>
              <a:buNone/>
            </a:pPr>
            <a:endParaRPr lang="ar-SA" altLang="en-US" sz="3200" dirty="0">
              <a:solidFill>
                <a:srgbClr val="002060"/>
              </a:solidFill>
              <a:latin typeface="Tajawal" panose="00000500000000000000" pitchFamily="2" charset="-78"/>
              <a:cs typeface="Tajawal" panose="00000500000000000000" pitchFamily="2" charset="-78"/>
            </a:endParaRPr>
          </a:p>
          <a:p>
            <a:pPr algn="ctr" rtl="1">
              <a:lnSpc>
                <a:spcPct val="100000"/>
              </a:lnSpc>
              <a:spcBef>
                <a:spcPct val="0"/>
              </a:spcBef>
              <a:buFont typeface="Arial" panose="020B0604020202020204" pitchFamily="34" charset="0"/>
              <a:buNone/>
            </a:pPr>
            <a:r>
              <a:rPr lang="ar-SA" altLang="en-US" dirty="0">
                <a:latin typeface="Tajawal Bold" panose="020B0604020202020204" charset="-78"/>
                <a:cs typeface="Tajawal Bold" panose="020B0604020202020204" charset="-78"/>
              </a:rPr>
              <a:t>«تعرف هذه المرحلة بمرحلة التوجيه بالمجتمع»</a:t>
            </a:r>
          </a:p>
        </p:txBody>
      </p:sp>
      <p:sp>
        <p:nvSpPr>
          <p:cNvPr id="28" name="Oval 80"/>
          <p:cNvSpPr/>
          <p:nvPr/>
        </p:nvSpPr>
        <p:spPr>
          <a:xfrm>
            <a:off x="12253912" y="3506787"/>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3200" dirty="0">
              <a:solidFill>
                <a:schemeClr val="bg1">
                  <a:lumMod val="75000"/>
                </a:schemeClr>
              </a:solidFill>
              <a:latin typeface="Tajawal" panose="00000500000000000000" pitchFamily="2" charset="-78"/>
              <a:cs typeface="Tajawal" panose="00000500000000000000" pitchFamily="2" charset="-78"/>
            </a:endParaRPr>
          </a:p>
        </p:txBody>
      </p:sp>
      <p:sp>
        <p:nvSpPr>
          <p:cNvPr id="29" name="مستطيل 2"/>
          <p:cNvSpPr>
            <a:spLocks noChangeArrowheads="1"/>
          </p:cNvSpPr>
          <p:nvPr/>
        </p:nvSpPr>
        <p:spPr bwMode="auto">
          <a:xfrm>
            <a:off x="685800" y="5600700"/>
            <a:ext cx="11568112" cy="327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dirty="0">
                <a:solidFill>
                  <a:srgbClr val="002060"/>
                </a:solidFill>
                <a:latin typeface="Tajawal" panose="00000500000000000000" pitchFamily="2" charset="-78"/>
                <a:cs typeface="Tajawal" panose="00000500000000000000" pitchFamily="2" charset="-78"/>
              </a:rPr>
              <a:t>يجب أن تأخذ المنشأة في الاعتبار مصلحة المجتمع ومشاكله وهي في طريقها لإنتاج المنتجات مثل مشكلة التلوث و نقص الموارد الاقتصادية وزيادة عدد السكان ومشكلة الفقر والبطالة بجانب الوقت لمصلحة المستهلكين ورغباتهم ورضاهم.</a:t>
            </a:r>
          </a:p>
          <a:p>
            <a:pPr algn="r" rtl="1">
              <a:lnSpc>
                <a:spcPct val="150000"/>
              </a:lnSpc>
              <a:spcBef>
                <a:spcPct val="0"/>
              </a:spcBef>
              <a:buFontTx/>
              <a:buNone/>
            </a:pPr>
            <a:endParaRPr lang="ar-SA" altLang="en-US" dirty="0">
              <a:latin typeface="Tajawal" panose="00000500000000000000" pitchFamily="2" charset="-78"/>
              <a:cs typeface="Tajawal" panose="00000500000000000000" pitchFamily="2" charset="-78"/>
            </a:endParaRPr>
          </a:p>
        </p:txBody>
      </p:sp>
      <p:sp>
        <p:nvSpPr>
          <p:cNvPr id="30" name="Oval 80"/>
          <p:cNvSpPr/>
          <p:nvPr/>
        </p:nvSpPr>
        <p:spPr>
          <a:xfrm>
            <a:off x="12253912" y="5883275"/>
            <a:ext cx="230188" cy="250825"/>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3200" dirty="0">
              <a:solidFill>
                <a:schemeClr val="bg1">
                  <a:lumMod val="75000"/>
                </a:schemeClr>
              </a:solidFill>
              <a:latin typeface="Tajawal" panose="00000500000000000000" pitchFamily="2" charset="-78"/>
              <a:cs typeface="Tajawal" panose="00000500000000000000" pitchFamily="2" charset="-78"/>
            </a:endParaRPr>
          </a:p>
        </p:txBody>
      </p:sp>
    </p:spTree>
    <p:extLst>
      <p:ext uri="{BB962C8B-B14F-4D97-AF65-F5344CB8AC3E}">
        <p14:creationId xmlns:p14="http://schemas.microsoft.com/office/powerpoint/2010/main" val="328101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983</TotalTime>
  <Words>934</Words>
  <Application>Microsoft Office PowerPoint</Application>
  <PresentationFormat>Custom</PresentationFormat>
  <Paragraphs>186</Paragraphs>
  <Slides>19</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29LT Bukra Bold</vt:lpstr>
      <vt:lpstr>Calibri</vt:lpstr>
      <vt:lpstr>Codec Pro Bold</vt:lpstr>
      <vt:lpstr>Tajawal</vt:lpstr>
      <vt:lpstr>Cascadia Code</vt:lpstr>
      <vt:lpstr>League Spartan</vt:lpstr>
      <vt:lpstr>DIN NEXT™ ARABIC BOLD</vt:lpstr>
      <vt:lpstr>Arial</vt:lpstr>
      <vt:lpstr>Sakkal Majalla</vt:lpstr>
      <vt:lpstr>Codec Pro</vt:lpstr>
      <vt:lpstr>Tajawal Bold</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Business Proposal Pitch Deck Presentation Design</dc:title>
  <dc:creator>Dr-Mohamed Ahmed</dc:creator>
  <cp:lastModifiedBy>Valentina Wilson</cp:lastModifiedBy>
  <cp:revision>55</cp:revision>
  <dcterms:created xsi:type="dcterms:W3CDTF">2006-08-16T00:00:00Z</dcterms:created>
  <dcterms:modified xsi:type="dcterms:W3CDTF">2025-03-01T11:43:19Z</dcterms:modified>
  <dc:identifier>DAGfLp__JEg</dc:identifier>
</cp:coreProperties>
</file>