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2" r:id="rId3"/>
    <p:sldId id="257" r:id="rId4"/>
    <p:sldId id="258" r:id="rId5"/>
    <p:sldId id="263" r:id="rId6"/>
    <p:sldId id="284" r:id="rId7"/>
    <p:sldId id="286" r:id="rId8"/>
    <p:sldId id="264" r:id="rId9"/>
    <p:sldId id="290" r:id="rId10"/>
    <p:sldId id="288" r:id="rId11"/>
    <p:sldId id="282" r:id="rId12"/>
    <p:sldId id="291" r:id="rId13"/>
    <p:sldId id="292" r:id="rId14"/>
    <p:sldId id="302" r:id="rId15"/>
    <p:sldId id="296" r:id="rId16"/>
    <p:sldId id="265" r:id="rId17"/>
    <p:sldId id="259" r:id="rId18"/>
    <p:sldId id="299" r:id="rId19"/>
    <p:sldId id="300" r:id="rId20"/>
    <p:sldId id="301" r:id="rId21"/>
    <p:sldId id="303" r:id="rId22"/>
    <p:sldId id="267" r:id="rId23"/>
    <p:sldId id="304" r:id="rId24"/>
    <p:sldId id="297" r:id="rId25"/>
    <p:sldId id="269" r:id="rId26"/>
    <p:sldId id="305" r:id="rId27"/>
    <p:sldId id="260" r:id="rId28"/>
    <p:sldId id="256" r:id="rId29"/>
  </p:sldIdLst>
  <p:sldSz cx="18288000" cy="10287000"/>
  <p:notesSz cx="6858000" cy="9144000"/>
  <p:embeddedFontLst>
    <p:embeddedFont>
      <p:font typeface="29LT Bukra Bold" panose="000B0903020204020204" pitchFamily="34" charset="-78"/>
      <p:bold r:id="rId31"/>
    </p:embeddedFont>
    <p:embeddedFont>
      <p:font typeface="Bodoni MT" panose="02070603080606020203" pitchFamily="18" charset="0"/>
      <p:regular r:id="rId32"/>
      <p:bold r:id="rId33"/>
      <p:italic r:id="rId34"/>
      <p:boldItalic r:id="rId35"/>
    </p:embeddedFont>
    <p:embeddedFont>
      <p:font typeface="Cascadia Code" panose="020B0609020000020004" pitchFamily="49" charset="0"/>
      <p:regular r:id="rId36"/>
      <p:bold r:id="rId37"/>
      <p:italic r:id="rId38"/>
      <p:boldItalic r:id="rId39"/>
    </p:embeddedFont>
    <p:embeddedFont>
      <p:font typeface="Codec Pro" panose="00000500000000000000" pitchFamily="2" charset="0"/>
      <p:regular r:id="rId40"/>
      <p:italic r:id="rId41"/>
    </p:embeddedFont>
    <p:embeddedFont>
      <p:font typeface="Codec Pro Bold" panose="00000600000000000000" pitchFamily="2" charset="0"/>
      <p:regular r:id="rId42"/>
    </p:embeddedFont>
    <p:embeddedFont>
      <p:font typeface="DIN NEXT™ ARABIC BOLD" panose="020B0803020203050203" pitchFamily="34" charset="-78"/>
      <p:bold r:id="rId43"/>
    </p:embeddedFont>
    <p:embeddedFont>
      <p:font typeface="Garet Bold" panose="020B0604020202020204" charset="0"/>
      <p:regular r:id="rId44"/>
    </p:embeddedFont>
    <p:embeddedFont>
      <p:font typeface="League Spartan" panose="020B0604020202020204" charset="0"/>
      <p:regular r:id="rId45"/>
    </p:embeddedFont>
    <p:embeddedFont>
      <p:font typeface="Tajawal" panose="00000500000000000000" pitchFamily="2" charset="-78"/>
      <p:regular r:id="rId46"/>
      <p:bold r:id="rId47"/>
    </p:embeddedFont>
    <p:embeddedFont>
      <p:font typeface="Tajawal Bold" panose="020B0604020202020204" charset="-78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6841-4A2B-4B88-8F50-E457C218506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F645-F408-4FA1-B93D-36A0F51AF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1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25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4765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400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98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30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636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46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635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730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132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20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8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5558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5558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fontAlgn="base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6858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13716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20574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27432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8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8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71.png"/><Relationship Id="rId7" Type="http://schemas.openxmlformats.org/officeDocument/2006/relationships/image" Target="../media/image3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72.sv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6.svg"/><Relationship Id="rId7" Type="http://schemas.openxmlformats.org/officeDocument/2006/relationships/image" Target="../media/image74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8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arah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8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13854113" y="1028701"/>
            <a:ext cx="2919413" cy="6491288"/>
            <a:chOff x="0" y="0"/>
            <a:chExt cx="1081286" cy="2404582"/>
          </a:xfrm>
        </p:grpSpPr>
        <p:sp>
          <p:nvSpPr>
            <p:cNvPr id="45090" name="Freeform 3"/>
            <p:cNvSpPr>
              <a:spLocks/>
            </p:cNvSpPr>
            <p:nvPr/>
          </p:nvSpPr>
          <p:spPr bwMode="auto">
            <a:xfrm>
              <a:off x="0" y="0"/>
              <a:ext cx="1081286" cy="2404582"/>
            </a:xfrm>
            <a:custGeom>
              <a:avLst/>
              <a:gdLst>
                <a:gd name="T0" fmla="*/ 53036 w 1081286"/>
                <a:gd name="T1" fmla="*/ 0 h 2404582"/>
                <a:gd name="T2" fmla="*/ 1028250 w 1081286"/>
                <a:gd name="T3" fmla="*/ 0 h 2404582"/>
                <a:gd name="T4" fmla="*/ 1065752 w 1081286"/>
                <a:gd name="T5" fmla="*/ 15534 h 2404582"/>
                <a:gd name="T6" fmla="*/ 1081286 w 1081286"/>
                <a:gd name="T7" fmla="*/ 53036 h 2404582"/>
                <a:gd name="T8" fmla="*/ 1081286 w 1081286"/>
                <a:gd name="T9" fmla="*/ 2351546 h 2404582"/>
                <a:gd name="T10" fmla="*/ 1065752 w 1081286"/>
                <a:gd name="T11" fmla="*/ 2389048 h 2404582"/>
                <a:gd name="T12" fmla="*/ 1028250 w 1081286"/>
                <a:gd name="T13" fmla="*/ 2404582 h 2404582"/>
                <a:gd name="T14" fmla="*/ 53036 w 1081286"/>
                <a:gd name="T15" fmla="*/ 2404582 h 2404582"/>
                <a:gd name="T16" fmla="*/ 15534 w 1081286"/>
                <a:gd name="T17" fmla="*/ 2389048 h 2404582"/>
                <a:gd name="T18" fmla="*/ 0 w 1081286"/>
                <a:gd name="T19" fmla="*/ 2351546 h 2404582"/>
                <a:gd name="T20" fmla="*/ 0 w 1081286"/>
                <a:gd name="T21" fmla="*/ 53036 h 2404582"/>
                <a:gd name="T22" fmla="*/ 15534 w 1081286"/>
                <a:gd name="T23" fmla="*/ 15534 h 2404582"/>
                <a:gd name="T24" fmla="*/ 53036 w 1081286"/>
                <a:gd name="T25" fmla="*/ 0 h 2404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1286" h="2404582">
                  <a:moveTo>
                    <a:pt x="53036" y="0"/>
                  </a:moveTo>
                  <a:lnTo>
                    <a:pt x="1028250" y="0"/>
                  </a:lnTo>
                  <a:cubicBezTo>
                    <a:pt x="1042316" y="0"/>
                    <a:pt x="1055806" y="5588"/>
                    <a:pt x="1065752" y="15534"/>
                  </a:cubicBezTo>
                  <a:cubicBezTo>
                    <a:pt x="1075699" y="25480"/>
                    <a:pt x="1081286" y="38970"/>
                    <a:pt x="1081286" y="53036"/>
                  </a:cubicBezTo>
                  <a:lnTo>
                    <a:pt x="1081286" y="2351546"/>
                  </a:lnTo>
                  <a:cubicBezTo>
                    <a:pt x="1081286" y="2365612"/>
                    <a:pt x="1075699" y="2379102"/>
                    <a:pt x="1065752" y="2389048"/>
                  </a:cubicBezTo>
                  <a:cubicBezTo>
                    <a:pt x="1055806" y="2398994"/>
                    <a:pt x="1042316" y="2404582"/>
                    <a:pt x="1028250" y="2404582"/>
                  </a:cubicBezTo>
                  <a:lnTo>
                    <a:pt x="53036" y="2404582"/>
                  </a:lnTo>
                  <a:cubicBezTo>
                    <a:pt x="38970" y="2404582"/>
                    <a:pt x="25480" y="2398994"/>
                    <a:pt x="15534" y="2389048"/>
                  </a:cubicBezTo>
                  <a:cubicBezTo>
                    <a:pt x="5588" y="2379102"/>
                    <a:pt x="0" y="2365612"/>
                    <a:pt x="0" y="2351546"/>
                  </a:cubicBezTo>
                  <a:lnTo>
                    <a:pt x="0" y="53036"/>
                  </a:lnTo>
                  <a:cubicBezTo>
                    <a:pt x="0" y="38970"/>
                    <a:pt x="5588" y="25480"/>
                    <a:pt x="15534" y="15534"/>
                  </a:cubicBezTo>
                  <a:cubicBezTo>
                    <a:pt x="25480" y="5588"/>
                    <a:pt x="38970" y="0"/>
                    <a:pt x="53036" y="0"/>
                  </a:cubicBezTo>
                  <a:close/>
                </a:path>
              </a:pathLst>
            </a:custGeom>
            <a:solidFill>
              <a:srgbClr val="EAE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91" name="TextBox 4"/>
            <p:cNvSpPr txBox="1">
              <a:spLocks noChangeArrowheads="1"/>
            </p:cNvSpPr>
            <p:nvPr/>
          </p:nvSpPr>
          <p:spPr bwMode="auto">
            <a:xfrm>
              <a:off x="0" y="-28575"/>
              <a:ext cx="1081286" cy="243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51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59" name="Group 5"/>
          <p:cNvGrpSpPr>
            <a:grpSpLocks/>
          </p:cNvGrpSpPr>
          <p:nvPr/>
        </p:nvGrpSpPr>
        <p:grpSpPr bwMode="auto">
          <a:xfrm>
            <a:off x="12718258" y="1357313"/>
            <a:ext cx="3709988" cy="5853113"/>
            <a:chOff x="0" y="0"/>
            <a:chExt cx="808452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8452" cy="1274980"/>
            </a:xfrm>
            <a:custGeom>
              <a:avLst/>
              <a:gdLst/>
              <a:ahLst/>
              <a:cxnLst/>
              <a:rect l="l" t="t" r="r" b="b"/>
              <a:pathLst>
                <a:path w="808452" h="1274980">
                  <a:moveTo>
                    <a:pt x="62590" y="0"/>
                  </a:moveTo>
                  <a:lnTo>
                    <a:pt x="745862" y="0"/>
                  </a:lnTo>
                  <a:cubicBezTo>
                    <a:pt x="780429" y="0"/>
                    <a:pt x="808452" y="28022"/>
                    <a:pt x="808452" y="62590"/>
                  </a:cubicBezTo>
                  <a:lnTo>
                    <a:pt x="808452" y="1212391"/>
                  </a:lnTo>
                  <a:cubicBezTo>
                    <a:pt x="808452" y="1228990"/>
                    <a:pt x="801857" y="1244910"/>
                    <a:pt x="790119" y="1256648"/>
                  </a:cubicBezTo>
                  <a:cubicBezTo>
                    <a:pt x="778382" y="1268386"/>
                    <a:pt x="762462" y="1274980"/>
                    <a:pt x="745862" y="1274980"/>
                  </a:cubicBezTo>
                  <a:lnTo>
                    <a:pt x="62590" y="1274980"/>
                  </a:lnTo>
                  <a:cubicBezTo>
                    <a:pt x="28022" y="1274980"/>
                    <a:pt x="0" y="1246958"/>
                    <a:pt x="0" y="1212391"/>
                  </a:cubicBezTo>
                  <a:lnTo>
                    <a:pt x="0" y="62590"/>
                  </a:lnTo>
                  <a:cubicBezTo>
                    <a:pt x="0" y="28022"/>
                    <a:pt x="28022" y="0"/>
                    <a:pt x="62590" y="0"/>
                  </a:cubicBezTo>
                  <a:close/>
                </a:path>
              </a:pathLst>
            </a:custGeom>
            <a:blipFill>
              <a:blip r:embed="rId3"/>
              <a:stretch>
                <a:fillRect l="-4688" r="-4688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060" name="Group 7"/>
          <p:cNvGrpSpPr>
            <a:grpSpLocks/>
          </p:cNvGrpSpPr>
          <p:nvPr/>
        </p:nvGrpSpPr>
        <p:grpSpPr bwMode="auto">
          <a:xfrm rot="20495625">
            <a:off x="15635288" y="7991476"/>
            <a:ext cx="4364832" cy="4405313"/>
            <a:chOff x="0" y="0"/>
            <a:chExt cx="5822006" cy="587470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5822006" cy="5874708"/>
            </a:xfrm>
            <a:custGeom>
              <a:avLst/>
              <a:gdLst/>
              <a:ahLst/>
              <a:cxnLst/>
              <a:rect l="l" t="t" r="r" b="b"/>
              <a:pathLst>
                <a:path w="5822006" h="5874708">
                  <a:moveTo>
                    <a:pt x="0" y="0"/>
                  </a:moveTo>
                  <a:lnTo>
                    <a:pt x="5822006" y="0"/>
                  </a:lnTo>
                  <a:lnTo>
                    <a:pt x="5822006" y="5874708"/>
                  </a:lnTo>
                  <a:lnTo>
                    <a:pt x="0" y="5874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84" name="Group 9"/>
            <p:cNvGrpSpPr>
              <a:grpSpLocks/>
            </p:cNvGrpSpPr>
            <p:nvPr/>
          </p:nvGrpSpPr>
          <p:grpSpPr bwMode="auto">
            <a:xfrm>
              <a:off x="818734" y="3319455"/>
              <a:ext cx="1219778" cy="1219778"/>
              <a:chOff x="0" y="0"/>
              <a:chExt cx="812800" cy="812800"/>
            </a:xfrm>
          </p:grpSpPr>
          <p:sp>
            <p:nvSpPr>
              <p:cNvPr id="45085" name="Freeform 10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6" name="TextBox 11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1" name="Group 12"/>
          <p:cNvGrpSpPr>
            <a:grpSpLocks/>
          </p:cNvGrpSpPr>
          <p:nvPr/>
        </p:nvGrpSpPr>
        <p:grpSpPr bwMode="auto">
          <a:xfrm rot="7371788">
            <a:off x="-2119313" y="1473995"/>
            <a:ext cx="4238625" cy="4276725"/>
            <a:chOff x="0" y="0"/>
            <a:chExt cx="5649866" cy="5701009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0" y="0"/>
              <a:ext cx="5649866" cy="5701009"/>
            </a:xfrm>
            <a:custGeom>
              <a:avLst/>
              <a:gdLst/>
              <a:ahLst/>
              <a:cxnLst/>
              <a:rect l="l" t="t" r="r" b="b"/>
              <a:pathLst>
                <a:path w="5649866" h="5701009">
                  <a:moveTo>
                    <a:pt x="0" y="0"/>
                  </a:moveTo>
                  <a:lnTo>
                    <a:pt x="5649866" y="0"/>
                  </a:lnTo>
                  <a:lnTo>
                    <a:pt x="5649866" y="5701009"/>
                  </a:lnTo>
                  <a:lnTo>
                    <a:pt x="0" y="570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78" name="Group 14"/>
            <p:cNvGrpSpPr>
              <a:grpSpLocks/>
            </p:cNvGrpSpPr>
            <p:nvPr/>
          </p:nvGrpSpPr>
          <p:grpSpPr bwMode="auto">
            <a:xfrm>
              <a:off x="794526" y="3221309"/>
              <a:ext cx="1183712" cy="1183712"/>
              <a:chOff x="0" y="0"/>
              <a:chExt cx="812800" cy="812800"/>
            </a:xfrm>
          </p:grpSpPr>
          <p:sp>
            <p:nvSpPr>
              <p:cNvPr id="45079" name="Freeform 15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0" name="TextBox 16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2" name="Group 17"/>
          <p:cNvGrpSpPr>
            <a:grpSpLocks/>
          </p:cNvGrpSpPr>
          <p:nvPr/>
        </p:nvGrpSpPr>
        <p:grpSpPr bwMode="auto">
          <a:xfrm>
            <a:off x="-862013" y="7210426"/>
            <a:ext cx="1495425" cy="1493045"/>
            <a:chOff x="0" y="0"/>
            <a:chExt cx="812800" cy="812800"/>
          </a:xfrm>
        </p:grpSpPr>
        <p:sp>
          <p:nvSpPr>
            <p:cNvPr id="45073" name="Freeform 18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466396 w 812800"/>
                <a:gd name="T3" fmla="*/ 87561 h 812800"/>
                <a:gd name="T4" fmla="*/ 553838 w 812800"/>
                <a:gd name="T5" fmla="*/ 27679 h 812800"/>
                <a:gd name="T6" fmla="*/ 578287 w 812800"/>
                <a:gd name="T7" fmla="*/ 131093 h 812800"/>
                <a:gd name="T8" fmla="*/ 681363 w 812800"/>
                <a:gd name="T9" fmla="*/ 106978 h 812800"/>
                <a:gd name="T10" fmla="*/ 666963 w 812800"/>
                <a:gd name="T11" fmla="*/ 212279 h 812800"/>
                <a:gd name="T12" fmla="*/ 771752 w 812800"/>
                <a:gd name="T13" fmla="*/ 227186 h 812800"/>
                <a:gd name="T14" fmla="*/ 720448 w 812800"/>
                <a:gd name="T15" fmla="*/ 320152 h 812800"/>
                <a:gd name="T16" fmla="*/ 812800 w 812800"/>
                <a:gd name="T17" fmla="*/ 372069 h 812800"/>
                <a:gd name="T18" fmla="*/ 731520 w 812800"/>
                <a:gd name="T19" fmla="*/ 440145 h 812800"/>
                <a:gd name="T20" fmla="*/ 798961 w 812800"/>
                <a:gd name="T21" fmla="*/ 522061 h 812800"/>
                <a:gd name="T22" fmla="*/ 698682 w 812800"/>
                <a:gd name="T23" fmla="*/ 556053 h 812800"/>
                <a:gd name="T24" fmla="*/ 732104 w 812800"/>
                <a:gd name="T25" fmla="*/ 656904 h 812800"/>
                <a:gd name="T26" fmla="*/ 626370 w 812800"/>
                <a:gd name="T27" fmla="*/ 652219 h 812800"/>
                <a:gd name="T28" fmla="*/ 621259 w 812800"/>
                <a:gd name="T29" fmla="*/ 758384 h 812800"/>
                <a:gd name="T30" fmla="*/ 524350 w 812800"/>
                <a:gd name="T31" fmla="*/ 715658 h 812800"/>
                <a:gd name="T32" fmla="*/ 481396 w 812800"/>
                <a:gd name="T33" fmla="*/ 812800 h 812800"/>
                <a:gd name="T34" fmla="*/ 406400 w 812800"/>
                <a:gd name="T35" fmla="*/ 737801 h 812800"/>
                <a:gd name="T36" fmla="*/ 331404 w 812800"/>
                <a:gd name="T37" fmla="*/ 812800 h 812800"/>
                <a:gd name="T38" fmla="*/ 288450 w 812800"/>
                <a:gd name="T39" fmla="*/ 715658 h 812800"/>
                <a:gd name="T40" fmla="*/ 191541 w 812800"/>
                <a:gd name="T41" fmla="*/ 758384 h 812800"/>
                <a:gd name="T42" fmla="*/ 186430 w 812800"/>
                <a:gd name="T43" fmla="*/ 652219 h 812800"/>
                <a:gd name="T44" fmla="*/ 80696 w 812800"/>
                <a:gd name="T45" fmla="*/ 656904 h 812800"/>
                <a:gd name="T46" fmla="*/ 114118 w 812800"/>
                <a:gd name="T47" fmla="*/ 556053 h 812800"/>
                <a:gd name="T48" fmla="*/ 13839 w 812800"/>
                <a:gd name="T49" fmla="*/ 522061 h 812800"/>
                <a:gd name="T50" fmla="*/ 81280 w 812800"/>
                <a:gd name="T51" fmla="*/ 440145 h 812800"/>
                <a:gd name="T52" fmla="*/ 0 w 812800"/>
                <a:gd name="T53" fmla="*/ 372069 h 812800"/>
                <a:gd name="T54" fmla="*/ 92352 w 812800"/>
                <a:gd name="T55" fmla="*/ 320152 h 812800"/>
                <a:gd name="T56" fmla="*/ 41047 w 812800"/>
                <a:gd name="T57" fmla="*/ 227186 h 812800"/>
                <a:gd name="T58" fmla="*/ 145837 w 812800"/>
                <a:gd name="T59" fmla="*/ 212279 h 812800"/>
                <a:gd name="T60" fmla="*/ 131437 w 812800"/>
                <a:gd name="T61" fmla="*/ 106978 h 812800"/>
                <a:gd name="T62" fmla="*/ 234513 w 812800"/>
                <a:gd name="T63" fmla="*/ 131093 h 812800"/>
                <a:gd name="T64" fmla="*/ 258962 w 812800"/>
                <a:gd name="T65" fmla="*/ 27679 h 812800"/>
                <a:gd name="T66" fmla="*/ 346404 w 812800"/>
                <a:gd name="T67" fmla="*/ 87561 h 812800"/>
                <a:gd name="T68" fmla="*/ 406400 w 812800"/>
                <a:gd name="T6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4" name="TextBox 19"/>
            <p:cNvSpPr txBox="1">
              <a:spLocks noChangeArrowheads="1"/>
            </p:cNvSpPr>
            <p:nvPr/>
          </p:nvSpPr>
          <p:spPr bwMode="auto"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970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63" name="Group 20"/>
          <p:cNvGrpSpPr>
            <a:grpSpLocks/>
          </p:cNvGrpSpPr>
          <p:nvPr/>
        </p:nvGrpSpPr>
        <p:grpSpPr bwMode="auto">
          <a:xfrm rot="5400000">
            <a:off x="8672513" y="5876925"/>
            <a:ext cx="383382" cy="7327107"/>
            <a:chOff x="0" y="0"/>
            <a:chExt cx="101291" cy="1929738"/>
          </a:xfrm>
        </p:grpSpPr>
        <p:sp>
          <p:nvSpPr>
            <p:cNvPr id="45071" name="Freeform 21"/>
            <p:cNvSpPr>
              <a:spLocks/>
            </p:cNvSpPr>
            <p:nvPr/>
          </p:nvSpPr>
          <p:spPr bwMode="auto">
            <a:xfrm>
              <a:off x="0" y="0"/>
              <a:ext cx="101291" cy="1929738"/>
            </a:xfrm>
            <a:custGeom>
              <a:avLst/>
              <a:gdLst>
                <a:gd name="T0" fmla="*/ 50646 w 101291"/>
                <a:gd name="T1" fmla="*/ 0 h 1929738"/>
                <a:gd name="T2" fmla="*/ 50646 w 101291"/>
                <a:gd name="T3" fmla="*/ 0 h 1929738"/>
                <a:gd name="T4" fmla="*/ 86457 w 101291"/>
                <a:gd name="T5" fmla="*/ 14834 h 1929738"/>
                <a:gd name="T6" fmla="*/ 101291 w 101291"/>
                <a:gd name="T7" fmla="*/ 50646 h 1929738"/>
                <a:gd name="T8" fmla="*/ 101291 w 101291"/>
                <a:gd name="T9" fmla="*/ 1879092 h 1929738"/>
                <a:gd name="T10" fmla="*/ 86457 w 101291"/>
                <a:gd name="T11" fmla="*/ 1914904 h 1929738"/>
                <a:gd name="T12" fmla="*/ 50646 w 101291"/>
                <a:gd name="T13" fmla="*/ 1929738 h 1929738"/>
                <a:gd name="T14" fmla="*/ 50646 w 101291"/>
                <a:gd name="T15" fmla="*/ 1929738 h 1929738"/>
                <a:gd name="T16" fmla="*/ 14834 w 101291"/>
                <a:gd name="T17" fmla="*/ 1914904 h 1929738"/>
                <a:gd name="T18" fmla="*/ 0 w 101291"/>
                <a:gd name="T19" fmla="*/ 1879092 h 1929738"/>
                <a:gd name="T20" fmla="*/ 0 w 101291"/>
                <a:gd name="T21" fmla="*/ 50646 h 1929738"/>
                <a:gd name="T22" fmla="*/ 14834 w 101291"/>
                <a:gd name="T23" fmla="*/ 14834 h 1929738"/>
                <a:gd name="T24" fmla="*/ 50646 w 101291"/>
                <a:gd name="T25" fmla="*/ 0 h 1929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91" h="1929738">
                  <a:moveTo>
                    <a:pt x="50646" y="0"/>
                  </a:moveTo>
                  <a:lnTo>
                    <a:pt x="50646" y="0"/>
                  </a:lnTo>
                  <a:cubicBezTo>
                    <a:pt x="64078" y="0"/>
                    <a:pt x="76959" y="5336"/>
                    <a:pt x="86457" y="14834"/>
                  </a:cubicBezTo>
                  <a:cubicBezTo>
                    <a:pt x="95955" y="24332"/>
                    <a:pt x="101291" y="37213"/>
                    <a:pt x="101291" y="50646"/>
                  </a:cubicBezTo>
                  <a:lnTo>
                    <a:pt x="101291" y="1879092"/>
                  </a:lnTo>
                  <a:cubicBezTo>
                    <a:pt x="101291" y="1892524"/>
                    <a:pt x="95955" y="1905406"/>
                    <a:pt x="86457" y="1914904"/>
                  </a:cubicBezTo>
                  <a:cubicBezTo>
                    <a:pt x="76959" y="1924402"/>
                    <a:pt x="64078" y="1929738"/>
                    <a:pt x="50646" y="1929738"/>
                  </a:cubicBezTo>
                  <a:cubicBezTo>
                    <a:pt x="37213" y="1929738"/>
                    <a:pt x="24332" y="1924402"/>
                    <a:pt x="14834" y="1914904"/>
                  </a:cubicBezTo>
                  <a:cubicBezTo>
                    <a:pt x="5336" y="1905406"/>
                    <a:pt x="0" y="1892524"/>
                    <a:pt x="0" y="1879092"/>
                  </a:cubicBezTo>
                  <a:lnTo>
                    <a:pt x="0" y="50646"/>
                  </a:lnTo>
                  <a:cubicBezTo>
                    <a:pt x="0" y="37213"/>
                    <a:pt x="5336" y="24332"/>
                    <a:pt x="14834" y="14834"/>
                  </a:cubicBezTo>
                  <a:cubicBezTo>
                    <a:pt x="24332" y="5336"/>
                    <a:pt x="37213" y="0"/>
                    <a:pt x="50646" y="0"/>
                  </a:cubicBezTo>
                  <a:close/>
                </a:path>
              </a:pathLst>
            </a:custGeom>
            <a:solidFill>
              <a:srgbClr val="FDF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2" name="TextBox 22"/>
            <p:cNvSpPr txBox="1">
              <a:spLocks noChangeArrowheads="1"/>
            </p:cNvSpPr>
            <p:nvPr/>
          </p:nvSpPr>
          <p:spPr bwMode="auto">
            <a:xfrm>
              <a:off x="0" y="-38100"/>
              <a:ext cx="101291" cy="196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886445" y="6950176"/>
            <a:ext cx="2165766" cy="2262788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48" t="-38645" r="-44844" b="-40903"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19426" y="2119313"/>
            <a:ext cx="9510713" cy="314028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4445" rtl="1">
              <a:lnSpc>
                <a:spcPts val="12837"/>
              </a:lnSpc>
              <a:defRPr/>
            </a:pPr>
            <a:r>
              <a:rPr lang="ar-SA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     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إدارة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ambria" panose="02040503050406030204" pitchFamily="18" charset="0"/>
                <a:cs typeface="DIN NEXT™ ARABIC BOLD" panose="020B0803020203050203" pitchFamily="34" charset="-78"/>
                <a:sym typeface="Codec Pro Bold"/>
                <a:rtl/>
              </a:rPr>
              <a:t>الأعمال</a:t>
            </a:r>
          </a:p>
          <a:p>
            <a:pPr algn="r" defTabSz="914445" rtl="1">
              <a:lnSpc>
                <a:spcPts val="12837"/>
              </a:lnSpc>
              <a:defRPr/>
            </a:pPr>
            <a:endParaRPr lang="ar-EG" sz="9170" b="1" dirty="0">
              <a:solidFill>
                <a:srgbClr val="F2EDE7"/>
              </a:solidFill>
              <a:latin typeface="Codec Pro Bold"/>
              <a:ea typeface="Codec Pro Bold"/>
              <a:cs typeface="Codec Pro Bold"/>
              <a:sym typeface="Codec Pro Bold"/>
              <a:rtl/>
            </a:endParaRPr>
          </a:p>
        </p:txBody>
      </p:sp>
      <p:sp>
        <p:nvSpPr>
          <p:cNvPr id="45068" name="TextBox 29"/>
          <p:cNvSpPr txBox="1">
            <a:spLocks noChangeArrowheads="1"/>
          </p:cNvSpPr>
          <p:nvPr/>
        </p:nvSpPr>
        <p:spPr bwMode="auto">
          <a:xfrm>
            <a:off x="2438400" y="3945733"/>
            <a:ext cx="9365457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ts val="7594"/>
              </a:lnSpc>
            </a:pP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أساسياتها، ومفاهيمها، وتطبيقاتها </a:t>
            </a:r>
            <a:r>
              <a:rPr lang="ar-SA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 </a:t>
            </a: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المعاصرة</a:t>
            </a:r>
          </a:p>
          <a:p>
            <a:pPr algn="r" rtl="1">
              <a:lnSpc>
                <a:spcPts val="7594"/>
              </a:lnSpc>
            </a:pPr>
            <a:r>
              <a:rPr lang="ar-SA" altLang="en-US" sz="5400">
                <a:solidFill>
                  <a:srgbClr val="FFFFFF"/>
                </a:solidFill>
                <a:latin typeface="Codec Pro" charset="0"/>
                <a:cs typeface="Codec Pro" charset="0"/>
                <a:sym typeface="Codec Pro" charset="0"/>
              </a:rPr>
              <a:t>  </a:t>
            </a:r>
            <a:endParaRPr lang="ar-EG" altLang="en-US" sz="5400">
              <a:solidFill>
                <a:srgbClr val="FFFFFF"/>
              </a:solidFill>
              <a:latin typeface="Codec Pro" charset="0"/>
              <a:cs typeface="Codec Pro" charset="0"/>
              <a:sym typeface="Codec Pro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876800" y="6119813"/>
            <a:ext cx="4374357" cy="117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             </a:t>
            </a:r>
            <a:r>
              <a:rPr lang="ar-EG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أ.د. أحمد الشميمري</a:t>
            </a:r>
          </a:p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  <a:rtl/>
              </a:rPr>
              <a:t>                   </a:t>
            </a:r>
            <a:endParaRPr lang="ar-EG" sz="2801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2983" y="9163050"/>
            <a:ext cx="2164556" cy="5129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445">
              <a:lnSpc>
                <a:spcPts val="3995"/>
              </a:lnSpc>
              <a:defRPr/>
            </a:pPr>
            <a:r>
              <a:rPr lang="en-US" sz="2000" dirty="0">
                <a:solidFill>
                  <a:srgbClr val="EAE2D9"/>
                </a:solidFill>
                <a:latin typeface="Codec Pro"/>
                <a:ea typeface="Codec Pro"/>
                <a:cs typeface="Codec Pro"/>
                <a:sym typeface="Codec Pro"/>
              </a:rPr>
              <a:t>www.edarah.net</a:t>
            </a:r>
          </a:p>
        </p:txBody>
      </p:sp>
    </p:spTree>
    <p:extLst>
      <p:ext uri="{BB962C8B-B14F-4D97-AF65-F5344CB8AC3E}">
        <p14:creationId xmlns:p14="http://schemas.microsoft.com/office/powerpoint/2010/main" val="315843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-10800000">
            <a:off x="1370202" y="3462772"/>
            <a:ext cx="1800892" cy="1399131"/>
            <a:chOff x="0" y="0"/>
            <a:chExt cx="427284" cy="331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399339" y="3462772"/>
            <a:ext cx="1800892" cy="1399131"/>
            <a:chOff x="0" y="0"/>
            <a:chExt cx="427284" cy="331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6157" y="8490569"/>
            <a:ext cx="1800892" cy="1215032"/>
            <a:chOff x="0" y="0"/>
            <a:chExt cx="427284" cy="288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28248" y="8490569"/>
            <a:ext cx="1800892" cy="1215032"/>
            <a:chOff x="0" y="0"/>
            <a:chExt cx="427284" cy="288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1028700" y="8092435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1062606"/>
                </a:moveTo>
                <a:lnTo>
                  <a:pt x="16527897" y="1062606"/>
                </a:lnTo>
                <a:lnTo>
                  <a:pt x="16527897" y="0"/>
                </a:lnTo>
                <a:lnTo>
                  <a:pt x="0" y="0"/>
                </a:lnTo>
                <a:lnTo>
                  <a:pt x="0" y="1062606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98685" y="4339577"/>
            <a:ext cx="15587927" cy="4488891"/>
            <a:chOff x="0" y="0"/>
            <a:chExt cx="3699623" cy="1065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9623" cy="1065389"/>
            </a:xfrm>
            <a:custGeom>
              <a:avLst/>
              <a:gdLst/>
              <a:ahLst/>
              <a:cxnLst/>
              <a:rect l="l" t="t" r="r" b="b"/>
              <a:pathLst>
                <a:path w="3699623" h="1065389">
                  <a:moveTo>
                    <a:pt x="0" y="0"/>
                  </a:moveTo>
                  <a:lnTo>
                    <a:pt x="3699623" y="0"/>
                  </a:lnTo>
                  <a:lnTo>
                    <a:pt x="3699623" y="1065389"/>
                  </a:lnTo>
                  <a:lnTo>
                    <a:pt x="0" y="1065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3699623" cy="1189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6674092" y="319228"/>
            <a:ext cx="5237113" cy="71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مدرسة العلاقات الإنسانية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9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52" name="Group 1"/>
          <p:cNvGrpSpPr>
            <a:grpSpLocks/>
          </p:cNvGrpSpPr>
          <p:nvPr/>
        </p:nvGrpSpPr>
        <p:grpSpPr bwMode="auto">
          <a:xfrm>
            <a:off x="7010400" y="1485900"/>
            <a:ext cx="4038600" cy="3048000"/>
            <a:chOff x="3197225" y="1957387"/>
            <a:chExt cx="3427413" cy="2132012"/>
          </a:xfrm>
        </p:grpSpPr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5778794" y="1957387"/>
              <a:ext cx="845844" cy="1340305"/>
            </a:xfrm>
            <a:custGeom>
              <a:avLst/>
              <a:gdLst>
                <a:gd name="T0" fmla="*/ 257 w 533"/>
                <a:gd name="T1" fmla="*/ 0 h 844"/>
                <a:gd name="T2" fmla="*/ 533 w 533"/>
                <a:gd name="T3" fmla="*/ 726 h 844"/>
                <a:gd name="T4" fmla="*/ 283 w 533"/>
                <a:gd name="T5" fmla="*/ 844 h 844"/>
                <a:gd name="T6" fmla="*/ 0 w 533"/>
                <a:gd name="T7" fmla="*/ 108 h 844"/>
                <a:gd name="T8" fmla="*/ 257 w 533"/>
                <a:gd name="T9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844">
                  <a:moveTo>
                    <a:pt x="257" y="0"/>
                  </a:moveTo>
                  <a:lnTo>
                    <a:pt x="533" y="726"/>
                  </a:lnTo>
                  <a:lnTo>
                    <a:pt x="283" y="844"/>
                  </a:lnTo>
                  <a:lnTo>
                    <a:pt x="0" y="108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8A808"/>
            </a:solidFill>
            <a:ln w="0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3197225" y="1979404"/>
              <a:ext cx="873366" cy="1297188"/>
            </a:xfrm>
            <a:custGeom>
              <a:avLst/>
              <a:gdLst>
                <a:gd name="T0" fmla="*/ 285 w 550"/>
                <a:gd name="T1" fmla="*/ 0 h 817"/>
                <a:gd name="T2" fmla="*/ 550 w 550"/>
                <a:gd name="T3" fmla="*/ 83 h 817"/>
                <a:gd name="T4" fmla="*/ 263 w 550"/>
                <a:gd name="T5" fmla="*/ 817 h 817"/>
                <a:gd name="T6" fmla="*/ 0 w 550"/>
                <a:gd name="T7" fmla="*/ 722 h 817"/>
                <a:gd name="T8" fmla="*/ 285 w 550"/>
                <a:gd name="T9" fmla="*/ 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817">
                  <a:moveTo>
                    <a:pt x="285" y="0"/>
                  </a:moveTo>
                  <a:lnTo>
                    <a:pt x="550" y="83"/>
                  </a:lnTo>
                  <a:lnTo>
                    <a:pt x="263" y="817"/>
                  </a:lnTo>
                  <a:lnTo>
                    <a:pt x="0" y="72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3749501" y="2257373"/>
              <a:ext cx="2116446" cy="1808174"/>
            </a:xfrm>
            <a:custGeom>
              <a:avLst/>
              <a:gdLst>
                <a:gd name="T0" fmla="*/ 513 w 1333"/>
                <a:gd name="T1" fmla="*/ 15 h 1139"/>
                <a:gd name="T2" fmla="*/ 470 w 1333"/>
                <a:gd name="T3" fmla="*/ 101 h 1139"/>
                <a:gd name="T4" fmla="*/ 406 w 1333"/>
                <a:gd name="T5" fmla="*/ 269 h 1139"/>
                <a:gd name="T6" fmla="*/ 386 w 1333"/>
                <a:gd name="T7" fmla="*/ 436 h 1139"/>
                <a:gd name="T8" fmla="*/ 478 w 1333"/>
                <a:gd name="T9" fmla="*/ 491 h 1139"/>
                <a:gd name="T10" fmla="*/ 592 w 1333"/>
                <a:gd name="T11" fmla="*/ 364 h 1139"/>
                <a:gd name="T12" fmla="*/ 671 w 1333"/>
                <a:gd name="T13" fmla="*/ 239 h 1139"/>
                <a:gd name="T14" fmla="*/ 778 w 1333"/>
                <a:gd name="T15" fmla="*/ 230 h 1139"/>
                <a:gd name="T16" fmla="*/ 851 w 1333"/>
                <a:gd name="T17" fmla="*/ 289 h 1139"/>
                <a:gd name="T18" fmla="*/ 1007 w 1333"/>
                <a:gd name="T19" fmla="*/ 451 h 1139"/>
                <a:gd name="T20" fmla="*/ 1177 w 1333"/>
                <a:gd name="T21" fmla="*/ 631 h 1139"/>
                <a:gd name="T22" fmla="*/ 1274 w 1333"/>
                <a:gd name="T23" fmla="*/ 734 h 1139"/>
                <a:gd name="T24" fmla="*/ 1331 w 1333"/>
                <a:gd name="T25" fmla="*/ 880 h 1139"/>
                <a:gd name="T26" fmla="*/ 1230 w 1333"/>
                <a:gd name="T27" fmla="*/ 953 h 1139"/>
                <a:gd name="T28" fmla="*/ 1143 w 1333"/>
                <a:gd name="T29" fmla="*/ 891 h 1139"/>
                <a:gd name="T30" fmla="*/ 1004 w 1333"/>
                <a:gd name="T31" fmla="*/ 754 h 1139"/>
                <a:gd name="T32" fmla="*/ 890 w 1333"/>
                <a:gd name="T33" fmla="*/ 646 h 1139"/>
                <a:gd name="T34" fmla="*/ 840 w 1333"/>
                <a:gd name="T35" fmla="*/ 622 h 1139"/>
                <a:gd name="T36" fmla="*/ 868 w 1333"/>
                <a:gd name="T37" fmla="*/ 675 h 1139"/>
                <a:gd name="T38" fmla="*/ 969 w 1333"/>
                <a:gd name="T39" fmla="*/ 775 h 1139"/>
                <a:gd name="T40" fmla="*/ 1107 w 1333"/>
                <a:gd name="T41" fmla="*/ 911 h 1139"/>
                <a:gd name="T42" fmla="*/ 1180 w 1333"/>
                <a:gd name="T43" fmla="*/ 988 h 1139"/>
                <a:gd name="T44" fmla="*/ 1147 w 1333"/>
                <a:gd name="T45" fmla="*/ 1060 h 1139"/>
                <a:gd name="T46" fmla="*/ 1029 w 1333"/>
                <a:gd name="T47" fmla="*/ 1043 h 1139"/>
                <a:gd name="T48" fmla="*/ 945 w 1333"/>
                <a:gd name="T49" fmla="*/ 964 h 1139"/>
                <a:gd name="T50" fmla="*/ 807 w 1333"/>
                <a:gd name="T51" fmla="*/ 832 h 1139"/>
                <a:gd name="T52" fmla="*/ 724 w 1333"/>
                <a:gd name="T53" fmla="*/ 749 h 1139"/>
                <a:gd name="T54" fmla="*/ 680 w 1333"/>
                <a:gd name="T55" fmla="*/ 764 h 1139"/>
                <a:gd name="T56" fmla="*/ 748 w 1333"/>
                <a:gd name="T57" fmla="*/ 834 h 1139"/>
                <a:gd name="T58" fmla="*/ 886 w 1333"/>
                <a:gd name="T59" fmla="*/ 972 h 1139"/>
                <a:gd name="T60" fmla="*/ 1000 w 1333"/>
                <a:gd name="T61" fmla="*/ 1082 h 1139"/>
                <a:gd name="T62" fmla="*/ 939 w 1333"/>
                <a:gd name="T63" fmla="*/ 1137 h 1139"/>
                <a:gd name="T64" fmla="*/ 869 w 1333"/>
                <a:gd name="T65" fmla="*/ 1119 h 1139"/>
                <a:gd name="T66" fmla="*/ 781 w 1333"/>
                <a:gd name="T67" fmla="*/ 1043 h 1139"/>
                <a:gd name="T68" fmla="*/ 702 w 1333"/>
                <a:gd name="T69" fmla="*/ 972 h 1139"/>
                <a:gd name="T70" fmla="*/ 778 w 1333"/>
                <a:gd name="T71" fmla="*/ 1139 h 1139"/>
                <a:gd name="T72" fmla="*/ 706 w 1333"/>
                <a:gd name="T73" fmla="*/ 1084 h 1139"/>
                <a:gd name="T74" fmla="*/ 676 w 1333"/>
                <a:gd name="T75" fmla="*/ 964 h 1139"/>
                <a:gd name="T76" fmla="*/ 594 w 1333"/>
                <a:gd name="T77" fmla="*/ 911 h 1139"/>
                <a:gd name="T78" fmla="*/ 564 w 1333"/>
                <a:gd name="T79" fmla="*/ 813 h 1139"/>
                <a:gd name="T80" fmla="*/ 481 w 1333"/>
                <a:gd name="T81" fmla="*/ 797 h 1139"/>
                <a:gd name="T82" fmla="*/ 443 w 1333"/>
                <a:gd name="T83" fmla="*/ 771 h 1139"/>
                <a:gd name="T84" fmla="*/ 364 w 1333"/>
                <a:gd name="T85" fmla="*/ 690 h 1139"/>
                <a:gd name="T86" fmla="*/ 287 w 1333"/>
                <a:gd name="T87" fmla="*/ 692 h 1139"/>
                <a:gd name="T88" fmla="*/ 200 w 1333"/>
                <a:gd name="T89" fmla="*/ 600 h 1139"/>
                <a:gd name="T90" fmla="*/ 108 w 1333"/>
                <a:gd name="T91" fmla="*/ 618 h 1139"/>
                <a:gd name="T92" fmla="*/ 9 w 1333"/>
                <a:gd name="T93" fmla="*/ 565 h 1139"/>
                <a:gd name="T94" fmla="*/ 0 w 1333"/>
                <a:gd name="T95" fmla="*/ 552 h 1139"/>
                <a:gd name="T96" fmla="*/ 44 w 1333"/>
                <a:gd name="T97" fmla="*/ 449 h 1139"/>
                <a:gd name="T98" fmla="*/ 130 w 1333"/>
                <a:gd name="T99" fmla="*/ 243 h 1139"/>
                <a:gd name="T100" fmla="*/ 206 w 1333"/>
                <a:gd name="T101" fmla="*/ 65 h 1139"/>
                <a:gd name="T102" fmla="*/ 333 w 1333"/>
                <a:gd name="T103" fmla="*/ 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3" h="1139">
                  <a:moveTo>
                    <a:pt x="380" y="0"/>
                  </a:moveTo>
                  <a:lnTo>
                    <a:pt x="421" y="0"/>
                  </a:lnTo>
                  <a:lnTo>
                    <a:pt x="458" y="4"/>
                  </a:lnTo>
                  <a:lnTo>
                    <a:pt x="489" y="7"/>
                  </a:lnTo>
                  <a:lnTo>
                    <a:pt x="513" y="15"/>
                  </a:lnTo>
                  <a:lnTo>
                    <a:pt x="531" y="20"/>
                  </a:lnTo>
                  <a:lnTo>
                    <a:pt x="509" y="39"/>
                  </a:lnTo>
                  <a:lnTo>
                    <a:pt x="493" y="57"/>
                  </a:lnTo>
                  <a:lnTo>
                    <a:pt x="483" y="77"/>
                  </a:lnTo>
                  <a:lnTo>
                    <a:pt x="470" y="101"/>
                  </a:lnTo>
                  <a:lnTo>
                    <a:pt x="458" y="129"/>
                  </a:lnTo>
                  <a:lnTo>
                    <a:pt x="443" y="160"/>
                  </a:lnTo>
                  <a:lnTo>
                    <a:pt x="430" y="195"/>
                  </a:lnTo>
                  <a:lnTo>
                    <a:pt x="417" y="232"/>
                  </a:lnTo>
                  <a:lnTo>
                    <a:pt x="406" y="269"/>
                  </a:lnTo>
                  <a:lnTo>
                    <a:pt x="395" y="306"/>
                  </a:lnTo>
                  <a:lnTo>
                    <a:pt x="388" y="342"/>
                  </a:lnTo>
                  <a:lnTo>
                    <a:pt x="384" y="377"/>
                  </a:lnTo>
                  <a:lnTo>
                    <a:pt x="382" y="409"/>
                  </a:lnTo>
                  <a:lnTo>
                    <a:pt x="386" y="436"/>
                  </a:lnTo>
                  <a:lnTo>
                    <a:pt x="393" y="460"/>
                  </a:lnTo>
                  <a:lnTo>
                    <a:pt x="406" y="478"/>
                  </a:lnTo>
                  <a:lnTo>
                    <a:pt x="426" y="491"/>
                  </a:lnTo>
                  <a:lnTo>
                    <a:pt x="452" y="497"/>
                  </a:lnTo>
                  <a:lnTo>
                    <a:pt x="478" y="491"/>
                  </a:lnTo>
                  <a:lnTo>
                    <a:pt x="502" y="477"/>
                  </a:lnTo>
                  <a:lnTo>
                    <a:pt x="526" y="455"/>
                  </a:lnTo>
                  <a:lnTo>
                    <a:pt x="550" y="427"/>
                  </a:lnTo>
                  <a:lnTo>
                    <a:pt x="572" y="398"/>
                  </a:lnTo>
                  <a:lnTo>
                    <a:pt x="592" y="364"/>
                  </a:lnTo>
                  <a:lnTo>
                    <a:pt x="610" y="333"/>
                  </a:lnTo>
                  <a:lnTo>
                    <a:pt x="629" y="302"/>
                  </a:lnTo>
                  <a:lnTo>
                    <a:pt x="645" y="276"/>
                  </a:lnTo>
                  <a:lnTo>
                    <a:pt x="658" y="254"/>
                  </a:lnTo>
                  <a:lnTo>
                    <a:pt x="671" y="239"/>
                  </a:lnTo>
                  <a:lnTo>
                    <a:pt x="680" y="234"/>
                  </a:lnTo>
                  <a:lnTo>
                    <a:pt x="704" y="230"/>
                  </a:lnTo>
                  <a:lnTo>
                    <a:pt x="730" y="228"/>
                  </a:lnTo>
                  <a:lnTo>
                    <a:pt x="755" y="228"/>
                  </a:lnTo>
                  <a:lnTo>
                    <a:pt x="778" y="230"/>
                  </a:lnTo>
                  <a:lnTo>
                    <a:pt x="794" y="234"/>
                  </a:lnTo>
                  <a:lnTo>
                    <a:pt x="800" y="237"/>
                  </a:lnTo>
                  <a:lnTo>
                    <a:pt x="812" y="248"/>
                  </a:lnTo>
                  <a:lnTo>
                    <a:pt x="829" y="267"/>
                  </a:lnTo>
                  <a:lnTo>
                    <a:pt x="851" y="289"/>
                  </a:lnTo>
                  <a:lnTo>
                    <a:pt x="877" y="315"/>
                  </a:lnTo>
                  <a:lnTo>
                    <a:pt x="906" y="346"/>
                  </a:lnTo>
                  <a:lnTo>
                    <a:pt x="939" y="379"/>
                  </a:lnTo>
                  <a:lnTo>
                    <a:pt x="972" y="414"/>
                  </a:lnTo>
                  <a:lnTo>
                    <a:pt x="1007" y="451"/>
                  </a:lnTo>
                  <a:lnTo>
                    <a:pt x="1042" y="490"/>
                  </a:lnTo>
                  <a:lnTo>
                    <a:pt x="1079" y="526"/>
                  </a:lnTo>
                  <a:lnTo>
                    <a:pt x="1112" y="563"/>
                  </a:lnTo>
                  <a:lnTo>
                    <a:pt x="1145" y="598"/>
                  </a:lnTo>
                  <a:lnTo>
                    <a:pt x="1177" y="631"/>
                  </a:lnTo>
                  <a:lnTo>
                    <a:pt x="1204" y="661"/>
                  </a:lnTo>
                  <a:lnTo>
                    <a:pt x="1228" y="686"/>
                  </a:lnTo>
                  <a:lnTo>
                    <a:pt x="1248" y="708"/>
                  </a:lnTo>
                  <a:lnTo>
                    <a:pt x="1265" y="725"/>
                  </a:lnTo>
                  <a:lnTo>
                    <a:pt x="1274" y="734"/>
                  </a:lnTo>
                  <a:lnTo>
                    <a:pt x="1278" y="738"/>
                  </a:lnTo>
                  <a:lnTo>
                    <a:pt x="1307" y="777"/>
                  </a:lnTo>
                  <a:lnTo>
                    <a:pt x="1325" y="813"/>
                  </a:lnTo>
                  <a:lnTo>
                    <a:pt x="1333" y="848"/>
                  </a:lnTo>
                  <a:lnTo>
                    <a:pt x="1331" y="880"/>
                  </a:lnTo>
                  <a:lnTo>
                    <a:pt x="1322" y="905"/>
                  </a:lnTo>
                  <a:lnTo>
                    <a:pt x="1307" y="927"/>
                  </a:lnTo>
                  <a:lnTo>
                    <a:pt x="1281" y="944"/>
                  </a:lnTo>
                  <a:lnTo>
                    <a:pt x="1256" y="953"/>
                  </a:lnTo>
                  <a:lnTo>
                    <a:pt x="1230" y="953"/>
                  </a:lnTo>
                  <a:lnTo>
                    <a:pt x="1208" y="946"/>
                  </a:lnTo>
                  <a:lnTo>
                    <a:pt x="1189" y="933"/>
                  </a:lnTo>
                  <a:lnTo>
                    <a:pt x="1180" y="924"/>
                  </a:lnTo>
                  <a:lnTo>
                    <a:pt x="1164" y="909"/>
                  </a:lnTo>
                  <a:lnTo>
                    <a:pt x="1143" y="891"/>
                  </a:lnTo>
                  <a:lnTo>
                    <a:pt x="1120" y="867"/>
                  </a:lnTo>
                  <a:lnTo>
                    <a:pt x="1092" y="841"/>
                  </a:lnTo>
                  <a:lnTo>
                    <a:pt x="1063" y="813"/>
                  </a:lnTo>
                  <a:lnTo>
                    <a:pt x="1033" y="784"/>
                  </a:lnTo>
                  <a:lnTo>
                    <a:pt x="1004" y="754"/>
                  </a:lnTo>
                  <a:lnTo>
                    <a:pt x="974" y="727"/>
                  </a:lnTo>
                  <a:lnTo>
                    <a:pt x="947" y="701"/>
                  </a:lnTo>
                  <a:lnTo>
                    <a:pt x="923" y="679"/>
                  </a:lnTo>
                  <a:lnTo>
                    <a:pt x="904" y="661"/>
                  </a:lnTo>
                  <a:lnTo>
                    <a:pt x="890" y="646"/>
                  </a:lnTo>
                  <a:lnTo>
                    <a:pt x="882" y="639"/>
                  </a:lnTo>
                  <a:lnTo>
                    <a:pt x="869" y="628"/>
                  </a:lnTo>
                  <a:lnTo>
                    <a:pt x="858" y="618"/>
                  </a:lnTo>
                  <a:lnTo>
                    <a:pt x="849" y="616"/>
                  </a:lnTo>
                  <a:lnTo>
                    <a:pt x="840" y="622"/>
                  </a:lnTo>
                  <a:lnTo>
                    <a:pt x="836" y="631"/>
                  </a:lnTo>
                  <a:lnTo>
                    <a:pt x="838" y="642"/>
                  </a:lnTo>
                  <a:lnTo>
                    <a:pt x="847" y="655"/>
                  </a:lnTo>
                  <a:lnTo>
                    <a:pt x="860" y="668"/>
                  </a:lnTo>
                  <a:lnTo>
                    <a:pt x="868" y="675"/>
                  </a:lnTo>
                  <a:lnTo>
                    <a:pt x="879" y="686"/>
                  </a:lnTo>
                  <a:lnTo>
                    <a:pt x="895" y="703"/>
                  </a:lnTo>
                  <a:lnTo>
                    <a:pt x="917" y="725"/>
                  </a:lnTo>
                  <a:lnTo>
                    <a:pt x="941" y="749"/>
                  </a:lnTo>
                  <a:lnTo>
                    <a:pt x="969" y="775"/>
                  </a:lnTo>
                  <a:lnTo>
                    <a:pt x="996" y="802"/>
                  </a:lnTo>
                  <a:lnTo>
                    <a:pt x="1024" y="830"/>
                  </a:lnTo>
                  <a:lnTo>
                    <a:pt x="1053" y="857"/>
                  </a:lnTo>
                  <a:lnTo>
                    <a:pt x="1081" y="885"/>
                  </a:lnTo>
                  <a:lnTo>
                    <a:pt x="1107" y="911"/>
                  </a:lnTo>
                  <a:lnTo>
                    <a:pt x="1131" y="935"/>
                  </a:lnTo>
                  <a:lnTo>
                    <a:pt x="1149" y="955"/>
                  </a:lnTo>
                  <a:lnTo>
                    <a:pt x="1166" y="972"/>
                  </a:lnTo>
                  <a:lnTo>
                    <a:pt x="1177" y="983"/>
                  </a:lnTo>
                  <a:lnTo>
                    <a:pt x="1180" y="988"/>
                  </a:lnTo>
                  <a:lnTo>
                    <a:pt x="1182" y="1001"/>
                  </a:lnTo>
                  <a:lnTo>
                    <a:pt x="1182" y="1016"/>
                  </a:lnTo>
                  <a:lnTo>
                    <a:pt x="1175" y="1030"/>
                  </a:lnTo>
                  <a:lnTo>
                    <a:pt x="1164" y="1047"/>
                  </a:lnTo>
                  <a:lnTo>
                    <a:pt x="1147" y="1060"/>
                  </a:lnTo>
                  <a:lnTo>
                    <a:pt x="1121" y="1071"/>
                  </a:lnTo>
                  <a:lnTo>
                    <a:pt x="1096" y="1073"/>
                  </a:lnTo>
                  <a:lnTo>
                    <a:pt x="1072" y="1067"/>
                  </a:lnTo>
                  <a:lnTo>
                    <a:pt x="1050" y="1056"/>
                  </a:lnTo>
                  <a:lnTo>
                    <a:pt x="1029" y="1043"/>
                  </a:lnTo>
                  <a:lnTo>
                    <a:pt x="1013" y="1029"/>
                  </a:lnTo>
                  <a:lnTo>
                    <a:pt x="1004" y="1019"/>
                  </a:lnTo>
                  <a:lnTo>
                    <a:pt x="989" y="1005"/>
                  </a:lnTo>
                  <a:lnTo>
                    <a:pt x="969" y="986"/>
                  </a:lnTo>
                  <a:lnTo>
                    <a:pt x="945" y="964"/>
                  </a:lnTo>
                  <a:lnTo>
                    <a:pt x="919" y="938"/>
                  </a:lnTo>
                  <a:lnTo>
                    <a:pt x="892" y="911"/>
                  </a:lnTo>
                  <a:lnTo>
                    <a:pt x="862" y="885"/>
                  </a:lnTo>
                  <a:lnTo>
                    <a:pt x="835" y="857"/>
                  </a:lnTo>
                  <a:lnTo>
                    <a:pt x="807" y="832"/>
                  </a:lnTo>
                  <a:lnTo>
                    <a:pt x="783" y="806"/>
                  </a:lnTo>
                  <a:lnTo>
                    <a:pt x="761" y="786"/>
                  </a:lnTo>
                  <a:lnTo>
                    <a:pt x="743" y="769"/>
                  </a:lnTo>
                  <a:lnTo>
                    <a:pt x="730" y="756"/>
                  </a:lnTo>
                  <a:lnTo>
                    <a:pt x="724" y="749"/>
                  </a:lnTo>
                  <a:lnTo>
                    <a:pt x="709" y="738"/>
                  </a:lnTo>
                  <a:lnTo>
                    <a:pt x="697" y="732"/>
                  </a:lnTo>
                  <a:lnTo>
                    <a:pt x="684" y="738"/>
                  </a:lnTo>
                  <a:lnTo>
                    <a:pt x="676" y="751"/>
                  </a:lnTo>
                  <a:lnTo>
                    <a:pt x="680" y="764"/>
                  </a:lnTo>
                  <a:lnTo>
                    <a:pt x="691" y="778"/>
                  </a:lnTo>
                  <a:lnTo>
                    <a:pt x="697" y="784"/>
                  </a:lnTo>
                  <a:lnTo>
                    <a:pt x="709" y="797"/>
                  </a:lnTo>
                  <a:lnTo>
                    <a:pt x="726" y="813"/>
                  </a:lnTo>
                  <a:lnTo>
                    <a:pt x="748" y="834"/>
                  </a:lnTo>
                  <a:lnTo>
                    <a:pt x="772" y="857"/>
                  </a:lnTo>
                  <a:lnTo>
                    <a:pt x="800" y="885"/>
                  </a:lnTo>
                  <a:lnTo>
                    <a:pt x="827" y="913"/>
                  </a:lnTo>
                  <a:lnTo>
                    <a:pt x="857" y="942"/>
                  </a:lnTo>
                  <a:lnTo>
                    <a:pt x="886" y="972"/>
                  </a:lnTo>
                  <a:lnTo>
                    <a:pt x="915" y="999"/>
                  </a:lnTo>
                  <a:lnTo>
                    <a:pt x="941" y="1025"/>
                  </a:lnTo>
                  <a:lnTo>
                    <a:pt x="965" y="1047"/>
                  </a:lnTo>
                  <a:lnTo>
                    <a:pt x="983" y="1067"/>
                  </a:lnTo>
                  <a:lnTo>
                    <a:pt x="1000" y="1082"/>
                  </a:lnTo>
                  <a:lnTo>
                    <a:pt x="1009" y="1091"/>
                  </a:lnTo>
                  <a:lnTo>
                    <a:pt x="1013" y="1095"/>
                  </a:lnTo>
                  <a:lnTo>
                    <a:pt x="987" y="1117"/>
                  </a:lnTo>
                  <a:lnTo>
                    <a:pt x="963" y="1132"/>
                  </a:lnTo>
                  <a:lnTo>
                    <a:pt x="939" y="1137"/>
                  </a:lnTo>
                  <a:lnTo>
                    <a:pt x="919" y="1137"/>
                  </a:lnTo>
                  <a:lnTo>
                    <a:pt x="901" y="1133"/>
                  </a:lnTo>
                  <a:lnTo>
                    <a:pt x="886" y="1128"/>
                  </a:lnTo>
                  <a:lnTo>
                    <a:pt x="877" y="1124"/>
                  </a:lnTo>
                  <a:lnTo>
                    <a:pt x="869" y="1119"/>
                  </a:lnTo>
                  <a:lnTo>
                    <a:pt x="858" y="1110"/>
                  </a:lnTo>
                  <a:lnTo>
                    <a:pt x="842" y="1097"/>
                  </a:lnTo>
                  <a:lnTo>
                    <a:pt x="824" y="1080"/>
                  </a:lnTo>
                  <a:lnTo>
                    <a:pt x="803" y="1062"/>
                  </a:lnTo>
                  <a:lnTo>
                    <a:pt x="781" y="1043"/>
                  </a:lnTo>
                  <a:lnTo>
                    <a:pt x="761" y="1025"/>
                  </a:lnTo>
                  <a:lnTo>
                    <a:pt x="741" y="1007"/>
                  </a:lnTo>
                  <a:lnTo>
                    <a:pt x="724" y="992"/>
                  </a:lnTo>
                  <a:lnTo>
                    <a:pt x="711" y="979"/>
                  </a:lnTo>
                  <a:lnTo>
                    <a:pt x="702" y="972"/>
                  </a:lnTo>
                  <a:lnTo>
                    <a:pt x="700" y="968"/>
                  </a:lnTo>
                  <a:lnTo>
                    <a:pt x="709" y="1027"/>
                  </a:lnTo>
                  <a:lnTo>
                    <a:pt x="814" y="1137"/>
                  </a:lnTo>
                  <a:lnTo>
                    <a:pt x="798" y="1139"/>
                  </a:lnTo>
                  <a:lnTo>
                    <a:pt x="778" y="1139"/>
                  </a:lnTo>
                  <a:lnTo>
                    <a:pt x="759" y="1139"/>
                  </a:lnTo>
                  <a:lnTo>
                    <a:pt x="744" y="1137"/>
                  </a:lnTo>
                  <a:lnTo>
                    <a:pt x="739" y="1137"/>
                  </a:lnTo>
                  <a:lnTo>
                    <a:pt x="700" y="1099"/>
                  </a:lnTo>
                  <a:lnTo>
                    <a:pt x="706" y="1084"/>
                  </a:lnTo>
                  <a:lnTo>
                    <a:pt x="709" y="1067"/>
                  </a:lnTo>
                  <a:lnTo>
                    <a:pt x="711" y="1036"/>
                  </a:lnTo>
                  <a:lnTo>
                    <a:pt x="706" y="1008"/>
                  </a:lnTo>
                  <a:lnTo>
                    <a:pt x="693" y="984"/>
                  </a:lnTo>
                  <a:lnTo>
                    <a:pt x="676" y="964"/>
                  </a:lnTo>
                  <a:lnTo>
                    <a:pt x="658" y="946"/>
                  </a:lnTo>
                  <a:lnTo>
                    <a:pt x="638" y="933"/>
                  </a:lnTo>
                  <a:lnTo>
                    <a:pt x="619" y="922"/>
                  </a:lnTo>
                  <a:lnTo>
                    <a:pt x="603" y="915"/>
                  </a:lnTo>
                  <a:lnTo>
                    <a:pt x="594" y="911"/>
                  </a:lnTo>
                  <a:lnTo>
                    <a:pt x="588" y="909"/>
                  </a:lnTo>
                  <a:lnTo>
                    <a:pt x="590" y="876"/>
                  </a:lnTo>
                  <a:lnTo>
                    <a:pt x="584" y="848"/>
                  </a:lnTo>
                  <a:lnTo>
                    <a:pt x="577" y="828"/>
                  </a:lnTo>
                  <a:lnTo>
                    <a:pt x="564" y="813"/>
                  </a:lnTo>
                  <a:lnTo>
                    <a:pt x="550" y="804"/>
                  </a:lnTo>
                  <a:lnTo>
                    <a:pt x="533" y="799"/>
                  </a:lnTo>
                  <a:lnTo>
                    <a:pt x="515" y="795"/>
                  </a:lnTo>
                  <a:lnTo>
                    <a:pt x="498" y="795"/>
                  </a:lnTo>
                  <a:lnTo>
                    <a:pt x="481" y="797"/>
                  </a:lnTo>
                  <a:lnTo>
                    <a:pt x="469" y="799"/>
                  </a:lnTo>
                  <a:lnTo>
                    <a:pt x="458" y="802"/>
                  </a:lnTo>
                  <a:lnTo>
                    <a:pt x="450" y="804"/>
                  </a:lnTo>
                  <a:lnTo>
                    <a:pt x="447" y="804"/>
                  </a:lnTo>
                  <a:lnTo>
                    <a:pt x="443" y="771"/>
                  </a:lnTo>
                  <a:lnTo>
                    <a:pt x="434" y="743"/>
                  </a:lnTo>
                  <a:lnTo>
                    <a:pt x="419" y="723"/>
                  </a:lnTo>
                  <a:lnTo>
                    <a:pt x="402" y="707"/>
                  </a:lnTo>
                  <a:lnTo>
                    <a:pt x="384" y="697"/>
                  </a:lnTo>
                  <a:lnTo>
                    <a:pt x="364" y="690"/>
                  </a:lnTo>
                  <a:lnTo>
                    <a:pt x="344" y="688"/>
                  </a:lnTo>
                  <a:lnTo>
                    <a:pt x="325" y="686"/>
                  </a:lnTo>
                  <a:lnTo>
                    <a:pt x="309" y="688"/>
                  </a:lnTo>
                  <a:lnTo>
                    <a:pt x="296" y="690"/>
                  </a:lnTo>
                  <a:lnTo>
                    <a:pt x="287" y="692"/>
                  </a:lnTo>
                  <a:lnTo>
                    <a:pt x="285" y="692"/>
                  </a:lnTo>
                  <a:lnTo>
                    <a:pt x="265" y="655"/>
                  </a:lnTo>
                  <a:lnTo>
                    <a:pt x="242" y="629"/>
                  </a:lnTo>
                  <a:lnTo>
                    <a:pt x="222" y="611"/>
                  </a:lnTo>
                  <a:lnTo>
                    <a:pt x="200" y="600"/>
                  </a:lnTo>
                  <a:lnTo>
                    <a:pt x="180" y="596"/>
                  </a:lnTo>
                  <a:lnTo>
                    <a:pt x="160" y="598"/>
                  </a:lnTo>
                  <a:lnTo>
                    <a:pt x="139" y="602"/>
                  </a:lnTo>
                  <a:lnTo>
                    <a:pt x="123" y="609"/>
                  </a:lnTo>
                  <a:lnTo>
                    <a:pt x="108" y="618"/>
                  </a:lnTo>
                  <a:lnTo>
                    <a:pt x="95" y="628"/>
                  </a:lnTo>
                  <a:lnTo>
                    <a:pt x="86" y="635"/>
                  </a:lnTo>
                  <a:lnTo>
                    <a:pt x="13" y="567"/>
                  </a:lnTo>
                  <a:lnTo>
                    <a:pt x="13" y="567"/>
                  </a:lnTo>
                  <a:lnTo>
                    <a:pt x="9" y="565"/>
                  </a:lnTo>
                  <a:lnTo>
                    <a:pt x="7" y="563"/>
                  </a:lnTo>
                  <a:lnTo>
                    <a:pt x="3" y="561"/>
                  </a:lnTo>
                  <a:lnTo>
                    <a:pt x="2" y="559"/>
                  </a:lnTo>
                  <a:lnTo>
                    <a:pt x="0" y="556"/>
                  </a:lnTo>
                  <a:lnTo>
                    <a:pt x="0" y="552"/>
                  </a:lnTo>
                  <a:lnTo>
                    <a:pt x="3" y="547"/>
                  </a:lnTo>
                  <a:lnTo>
                    <a:pt x="9" y="532"/>
                  </a:lnTo>
                  <a:lnTo>
                    <a:pt x="18" y="510"/>
                  </a:lnTo>
                  <a:lnTo>
                    <a:pt x="31" y="482"/>
                  </a:lnTo>
                  <a:lnTo>
                    <a:pt x="44" y="449"/>
                  </a:lnTo>
                  <a:lnTo>
                    <a:pt x="60" y="412"/>
                  </a:lnTo>
                  <a:lnTo>
                    <a:pt x="77" y="372"/>
                  </a:lnTo>
                  <a:lnTo>
                    <a:pt x="95" y="329"/>
                  </a:lnTo>
                  <a:lnTo>
                    <a:pt x="112" y="287"/>
                  </a:lnTo>
                  <a:lnTo>
                    <a:pt x="130" y="243"/>
                  </a:lnTo>
                  <a:lnTo>
                    <a:pt x="149" y="201"/>
                  </a:lnTo>
                  <a:lnTo>
                    <a:pt x="165" y="160"/>
                  </a:lnTo>
                  <a:lnTo>
                    <a:pt x="180" y="123"/>
                  </a:lnTo>
                  <a:lnTo>
                    <a:pt x="195" y="92"/>
                  </a:lnTo>
                  <a:lnTo>
                    <a:pt x="206" y="65"/>
                  </a:lnTo>
                  <a:lnTo>
                    <a:pt x="215" y="44"/>
                  </a:lnTo>
                  <a:lnTo>
                    <a:pt x="220" y="31"/>
                  </a:lnTo>
                  <a:lnTo>
                    <a:pt x="222" y="26"/>
                  </a:lnTo>
                  <a:lnTo>
                    <a:pt x="279" y="13"/>
                  </a:lnTo>
                  <a:lnTo>
                    <a:pt x="333" y="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355904" y="2103252"/>
              <a:ext cx="1740311" cy="1325627"/>
            </a:xfrm>
            <a:custGeom>
              <a:avLst/>
              <a:gdLst>
                <a:gd name="T0" fmla="*/ 863 w 1096"/>
                <a:gd name="T1" fmla="*/ 104 h 835"/>
                <a:gd name="T2" fmla="*/ 896 w 1096"/>
                <a:gd name="T3" fmla="*/ 835 h 835"/>
                <a:gd name="T4" fmla="*/ 883 w 1096"/>
                <a:gd name="T5" fmla="*/ 822 h 835"/>
                <a:gd name="T6" fmla="*/ 846 w 1096"/>
                <a:gd name="T7" fmla="*/ 783 h 835"/>
                <a:gd name="T8" fmla="*/ 795 w 1096"/>
                <a:gd name="T9" fmla="*/ 728 h 835"/>
                <a:gd name="T10" fmla="*/ 730 w 1096"/>
                <a:gd name="T11" fmla="*/ 660 h 835"/>
                <a:gd name="T12" fmla="*/ 660 w 1096"/>
                <a:gd name="T13" fmla="*/ 587 h 835"/>
                <a:gd name="T14" fmla="*/ 590 w 1096"/>
                <a:gd name="T15" fmla="*/ 511 h 835"/>
                <a:gd name="T16" fmla="*/ 524 w 1096"/>
                <a:gd name="T17" fmla="*/ 443 h 835"/>
                <a:gd name="T18" fmla="*/ 469 w 1096"/>
                <a:gd name="T19" fmla="*/ 386 h 835"/>
                <a:gd name="T20" fmla="*/ 430 w 1096"/>
                <a:gd name="T21" fmla="*/ 345 h 835"/>
                <a:gd name="T22" fmla="*/ 412 w 1096"/>
                <a:gd name="T23" fmla="*/ 331 h 835"/>
                <a:gd name="T24" fmla="*/ 373 w 1096"/>
                <a:gd name="T25" fmla="*/ 325 h 835"/>
                <a:gd name="T26" fmla="*/ 322 w 1096"/>
                <a:gd name="T27" fmla="*/ 327 h 835"/>
                <a:gd name="T28" fmla="*/ 289 w 1096"/>
                <a:gd name="T29" fmla="*/ 336 h 835"/>
                <a:gd name="T30" fmla="*/ 263 w 1096"/>
                <a:gd name="T31" fmla="*/ 373 h 835"/>
                <a:gd name="T32" fmla="*/ 228 w 1096"/>
                <a:gd name="T33" fmla="*/ 430 h 835"/>
                <a:gd name="T34" fmla="*/ 190 w 1096"/>
                <a:gd name="T35" fmla="*/ 495 h 835"/>
                <a:gd name="T36" fmla="*/ 144 w 1096"/>
                <a:gd name="T37" fmla="*/ 552 h 835"/>
                <a:gd name="T38" fmla="*/ 96 w 1096"/>
                <a:gd name="T39" fmla="*/ 588 h 835"/>
                <a:gd name="T40" fmla="*/ 44 w 1096"/>
                <a:gd name="T41" fmla="*/ 588 h 835"/>
                <a:gd name="T42" fmla="*/ 11 w 1096"/>
                <a:gd name="T43" fmla="*/ 557 h 835"/>
                <a:gd name="T44" fmla="*/ 0 w 1096"/>
                <a:gd name="T45" fmla="*/ 506 h 835"/>
                <a:gd name="T46" fmla="*/ 6 w 1096"/>
                <a:gd name="T47" fmla="*/ 439 h 835"/>
                <a:gd name="T48" fmla="*/ 24 w 1096"/>
                <a:gd name="T49" fmla="*/ 366 h 835"/>
                <a:gd name="T50" fmla="*/ 48 w 1096"/>
                <a:gd name="T51" fmla="*/ 292 h 835"/>
                <a:gd name="T52" fmla="*/ 76 w 1096"/>
                <a:gd name="T53" fmla="*/ 226 h 835"/>
                <a:gd name="T54" fmla="*/ 101 w 1096"/>
                <a:gd name="T55" fmla="*/ 174 h 835"/>
                <a:gd name="T56" fmla="*/ 127 w 1096"/>
                <a:gd name="T57" fmla="*/ 136 h 835"/>
                <a:gd name="T58" fmla="*/ 177 w 1096"/>
                <a:gd name="T59" fmla="*/ 99 h 835"/>
                <a:gd name="T60" fmla="*/ 239 w 1096"/>
                <a:gd name="T61" fmla="*/ 68 h 835"/>
                <a:gd name="T62" fmla="*/ 307 w 1096"/>
                <a:gd name="T63" fmla="*/ 40 h 835"/>
                <a:gd name="T64" fmla="*/ 370 w 1096"/>
                <a:gd name="T65" fmla="*/ 20 h 835"/>
                <a:gd name="T66" fmla="*/ 414 w 1096"/>
                <a:gd name="T67" fmla="*/ 5 h 835"/>
                <a:gd name="T68" fmla="*/ 432 w 1096"/>
                <a:gd name="T69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96" h="835">
                  <a:moveTo>
                    <a:pt x="432" y="0"/>
                  </a:moveTo>
                  <a:lnTo>
                    <a:pt x="863" y="104"/>
                  </a:lnTo>
                  <a:lnTo>
                    <a:pt x="1096" y="684"/>
                  </a:lnTo>
                  <a:lnTo>
                    <a:pt x="896" y="835"/>
                  </a:lnTo>
                  <a:lnTo>
                    <a:pt x="892" y="831"/>
                  </a:lnTo>
                  <a:lnTo>
                    <a:pt x="883" y="822"/>
                  </a:lnTo>
                  <a:lnTo>
                    <a:pt x="866" y="805"/>
                  </a:lnTo>
                  <a:lnTo>
                    <a:pt x="846" y="783"/>
                  </a:lnTo>
                  <a:lnTo>
                    <a:pt x="822" y="758"/>
                  </a:lnTo>
                  <a:lnTo>
                    <a:pt x="795" y="728"/>
                  </a:lnTo>
                  <a:lnTo>
                    <a:pt x="763" y="695"/>
                  </a:lnTo>
                  <a:lnTo>
                    <a:pt x="730" y="660"/>
                  </a:lnTo>
                  <a:lnTo>
                    <a:pt x="697" y="623"/>
                  </a:lnTo>
                  <a:lnTo>
                    <a:pt x="660" y="587"/>
                  </a:lnTo>
                  <a:lnTo>
                    <a:pt x="625" y="548"/>
                  </a:lnTo>
                  <a:lnTo>
                    <a:pt x="590" y="511"/>
                  </a:lnTo>
                  <a:lnTo>
                    <a:pt x="557" y="476"/>
                  </a:lnTo>
                  <a:lnTo>
                    <a:pt x="524" y="443"/>
                  </a:lnTo>
                  <a:lnTo>
                    <a:pt x="495" y="412"/>
                  </a:lnTo>
                  <a:lnTo>
                    <a:pt x="469" y="386"/>
                  </a:lnTo>
                  <a:lnTo>
                    <a:pt x="447" y="364"/>
                  </a:lnTo>
                  <a:lnTo>
                    <a:pt x="430" y="345"/>
                  </a:lnTo>
                  <a:lnTo>
                    <a:pt x="418" y="334"/>
                  </a:lnTo>
                  <a:lnTo>
                    <a:pt x="412" y="331"/>
                  </a:lnTo>
                  <a:lnTo>
                    <a:pt x="396" y="327"/>
                  </a:lnTo>
                  <a:lnTo>
                    <a:pt x="373" y="325"/>
                  </a:lnTo>
                  <a:lnTo>
                    <a:pt x="348" y="325"/>
                  </a:lnTo>
                  <a:lnTo>
                    <a:pt x="322" y="327"/>
                  </a:lnTo>
                  <a:lnTo>
                    <a:pt x="298" y="331"/>
                  </a:lnTo>
                  <a:lnTo>
                    <a:pt x="289" y="336"/>
                  </a:lnTo>
                  <a:lnTo>
                    <a:pt x="276" y="351"/>
                  </a:lnTo>
                  <a:lnTo>
                    <a:pt x="263" y="373"/>
                  </a:lnTo>
                  <a:lnTo>
                    <a:pt x="247" y="399"/>
                  </a:lnTo>
                  <a:lnTo>
                    <a:pt x="228" y="430"/>
                  </a:lnTo>
                  <a:lnTo>
                    <a:pt x="210" y="461"/>
                  </a:lnTo>
                  <a:lnTo>
                    <a:pt x="190" y="495"/>
                  </a:lnTo>
                  <a:lnTo>
                    <a:pt x="168" y="524"/>
                  </a:lnTo>
                  <a:lnTo>
                    <a:pt x="144" y="552"/>
                  </a:lnTo>
                  <a:lnTo>
                    <a:pt x="120" y="574"/>
                  </a:lnTo>
                  <a:lnTo>
                    <a:pt x="96" y="588"/>
                  </a:lnTo>
                  <a:lnTo>
                    <a:pt x="70" y="594"/>
                  </a:lnTo>
                  <a:lnTo>
                    <a:pt x="44" y="588"/>
                  </a:lnTo>
                  <a:lnTo>
                    <a:pt x="24" y="575"/>
                  </a:lnTo>
                  <a:lnTo>
                    <a:pt x="11" y="557"/>
                  </a:lnTo>
                  <a:lnTo>
                    <a:pt x="4" y="533"/>
                  </a:lnTo>
                  <a:lnTo>
                    <a:pt x="0" y="506"/>
                  </a:lnTo>
                  <a:lnTo>
                    <a:pt x="2" y="474"/>
                  </a:lnTo>
                  <a:lnTo>
                    <a:pt x="6" y="439"/>
                  </a:lnTo>
                  <a:lnTo>
                    <a:pt x="13" y="403"/>
                  </a:lnTo>
                  <a:lnTo>
                    <a:pt x="24" y="366"/>
                  </a:lnTo>
                  <a:lnTo>
                    <a:pt x="35" y="329"/>
                  </a:lnTo>
                  <a:lnTo>
                    <a:pt x="48" y="292"/>
                  </a:lnTo>
                  <a:lnTo>
                    <a:pt x="61" y="257"/>
                  </a:lnTo>
                  <a:lnTo>
                    <a:pt x="76" y="226"/>
                  </a:lnTo>
                  <a:lnTo>
                    <a:pt x="88" y="198"/>
                  </a:lnTo>
                  <a:lnTo>
                    <a:pt x="101" y="174"/>
                  </a:lnTo>
                  <a:lnTo>
                    <a:pt x="111" y="154"/>
                  </a:lnTo>
                  <a:lnTo>
                    <a:pt x="127" y="136"/>
                  </a:lnTo>
                  <a:lnTo>
                    <a:pt x="149" y="117"/>
                  </a:lnTo>
                  <a:lnTo>
                    <a:pt x="177" y="99"/>
                  </a:lnTo>
                  <a:lnTo>
                    <a:pt x="206" y="82"/>
                  </a:lnTo>
                  <a:lnTo>
                    <a:pt x="239" y="68"/>
                  </a:lnTo>
                  <a:lnTo>
                    <a:pt x="274" y="53"/>
                  </a:lnTo>
                  <a:lnTo>
                    <a:pt x="307" y="40"/>
                  </a:lnTo>
                  <a:lnTo>
                    <a:pt x="340" y="29"/>
                  </a:lnTo>
                  <a:lnTo>
                    <a:pt x="370" y="20"/>
                  </a:lnTo>
                  <a:lnTo>
                    <a:pt x="396" y="11"/>
                  </a:lnTo>
                  <a:lnTo>
                    <a:pt x="414" y="5"/>
                  </a:lnTo>
                  <a:lnTo>
                    <a:pt x="427" y="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8A808"/>
            </a:solidFill>
            <a:ln w="0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3843076" y="3203201"/>
              <a:ext cx="1035747" cy="886198"/>
            </a:xfrm>
            <a:custGeom>
              <a:avLst/>
              <a:gdLst>
                <a:gd name="T0" fmla="*/ 141 w 652"/>
                <a:gd name="T1" fmla="*/ 4 h 558"/>
                <a:gd name="T2" fmla="*/ 183 w 652"/>
                <a:gd name="T3" fmla="*/ 33 h 558"/>
                <a:gd name="T4" fmla="*/ 226 w 652"/>
                <a:gd name="T5" fmla="*/ 96 h 558"/>
                <a:gd name="T6" fmla="*/ 237 w 652"/>
                <a:gd name="T7" fmla="*/ 94 h 558"/>
                <a:gd name="T8" fmla="*/ 266 w 652"/>
                <a:gd name="T9" fmla="*/ 90 h 558"/>
                <a:gd name="T10" fmla="*/ 305 w 652"/>
                <a:gd name="T11" fmla="*/ 94 h 558"/>
                <a:gd name="T12" fmla="*/ 343 w 652"/>
                <a:gd name="T13" fmla="*/ 111 h 558"/>
                <a:gd name="T14" fmla="*/ 375 w 652"/>
                <a:gd name="T15" fmla="*/ 147 h 558"/>
                <a:gd name="T16" fmla="*/ 388 w 652"/>
                <a:gd name="T17" fmla="*/ 208 h 558"/>
                <a:gd name="T18" fmla="*/ 399 w 652"/>
                <a:gd name="T19" fmla="*/ 206 h 558"/>
                <a:gd name="T20" fmla="*/ 422 w 652"/>
                <a:gd name="T21" fmla="*/ 201 h 558"/>
                <a:gd name="T22" fmla="*/ 456 w 652"/>
                <a:gd name="T23" fmla="*/ 199 h 558"/>
                <a:gd name="T24" fmla="*/ 491 w 652"/>
                <a:gd name="T25" fmla="*/ 208 h 558"/>
                <a:gd name="T26" fmla="*/ 518 w 652"/>
                <a:gd name="T27" fmla="*/ 232 h 558"/>
                <a:gd name="T28" fmla="*/ 531 w 652"/>
                <a:gd name="T29" fmla="*/ 280 h 558"/>
                <a:gd name="T30" fmla="*/ 535 w 652"/>
                <a:gd name="T31" fmla="*/ 315 h 558"/>
                <a:gd name="T32" fmla="*/ 560 w 652"/>
                <a:gd name="T33" fmla="*/ 326 h 558"/>
                <a:gd name="T34" fmla="*/ 599 w 652"/>
                <a:gd name="T35" fmla="*/ 350 h 558"/>
                <a:gd name="T36" fmla="*/ 634 w 652"/>
                <a:gd name="T37" fmla="*/ 388 h 558"/>
                <a:gd name="T38" fmla="*/ 652 w 652"/>
                <a:gd name="T39" fmla="*/ 440 h 558"/>
                <a:gd name="T40" fmla="*/ 647 w 652"/>
                <a:gd name="T41" fmla="*/ 488 h 558"/>
                <a:gd name="T42" fmla="*/ 623 w 652"/>
                <a:gd name="T43" fmla="*/ 526 h 558"/>
                <a:gd name="T44" fmla="*/ 570 w 652"/>
                <a:gd name="T45" fmla="*/ 554 h 558"/>
                <a:gd name="T46" fmla="*/ 507 w 652"/>
                <a:gd name="T47" fmla="*/ 556 h 558"/>
                <a:gd name="T48" fmla="*/ 446 w 652"/>
                <a:gd name="T49" fmla="*/ 528 h 558"/>
                <a:gd name="T50" fmla="*/ 400 w 652"/>
                <a:gd name="T51" fmla="*/ 471 h 558"/>
                <a:gd name="T52" fmla="*/ 391 w 652"/>
                <a:gd name="T53" fmla="*/ 477 h 558"/>
                <a:gd name="T54" fmla="*/ 365 w 652"/>
                <a:gd name="T55" fmla="*/ 488 h 558"/>
                <a:gd name="T56" fmla="*/ 331 w 652"/>
                <a:gd name="T57" fmla="*/ 497 h 558"/>
                <a:gd name="T58" fmla="*/ 294 w 652"/>
                <a:gd name="T59" fmla="*/ 495 h 558"/>
                <a:gd name="T60" fmla="*/ 259 w 652"/>
                <a:gd name="T61" fmla="*/ 473 h 558"/>
                <a:gd name="T62" fmla="*/ 235 w 652"/>
                <a:gd name="T63" fmla="*/ 425 h 558"/>
                <a:gd name="T64" fmla="*/ 226 w 652"/>
                <a:gd name="T65" fmla="*/ 388 h 558"/>
                <a:gd name="T66" fmla="*/ 207 w 652"/>
                <a:gd name="T67" fmla="*/ 388 h 558"/>
                <a:gd name="T68" fmla="*/ 176 w 652"/>
                <a:gd name="T69" fmla="*/ 383 h 558"/>
                <a:gd name="T70" fmla="*/ 143 w 652"/>
                <a:gd name="T71" fmla="*/ 368 h 558"/>
                <a:gd name="T72" fmla="*/ 115 w 652"/>
                <a:gd name="T73" fmla="*/ 337 h 558"/>
                <a:gd name="T74" fmla="*/ 101 w 652"/>
                <a:gd name="T75" fmla="*/ 285 h 558"/>
                <a:gd name="T76" fmla="*/ 97 w 652"/>
                <a:gd name="T77" fmla="*/ 250 h 558"/>
                <a:gd name="T78" fmla="*/ 80 w 652"/>
                <a:gd name="T79" fmla="*/ 247 h 558"/>
                <a:gd name="T80" fmla="*/ 53 w 652"/>
                <a:gd name="T81" fmla="*/ 236 h 558"/>
                <a:gd name="T82" fmla="*/ 25 w 652"/>
                <a:gd name="T83" fmla="*/ 212 h 558"/>
                <a:gd name="T84" fmla="*/ 5 w 652"/>
                <a:gd name="T85" fmla="*/ 175 h 558"/>
                <a:gd name="T86" fmla="*/ 1 w 652"/>
                <a:gd name="T87" fmla="*/ 122 h 558"/>
                <a:gd name="T88" fmla="*/ 22 w 652"/>
                <a:gd name="T89" fmla="*/ 46 h 558"/>
                <a:gd name="T90" fmla="*/ 23 w 652"/>
                <a:gd name="T91" fmla="*/ 43 h 558"/>
                <a:gd name="T92" fmla="*/ 36 w 652"/>
                <a:gd name="T93" fmla="*/ 32 h 558"/>
                <a:gd name="T94" fmla="*/ 64 w 652"/>
                <a:gd name="T95" fmla="*/ 13 h 558"/>
                <a:gd name="T96" fmla="*/ 101 w 652"/>
                <a:gd name="T97" fmla="*/ 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2" h="558">
                  <a:moveTo>
                    <a:pt x="121" y="0"/>
                  </a:moveTo>
                  <a:lnTo>
                    <a:pt x="141" y="4"/>
                  </a:lnTo>
                  <a:lnTo>
                    <a:pt x="163" y="15"/>
                  </a:lnTo>
                  <a:lnTo>
                    <a:pt x="183" y="33"/>
                  </a:lnTo>
                  <a:lnTo>
                    <a:pt x="206" y="59"/>
                  </a:lnTo>
                  <a:lnTo>
                    <a:pt x="226" y="96"/>
                  </a:lnTo>
                  <a:lnTo>
                    <a:pt x="228" y="96"/>
                  </a:lnTo>
                  <a:lnTo>
                    <a:pt x="237" y="94"/>
                  </a:lnTo>
                  <a:lnTo>
                    <a:pt x="250" y="92"/>
                  </a:lnTo>
                  <a:lnTo>
                    <a:pt x="266" y="90"/>
                  </a:lnTo>
                  <a:lnTo>
                    <a:pt x="285" y="92"/>
                  </a:lnTo>
                  <a:lnTo>
                    <a:pt x="305" y="94"/>
                  </a:lnTo>
                  <a:lnTo>
                    <a:pt x="325" y="101"/>
                  </a:lnTo>
                  <a:lnTo>
                    <a:pt x="343" y="111"/>
                  </a:lnTo>
                  <a:lnTo>
                    <a:pt x="360" y="127"/>
                  </a:lnTo>
                  <a:lnTo>
                    <a:pt x="375" y="147"/>
                  </a:lnTo>
                  <a:lnTo>
                    <a:pt x="384" y="175"/>
                  </a:lnTo>
                  <a:lnTo>
                    <a:pt x="388" y="208"/>
                  </a:lnTo>
                  <a:lnTo>
                    <a:pt x="391" y="208"/>
                  </a:lnTo>
                  <a:lnTo>
                    <a:pt x="399" y="206"/>
                  </a:lnTo>
                  <a:lnTo>
                    <a:pt x="410" y="203"/>
                  </a:lnTo>
                  <a:lnTo>
                    <a:pt x="422" y="201"/>
                  </a:lnTo>
                  <a:lnTo>
                    <a:pt x="439" y="199"/>
                  </a:lnTo>
                  <a:lnTo>
                    <a:pt x="456" y="199"/>
                  </a:lnTo>
                  <a:lnTo>
                    <a:pt x="474" y="203"/>
                  </a:lnTo>
                  <a:lnTo>
                    <a:pt x="491" y="208"/>
                  </a:lnTo>
                  <a:lnTo>
                    <a:pt x="505" y="217"/>
                  </a:lnTo>
                  <a:lnTo>
                    <a:pt x="518" y="232"/>
                  </a:lnTo>
                  <a:lnTo>
                    <a:pt x="525" y="252"/>
                  </a:lnTo>
                  <a:lnTo>
                    <a:pt x="531" y="280"/>
                  </a:lnTo>
                  <a:lnTo>
                    <a:pt x="529" y="313"/>
                  </a:lnTo>
                  <a:lnTo>
                    <a:pt x="535" y="315"/>
                  </a:lnTo>
                  <a:lnTo>
                    <a:pt x="544" y="319"/>
                  </a:lnTo>
                  <a:lnTo>
                    <a:pt x="560" y="326"/>
                  </a:lnTo>
                  <a:lnTo>
                    <a:pt x="579" y="337"/>
                  </a:lnTo>
                  <a:lnTo>
                    <a:pt x="599" y="350"/>
                  </a:lnTo>
                  <a:lnTo>
                    <a:pt x="617" y="368"/>
                  </a:lnTo>
                  <a:lnTo>
                    <a:pt x="634" y="388"/>
                  </a:lnTo>
                  <a:lnTo>
                    <a:pt x="647" y="412"/>
                  </a:lnTo>
                  <a:lnTo>
                    <a:pt x="652" y="440"/>
                  </a:lnTo>
                  <a:lnTo>
                    <a:pt x="650" y="471"/>
                  </a:lnTo>
                  <a:lnTo>
                    <a:pt x="647" y="488"/>
                  </a:lnTo>
                  <a:lnTo>
                    <a:pt x="641" y="503"/>
                  </a:lnTo>
                  <a:lnTo>
                    <a:pt x="623" y="526"/>
                  </a:lnTo>
                  <a:lnTo>
                    <a:pt x="599" y="543"/>
                  </a:lnTo>
                  <a:lnTo>
                    <a:pt x="570" y="554"/>
                  </a:lnTo>
                  <a:lnTo>
                    <a:pt x="538" y="558"/>
                  </a:lnTo>
                  <a:lnTo>
                    <a:pt x="507" y="556"/>
                  </a:lnTo>
                  <a:lnTo>
                    <a:pt x="476" y="545"/>
                  </a:lnTo>
                  <a:lnTo>
                    <a:pt x="446" y="528"/>
                  </a:lnTo>
                  <a:lnTo>
                    <a:pt x="421" y="504"/>
                  </a:lnTo>
                  <a:lnTo>
                    <a:pt x="400" y="471"/>
                  </a:lnTo>
                  <a:lnTo>
                    <a:pt x="399" y="473"/>
                  </a:lnTo>
                  <a:lnTo>
                    <a:pt x="391" y="477"/>
                  </a:lnTo>
                  <a:lnTo>
                    <a:pt x="380" y="482"/>
                  </a:lnTo>
                  <a:lnTo>
                    <a:pt x="365" y="488"/>
                  </a:lnTo>
                  <a:lnTo>
                    <a:pt x="349" y="493"/>
                  </a:lnTo>
                  <a:lnTo>
                    <a:pt x="331" y="497"/>
                  </a:lnTo>
                  <a:lnTo>
                    <a:pt x="312" y="497"/>
                  </a:lnTo>
                  <a:lnTo>
                    <a:pt x="294" y="495"/>
                  </a:lnTo>
                  <a:lnTo>
                    <a:pt x="275" y="486"/>
                  </a:lnTo>
                  <a:lnTo>
                    <a:pt x="259" y="473"/>
                  </a:lnTo>
                  <a:lnTo>
                    <a:pt x="246" y="453"/>
                  </a:lnTo>
                  <a:lnTo>
                    <a:pt x="235" y="425"/>
                  </a:lnTo>
                  <a:lnTo>
                    <a:pt x="229" y="388"/>
                  </a:lnTo>
                  <a:lnTo>
                    <a:pt x="226" y="388"/>
                  </a:lnTo>
                  <a:lnTo>
                    <a:pt x="218" y="388"/>
                  </a:lnTo>
                  <a:lnTo>
                    <a:pt x="207" y="388"/>
                  </a:lnTo>
                  <a:lnTo>
                    <a:pt x="193" y="387"/>
                  </a:lnTo>
                  <a:lnTo>
                    <a:pt x="176" y="383"/>
                  </a:lnTo>
                  <a:lnTo>
                    <a:pt x="160" y="377"/>
                  </a:lnTo>
                  <a:lnTo>
                    <a:pt x="143" y="368"/>
                  </a:lnTo>
                  <a:lnTo>
                    <a:pt x="128" y="355"/>
                  </a:lnTo>
                  <a:lnTo>
                    <a:pt x="115" y="337"/>
                  </a:lnTo>
                  <a:lnTo>
                    <a:pt x="106" y="315"/>
                  </a:lnTo>
                  <a:lnTo>
                    <a:pt x="101" y="285"/>
                  </a:lnTo>
                  <a:lnTo>
                    <a:pt x="101" y="250"/>
                  </a:lnTo>
                  <a:lnTo>
                    <a:pt x="97" y="250"/>
                  </a:lnTo>
                  <a:lnTo>
                    <a:pt x="90" y="249"/>
                  </a:lnTo>
                  <a:lnTo>
                    <a:pt x="80" y="247"/>
                  </a:lnTo>
                  <a:lnTo>
                    <a:pt x="68" y="241"/>
                  </a:lnTo>
                  <a:lnTo>
                    <a:pt x="53" y="236"/>
                  </a:lnTo>
                  <a:lnTo>
                    <a:pt x="38" y="225"/>
                  </a:lnTo>
                  <a:lnTo>
                    <a:pt x="25" y="212"/>
                  </a:lnTo>
                  <a:lnTo>
                    <a:pt x="14" y="197"/>
                  </a:lnTo>
                  <a:lnTo>
                    <a:pt x="5" y="175"/>
                  </a:lnTo>
                  <a:lnTo>
                    <a:pt x="0" y="151"/>
                  </a:lnTo>
                  <a:lnTo>
                    <a:pt x="1" y="122"/>
                  </a:lnTo>
                  <a:lnTo>
                    <a:pt x="7" y="87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3" y="43"/>
                  </a:lnTo>
                  <a:lnTo>
                    <a:pt x="27" y="39"/>
                  </a:lnTo>
                  <a:lnTo>
                    <a:pt x="36" y="32"/>
                  </a:lnTo>
                  <a:lnTo>
                    <a:pt x="49" y="22"/>
                  </a:lnTo>
                  <a:lnTo>
                    <a:pt x="64" y="13"/>
                  </a:lnTo>
                  <a:lnTo>
                    <a:pt x="80" y="6"/>
                  </a:lnTo>
                  <a:lnTo>
                    <a:pt x="101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8A808"/>
            </a:solidFill>
            <a:ln w="0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676400" y="4305300"/>
            <a:ext cx="14554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قادت أفكار مدرسة العلاقات الإنسانية إلى ظهور قيم جديدة في الإدارة قائمة على أساس الحرية في العمل، </a:t>
            </a:r>
            <a:endParaRPr lang="en-US" altLang="en-US" sz="3200" dirty="0">
              <a:latin typeface="Tajawal Bold" panose="020B0604020202020204" charset="-78"/>
              <a:cs typeface="Tajawal Bold" panose="020B0604020202020204" charset="-78"/>
            </a:endParaRPr>
          </a:p>
          <a:p>
            <a:pPr marL="457200" indent="-457200" algn="r" rt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هذا التوجه ناجم من أفكار دوجلاس ماكجريجور </a:t>
            </a:r>
            <a:r>
              <a:rPr lang="en-US" altLang="en-US" sz="3200" dirty="0">
                <a:solidFill>
                  <a:srgbClr val="FF0000"/>
                </a:solidFill>
                <a:latin typeface="Tajawal Bold" panose="020B0604020202020204" charset="-78"/>
                <a:cs typeface="Tajawal Bold" panose="020B0604020202020204" charset="-78"/>
              </a:rPr>
              <a:t>Douglas </a:t>
            </a:r>
            <a:r>
              <a:rPr lang="en-US" altLang="en-US" sz="3200" dirty="0" err="1">
                <a:solidFill>
                  <a:srgbClr val="FF0000"/>
                </a:solidFill>
                <a:latin typeface="Tajawal Bold" panose="020B0604020202020204" charset="-78"/>
                <a:cs typeface="Tajawal Bold" panose="020B0604020202020204" charset="-78"/>
              </a:rPr>
              <a:t>Mcgregor</a:t>
            </a: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  عام 1960 م والتي نشرها في كتابه الشهير </a:t>
            </a:r>
            <a:r>
              <a:rPr lang="ar-SA" altLang="en-US" sz="3200" dirty="0">
                <a:solidFill>
                  <a:srgbClr val="FF0000"/>
                </a:solidFill>
                <a:latin typeface="Tajawal Bold" panose="020B0604020202020204" charset="-78"/>
                <a:cs typeface="Tajawal Bold" panose="020B0604020202020204" charset="-78"/>
              </a:rPr>
              <a:t>«الجانب الإنسانى للمنظمة» </a:t>
            </a:r>
            <a:endParaRPr lang="en-US" altLang="en-US" sz="3200" dirty="0">
              <a:solidFill>
                <a:srgbClr val="FF0000"/>
              </a:solidFill>
              <a:latin typeface="Tajawal Bold" panose="020B0604020202020204" charset="-78"/>
              <a:cs typeface="Tajawal Bold" panose="020B0604020202020204" charset="-78"/>
            </a:endParaRPr>
          </a:p>
          <a:p>
            <a:pPr marL="457200" indent="-457200" algn="r" rt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فقد أوضح ماكجريجور أهمية القيم الإدارية وذلك من خلال تقسيمه للمعتقدات الإدارية إلى مجموعتين أطلق عليها نظرية </a:t>
            </a:r>
            <a:r>
              <a:rPr lang="en-US" altLang="en-US" sz="3200" dirty="0">
                <a:latin typeface="Tajawal Bold" panose="020B0604020202020204" charset="-78"/>
                <a:cs typeface="Tajawal Bold" panose="020B0604020202020204" charset="-78"/>
              </a:rPr>
              <a:t>X and Y</a:t>
            </a:r>
            <a:endParaRPr lang="ar-SA" altLang="en-US" sz="3200" dirty="0">
              <a:latin typeface="Tajawal Bold" panose="020B0604020202020204" charset="-78"/>
              <a:cs typeface="Tajawal Bold" panose="020B0604020202020204" charset="-78"/>
            </a:endParaRP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7400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905000" y="876300"/>
            <a:ext cx="16009824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76400" y="419100"/>
            <a:ext cx="2143019" cy="2819400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915400" y="1485900"/>
            <a:ext cx="9372600" cy="2252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40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مدرسة العلاقات الإنسانية</a:t>
            </a:r>
            <a:r>
              <a:rPr lang="en-US" sz="40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 - </a:t>
            </a:r>
            <a:r>
              <a:rPr lang="ar-EG" sz="40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الانتقادات</a:t>
            </a:r>
          </a:p>
          <a:p>
            <a:pPr algn="just">
              <a:lnSpc>
                <a:spcPts val="9349"/>
              </a:lnSpc>
            </a:pPr>
            <a:endParaRPr lang="ar-EG" sz="4800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81200" y="3162300"/>
            <a:ext cx="15651195" cy="667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800" dirty="0">
                <a:solidFill>
                  <a:srgbClr val="884106"/>
                </a:solidFill>
                <a:latin typeface="Tajawal Bold" panose="020B0604020202020204" charset="-78"/>
                <a:ea typeface="Poppins"/>
                <a:cs typeface="Tajawal Bold" panose="020B0604020202020204" charset="-78"/>
                <a:sym typeface="Poppins"/>
                <a:rtl/>
              </a:rPr>
              <a:t>وعلى الرغم من كل الإنجازات التي حققتها مدرسة العلاقات الإنسانية في الإدارة إلا أنها تعرضت للنقد</a:t>
            </a:r>
          </a:p>
          <a:p>
            <a:pPr algn="ctr" rtl="1">
              <a:lnSpc>
                <a:spcPts val="5599"/>
              </a:lnSpc>
            </a:pPr>
            <a:r>
              <a:rPr lang="ar-EG" sz="2800" dirty="0">
                <a:latin typeface="Tajawal Bold" panose="020B0604020202020204" charset="-78"/>
                <a:ea typeface="Poppins"/>
                <a:cs typeface="Tajawal Bold" panose="020B0604020202020204" charset="-78"/>
                <a:sym typeface="Poppins"/>
                <a:rtl/>
              </a:rPr>
              <a:t>حيث يرى المنتقدون: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28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عدم استخدام الطريقة العلمية في البحث للوصول إلى النتائج التي طرحتها تجارب علماء هذه المدرسة.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28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أنها لم تقدم نظرية شاملة لتفسير ظاهرة التنظيم والسلوك التنظيمي بل إن المدرسة ركزت اهتمامها على دراسة جانب واحد من جوانب التنظيم المتعددة وهو العنصر البشري.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28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يعتقد علماء النفس والاجتماع بأن النتائج لم تضف أفكارا جديدة وأن فائدة النتائج محدودة.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28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يعتقد رجال الفكر في الإدارة بأن النتائج لم تقدم حلولاً عملية يمكن للإدارة أن تطبقها للوصول إلى علاقات أفضل مع موظفيها.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28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أنها أغفلت التنظيم الرسمي ولم تبين أثره في تشكيل سلوك أعضاء التنظيم. </a:t>
            </a:r>
          </a:p>
          <a:p>
            <a:pPr algn="r" rtl="1">
              <a:lnSpc>
                <a:spcPts val="5599"/>
              </a:lnSpc>
              <a:spcBef>
                <a:spcPct val="0"/>
              </a:spcBef>
            </a:pPr>
            <a:endParaRPr lang="ar-EG" sz="2400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139CF77-CC9F-D22D-563E-FB14D7B8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378290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4790625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1" y="2569508"/>
            <a:ext cx="5000767" cy="51647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000" y="495300"/>
            <a:ext cx="4267200" cy="1545516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8199" y="723900"/>
            <a:ext cx="39624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المدرسة التجريبية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«مهنية الإدارة»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2552700"/>
            <a:ext cx="12683919" cy="7509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EG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ووفقا لرواد المدرسة التجريبة أمثال: إرنست ديل </a:t>
            </a:r>
            <a:r>
              <a:rPr lang="en-US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Ernest Dale، </a:t>
            </a:r>
            <a:r>
              <a:rPr lang="ar-EG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ووليام نيومان </a:t>
            </a:r>
            <a:r>
              <a:rPr lang="en-US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William    Newman </a:t>
            </a:r>
            <a:r>
              <a:rPr lang="ar-EG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وبيتر دراكر </a:t>
            </a:r>
            <a:r>
              <a:rPr lang="en-US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Peter Drucker  </a:t>
            </a:r>
            <a:r>
              <a:rPr lang="ar-EG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فإن الإدارة هي :</a:t>
            </a: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dirty="0">
                <a:latin typeface="Tajawal Bold" panose="020B0604020202020204" charset="-78"/>
                <a:ea typeface="Poppins"/>
                <a:cs typeface="Tajawal Bold" panose="020B0604020202020204" charset="-78"/>
                <a:sym typeface="Poppins"/>
                <a:rtl/>
              </a:rPr>
              <a:t>أولاً: </a:t>
            </a: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دراسة التجربة، </a:t>
            </a: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وثانياً: </a:t>
            </a: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فإنه يمكن الاستفادة من الحالات والخبرات الإدارية عن طريق تعميمها للدارسين والممارسين،</a:t>
            </a: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وثالثاً: </a:t>
            </a: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فإنه يمكن أن نستنبط من نجاح الإدارة أوفشلها إرشادات ومبادئ إدارية مفيدة للمدراء في الموافق المستقبلية المشابهة، أي أن دراسات الحالة في الإدارة أثبتت فائدتها في تأهيل المدراء في المستقبل، </a:t>
            </a: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ورابعاً</a:t>
            </a: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: فإنه يجب أن يستند أي بحث نظري في الإدارة على الخبرة العملية.</a:t>
            </a:r>
          </a:p>
          <a:p>
            <a:pPr algn="ctr" rtl="1">
              <a:lnSpc>
                <a:spcPct val="200000"/>
              </a:lnSpc>
            </a:pPr>
            <a:endParaRPr lang="ar-EG" sz="2400" b="1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  <a:p>
            <a:pPr algn="ctr" rtl="1">
              <a:lnSpc>
                <a:spcPct val="200000"/>
              </a:lnSpc>
            </a:pPr>
            <a:endParaRPr lang="ar-EG" sz="2000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</p:txBody>
      </p: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308931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905000" y="876300"/>
            <a:ext cx="16009824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76400" y="419100"/>
            <a:ext cx="2143019" cy="2819400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915400" y="1485900"/>
            <a:ext cx="9372600" cy="2252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المدرسة التجريبية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«مهنية الإدارة»</a:t>
            </a:r>
          </a:p>
          <a:p>
            <a:pPr algn="just">
              <a:lnSpc>
                <a:spcPts val="9349"/>
              </a:lnSpc>
            </a:pPr>
            <a:endParaRPr lang="ar-EG" sz="4800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12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139CF77-CC9F-D22D-563E-FB14D7B8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3429000" y="3543300"/>
            <a:ext cx="1413033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طرحت عدد من المبادئ لإدارة المنظمات من بينها: </a:t>
            </a:r>
          </a:p>
          <a:p>
            <a:pPr algn="r" rtl="1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1. تحديد الواجبات والمسؤوليات للمديرين وتحديد مهام لكل إدارة أو قسم. </a:t>
            </a:r>
          </a:p>
          <a:p>
            <a:pPr algn="r" rtl="1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2. العمل على تضييق نطاق الإشراف بحيث يتراوح عدد المرؤوسين للرئيس الواحد ما بين خمسة، وثمانية أشخاص باستثناء الظروف الخاصة.</a:t>
            </a:r>
          </a:p>
          <a:p>
            <a:pPr algn="r" rtl="1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3. التأكيد على وجود درجة كبيرة من التفويض في المسؤوليات العملية اليومية مع وجود ضوابط رقابية.</a:t>
            </a:r>
          </a:p>
        </p:txBody>
      </p:sp>
    </p:spTree>
    <p:extLst>
      <p:ext uri="{BB962C8B-B14F-4D97-AF65-F5344CB8AC3E}">
        <p14:creationId xmlns:p14="http://schemas.microsoft.com/office/powerpoint/2010/main" val="115087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8616628" y="3634141"/>
            <a:ext cx="2301501" cy="2288947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7355273" y="4889595"/>
            <a:ext cx="2301501" cy="2288947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8631226" y="6159647"/>
            <a:ext cx="2301501" cy="2288947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7355273" y="2369023"/>
            <a:ext cx="2301501" cy="2288947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8"/>
                </a:lnTo>
                <a:lnTo>
                  <a:pt x="0" y="2288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92594" y="3027231"/>
            <a:ext cx="162685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2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53949" y="4277750"/>
            <a:ext cx="162685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2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2594" y="5438438"/>
            <a:ext cx="162685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2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83145" y="6708490"/>
            <a:ext cx="162685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2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3690" y="3339722"/>
            <a:ext cx="6004167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تتوجه هذه المدرسة إلى دراسة التاريخ الماضي في حين أن المدير يعيش في ظل ديناميكية متجددة ومتغيرة تجعل من التشابه التام بين الماضي والمستقبل أمراً غير مؤكد.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83986" y="4638727"/>
            <a:ext cx="5479832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أن الإدارة ليست عبارة عن علم دقيق يعتمد على سوابق مثل القانون. إذ أن أحداث الماضي قد لا تتكرر نفسها تماماً في الحاضر أو المستقبل.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6477" y="5778714"/>
            <a:ext cx="484208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أن التقنيات التي تطورت لحل مشكلات الماضي ربما لا تكون مناسبة لحالات المستقبل.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1609" y="7125236"/>
            <a:ext cx="529478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أن التعلم من خلال التجربة أمر مستهلك للوقت ولن يكون لدى المدراء وقت للتعلم بهذه الطريقة. 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21496822">
            <a:off x="11399365" y="7061615"/>
            <a:ext cx="610210" cy="610210"/>
            <a:chOff x="0" y="0"/>
            <a:chExt cx="495300" cy="4953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08F2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390347" y="4701778"/>
            <a:ext cx="610210" cy="610210"/>
            <a:chOff x="0" y="0"/>
            <a:chExt cx="495300" cy="4953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08BD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436491" y="3339722"/>
            <a:ext cx="610210" cy="610210"/>
            <a:chOff x="0" y="0"/>
            <a:chExt cx="495300" cy="495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CD6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6436491" y="5731775"/>
            <a:ext cx="610210" cy="610210"/>
            <a:chOff x="0" y="0"/>
            <a:chExt cx="495300" cy="4953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D99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2"/>
          <p:cNvGrpSpPr/>
          <p:nvPr/>
        </p:nvGrpSpPr>
        <p:grpSpPr>
          <a:xfrm>
            <a:off x="17754600" y="0"/>
            <a:ext cx="1199492" cy="10287000"/>
            <a:chOff x="0" y="0"/>
            <a:chExt cx="446365" cy="2709333"/>
          </a:xfrm>
        </p:grpSpPr>
        <p:sp>
          <p:nvSpPr>
            <p:cNvPr id="41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4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324600" y="342900"/>
            <a:ext cx="6019800" cy="1457325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6753043" y="428626"/>
            <a:ext cx="515942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48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المدرسة التجريبية</a:t>
            </a:r>
          </a:p>
          <a:p>
            <a:pPr algn="ctr">
              <a:spcBef>
                <a:spcPct val="0"/>
              </a:spcBef>
            </a:pPr>
            <a:r>
              <a:rPr lang="ar-SA" altLang="en-US" sz="48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الانتقادات</a:t>
            </a:r>
            <a:endParaRPr lang="en-US" altLang="en-US" sz="4800" b="1" dirty="0">
              <a:solidFill>
                <a:schemeClr val="bg1"/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52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13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0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859303" y="485274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91600" y="485274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130176" y="6506113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8"/>
                </a:lnTo>
                <a:lnTo>
                  <a:pt x="1979897" y="1685388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070889" y="637674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8"/>
                </a:lnTo>
                <a:lnTo>
                  <a:pt x="0" y="168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85977" y="8030113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959729">
            <a:off x="17606998" y="-451906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078200" y="803910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363517" y="582547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9590709" y="5478265"/>
            <a:ext cx="53075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1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19200" y="5437831"/>
            <a:ext cx="5528665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العمليات</a:t>
            </a:r>
            <a:r>
              <a:rPr lang="en-US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:</a:t>
            </a: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وهى كافة الأنشطة والممارسات المبذولة داخل الجهاز لتحويل المدخلات إلى مخرجات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61996" y="5437831"/>
            <a:ext cx="6211604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المدخلات</a:t>
            </a:r>
            <a:r>
              <a:rPr lang="en-US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:</a:t>
            </a:r>
            <a:r>
              <a:rPr lang="ar-SA" altLang="en-US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دراسة الإمكانيات الداخلة إلى المنظمة من البيئة الخارجية (إمكانيات بشرية - مادية – فنية – معنوية)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208628" y="6960036"/>
            <a:ext cx="5164972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المخرجات</a:t>
            </a:r>
            <a:r>
              <a:rPr lang="en-US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:</a:t>
            </a:r>
            <a:r>
              <a:rPr lang="ar-SA" altLang="en-US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دراسة جميع ما يخرج من المنظمة من منجزات سواء أكانت سلعاً أم خدمات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47800" y="7089408"/>
            <a:ext cx="4556553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التغذية الراجعة</a:t>
            </a:r>
            <a:r>
              <a:rPr lang="en-US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:</a:t>
            </a:r>
            <a:r>
              <a:rPr lang="ar-SA" altLang="en-US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معرفة عمليات التأثير المتبادل بين المخرجات والبيئة والمدخلات.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28309" y="8616003"/>
            <a:ext cx="899160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البيئة الخارجية</a:t>
            </a:r>
            <a:r>
              <a:rPr lang="en-US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;</a:t>
            </a:r>
            <a:r>
              <a:rPr lang="ar-SA" altLang="en-US" b="1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وهى المؤثرات الخارجية التي تعمل من خلالها المنظمة وتؤثر على نشاطاتها</a:t>
            </a:r>
          </a:p>
        </p:txBody>
      </p:sp>
      <p:sp>
        <p:nvSpPr>
          <p:cNvPr id="62" name="TextBox 26"/>
          <p:cNvSpPr txBox="1"/>
          <p:nvPr/>
        </p:nvSpPr>
        <p:spPr>
          <a:xfrm>
            <a:off x="10668000" y="7037407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2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63" name="TextBox 26"/>
          <p:cNvSpPr txBox="1"/>
          <p:nvPr/>
        </p:nvSpPr>
        <p:spPr>
          <a:xfrm>
            <a:off x="6096000" y="8662741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5</a:t>
            </a:r>
          </a:p>
        </p:txBody>
      </p:sp>
      <p:sp>
        <p:nvSpPr>
          <p:cNvPr id="64" name="TextBox 26"/>
          <p:cNvSpPr txBox="1"/>
          <p:nvPr/>
        </p:nvSpPr>
        <p:spPr>
          <a:xfrm>
            <a:off x="7747164" y="5462341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3</a:t>
            </a:r>
          </a:p>
        </p:txBody>
      </p:sp>
      <p:sp>
        <p:nvSpPr>
          <p:cNvPr id="65" name="TextBox 26"/>
          <p:cNvSpPr txBox="1"/>
          <p:nvPr/>
        </p:nvSpPr>
        <p:spPr>
          <a:xfrm>
            <a:off x="7061364" y="7166779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4</a:t>
            </a:r>
          </a:p>
        </p:txBody>
      </p:sp>
      <p:grpSp>
        <p:nvGrpSpPr>
          <p:cNvPr id="68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72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6629400" y="125347"/>
            <a:ext cx="4876800" cy="6858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51"/>
          <p:cNvSpPr txBox="1"/>
          <p:nvPr/>
        </p:nvSpPr>
        <p:spPr>
          <a:xfrm>
            <a:off x="6477000" y="-190500"/>
            <a:ext cx="5159425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مدرسة النظم الاجتماعية</a:t>
            </a:r>
          </a:p>
        </p:txBody>
      </p:sp>
      <p:sp>
        <p:nvSpPr>
          <p:cNvPr id="81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DAE554A-0FC3-985E-BD9C-1818BE76F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4" name="مستطيل 27"/>
          <p:cNvSpPr>
            <a:spLocks noChangeArrowheads="1"/>
          </p:cNvSpPr>
          <p:nvPr/>
        </p:nvSpPr>
        <p:spPr bwMode="auto">
          <a:xfrm>
            <a:off x="685800" y="1023938"/>
            <a:ext cx="167878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وقد بنت هذه المدرسة أفكارها على اطروحات سليزنك (1949م) </a:t>
            </a:r>
            <a:r>
              <a:rPr lang="en-US" altLang="en-US" sz="3200" dirty="0">
                <a:latin typeface="Tajawal Bold" panose="020B0604020202020204" charset="-78"/>
                <a:cs typeface="Tajawal Bold" panose="020B0604020202020204" charset="-78"/>
              </a:rPr>
              <a:t>P. </a:t>
            </a:r>
            <a:r>
              <a:rPr lang="en-US" altLang="en-US" sz="3200" dirty="0" err="1">
                <a:latin typeface="Tajawal Bold" panose="020B0604020202020204" charset="-78"/>
                <a:cs typeface="Tajawal Bold" panose="020B0604020202020204" charset="-78"/>
              </a:rPr>
              <a:t>Sleznick</a:t>
            </a:r>
            <a:r>
              <a:rPr lang="en-US" altLang="en-US" sz="3200" dirty="0"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 وبارسونز (1956م) </a:t>
            </a:r>
            <a:r>
              <a:rPr lang="en-US" altLang="en-US" sz="3200" dirty="0">
                <a:latin typeface="Tajawal Bold" panose="020B0604020202020204" charset="-78"/>
                <a:cs typeface="Tajawal Bold" panose="020B0604020202020204" charset="-78"/>
              </a:rPr>
              <a:t>T. Parsons </a:t>
            </a: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 وانطلقت آرائهم من النظر إلى المنظمة على أنها نظام مفتوح يتكون من مجموعة من العناصر المتفاعلة فيما بينها والمتبادلة التأثير. </a:t>
            </a:r>
            <a:endParaRPr lang="en-US" altLang="en-US" sz="3200" dirty="0">
              <a:latin typeface="Tajawal Bold" panose="020B0604020202020204" charset="-78"/>
              <a:cs typeface="Tajawal Bold" panose="020B0604020202020204" charset="-78"/>
            </a:endParaRPr>
          </a:p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فهي كالكائن الحي الذي يسعى إلى النمو والبقاء في تفاعله مع البيئة الخارجية. كما تنظر هذه المدرسة إلى الإدارة على أنها نظام اجتماعي ونظام للعلاقات الثقافية.</a:t>
            </a:r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1600200" y="4152900"/>
            <a:ext cx="15381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وهنالك عناصر أساسيه لابد من مراعاتها عند إجراء دراسة تحليلية لأي منظمة:</a:t>
            </a:r>
          </a:p>
        </p:txBody>
      </p:sp>
    </p:spTree>
    <p:extLst>
      <p:ext uri="{BB962C8B-B14F-4D97-AF65-F5344CB8AC3E}">
        <p14:creationId xmlns:p14="http://schemas.microsoft.com/office/powerpoint/2010/main" val="406226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2"/>
          <p:cNvSpPr/>
          <p:nvPr/>
        </p:nvSpPr>
        <p:spPr>
          <a:xfrm rot="16200000">
            <a:off x="4000500" y="-4011027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524443" y="276225"/>
            <a:ext cx="5159425" cy="105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SA" sz="6099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عناصر</a:t>
            </a:r>
            <a:r>
              <a:rPr lang="en-US" sz="6099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</a:t>
            </a:r>
            <a:r>
              <a:rPr lang="ar-SA" sz="6099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النظم</a:t>
            </a:r>
            <a:endParaRPr lang="ar-EG" sz="6099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5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15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0" y="9999161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8" name="مستطيل مستدير الزوايا 31">
            <a:extLst>
              <a:ext uri="{FF2B5EF4-FFF2-40B4-BE49-F238E27FC236}">
                <a16:creationId xmlns:a16="http://schemas.microsoft.com/office/drawing/2014/main" id="{68494BE7-5C24-78A2-74D1-907A9EDC60A2}"/>
              </a:ext>
            </a:extLst>
          </p:cNvPr>
          <p:cNvSpPr/>
          <p:nvPr/>
        </p:nvSpPr>
        <p:spPr>
          <a:xfrm>
            <a:off x="4724400" y="3086100"/>
            <a:ext cx="8915400" cy="51054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شكل بيضاوي 2">
            <a:extLst>
              <a:ext uri="{FF2B5EF4-FFF2-40B4-BE49-F238E27FC236}">
                <a16:creationId xmlns:a16="http://schemas.microsoft.com/office/drawing/2014/main" id="{E3B24764-A0EB-5D33-A91F-C776790EE1A6}"/>
              </a:ext>
            </a:extLst>
          </p:cNvPr>
          <p:cNvSpPr/>
          <p:nvPr/>
        </p:nvSpPr>
        <p:spPr>
          <a:xfrm>
            <a:off x="11444076" y="4801824"/>
            <a:ext cx="1562100" cy="1485900"/>
          </a:xfrm>
          <a:prstGeom prst="ellipse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rtlCol="1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شكل بيضاوي 4">
            <a:extLst>
              <a:ext uri="{FF2B5EF4-FFF2-40B4-BE49-F238E27FC236}">
                <a16:creationId xmlns:a16="http://schemas.microsoft.com/office/drawing/2014/main" id="{5A4BC350-7453-7D6D-D911-1058DD792AA3}"/>
              </a:ext>
            </a:extLst>
          </p:cNvPr>
          <p:cNvSpPr/>
          <p:nvPr/>
        </p:nvSpPr>
        <p:spPr>
          <a:xfrm>
            <a:off x="8443106" y="4769568"/>
            <a:ext cx="1562100" cy="1485900"/>
          </a:xfrm>
          <a:prstGeom prst="ellipse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rtlCol="1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شكل بيضاوي 5">
            <a:extLst>
              <a:ext uri="{FF2B5EF4-FFF2-40B4-BE49-F238E27FC236}">
                <a16:creationId xmlns:a16="http://schemas.microsoft.com/office/drawing/2014/main" id="{89F2CEF1-1863-888A-69D0-27FFEEC87969}"/>
              </a:ext>
            </a:extLst>
          </p:cNvPr>
          <p:cNvSpPr/>
          <p:nvPr/>
        </p:nvSpPr>
        <p:spPr>
          <a:xfrm>
            <a:off x="5292701" y="4849975"/>
            <a:ext cx="1562100" cy="1485900"/>
          </a:xfrm>
          <a:prstGeom prst="ellipse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rtlCol="1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رابط مستقيم 7">
            <a:extLst>
              <a:ext uri="{FF2B5EF4-FFF2-40B4-BE49-F238E27FC236}">
                <a16:creationId xmlns:a16="http://schemas.microsoft.com/office/drawing/2014/main" id="{231AD803-5F58-B4A6-B9D8-6D5ED5D9A552}"/>
              </a:ext>
            </a:extLst>
          </p:cNvPr>
          <p:cNvCxnSpPr>
            <a:cxnSpLocks/>
          </p:cNvCxnSpPr>
          <p:nvPr/>
        </p:nvCxnSpPr>
        <p:spPr>
          <a:xfrm>
            <a:off x="10005206" y="5592925"/>
            <a:ext cx="1421595" cy="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11">
            <a:extLst>
              <a:ext uri="{FF2B5EF4-FFF2-40B4-BE49-F238E27FC236}">
                <a16:creationId xmlns:a16="http://schemas.microsoft.com/office/drawing/2014/main" id="{37C2F182-F138-E87D-97DB-08E07647F1D5}"/>
              </a:ext>
            </a:extLst>
          </p:cNvPr>
          <p:cNvCxnSpPr>
            <a:cxnSpLocks/>
          </p:cNvCxnSpPr>
          <p:nvPr/>
        </p:nvCxnSpPr>
        <p:spPr>
          <a:xfrm flipH="1">
            <a:off x="6854801" y="5592925"/>
            <a:ext cx="1588305" cy="0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مربع نص 15">
            <a:extLst>
              <a:ext uri="{FF2B5EF4-FFF2-40B4-BE49-F238E27FC236}">
                <a16:creationId xmlns:a16="http://schemas.microsoft.com/office/drawing/2014/main" id="{3E694EEA-F431-F553-415D-A040E47D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969" y="5398686"/>
            <a:ext cx="1046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مدخلات</a:t>
            </a:r>
            <a:endParaRPr kumimoji="0" lang="ar-SA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C199739F-53C6-34BE-9421-04B2E178A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381" y="5398021"/>
            <a:ext cx="1036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عمليات</a:t>
            </a:r>
          </a:p>
        </p:txBody>
      </p:sp>
      <p:sp>
        <p:nvSpPr>
          <p:cNvPr id="45" name="مربع نص 18">
            <a:extLst>
              <a:ext uri="{FF2B5EF4-FFF2-40B4-BE49-F238E27FC236}">
                <a16:creationId xmlns:a16="http://schemas.microsoft.com/office/drawing/2014/main" id="{503CD67C-687C-FB5C-23D9-BAAC8E52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329" y="5398021"/>
            <a:ext cx="1027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مخرجات</a:t>
            </a:r>
            <a:endParaRPr kumimoji="0" lang="ar-SA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46" name="رابط بشكل مرفق 23">
            <a:extLst>
              <a:ext uri="{FF2B5EF4-FFF2-40B4-BE49-F238E27FC236}">
                <a16:creationId xmlns:a16="http://schemas.microsoft.com/office/drawing/2014/main" id="{37650083-A22B-BEBD-68EC-1C098FCA3898}"/>
              </a:ext>
            </a:extLst>
          </p:cNvPr>
          <p:cNvCxnSpPr>
            <a:stCxn id="32" idx="4"/>
          </p:cNvCxnSpPr>
          <p:nvPr/>
        </p:nvCxnSpPr>
        <p:spPr>
          <a:xfrm rot="16200000" flipH="1">
            <a:off x="8799489" y="3610137"/>
            <a:ext cx="673100" cy="6124575"/>
          </a:xfrm>
          <a:prstGeom prst="bentConnector2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47" name="رابط كسهم مستقيم 27">
            <a:extLst>
              <a:ext uri="{FF2B5EF4-FFF2-40B4-BE49-F238E27FC236}">
                <a16:creationId xmlns:a16="http://schemas.microsoft.com/office/drawing/2014/main" id="{569EB03E-906E-CE9F-8E71-D481F0EE94EC}"/>
              </a:ext>
            </a:extLst>
          </p:cNvPr>
          <p:cNvCxnSpPr/>
          <p:nvPr/>
        </p:nvCxnSpPr>
        <p:spPr>
          <a:xfrm flipV="1">
            <a:off x="12198326" y="6335875"/>
            <a:ext cx="0" cy="673100"/>
          </a:xfrm>
          <a:prstGeom prst="straightConnector1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رابط بشكل مرفق 28">
            <a:extLst>
              <a:ext uri="{FF2B5EF4-FFF2-40B4-BE49-F238E27FC236}">
                <a16:creationId xmlns:a16="http://schemas.microsoft.com/office/drawing/2014/main" id="{89F2C3E3-536B-1A94-A059-D19885D34551}"/>
              </a:ext>
            </a:extLst>
          </p:cNvPr>
          <p:cNvCxnSpPr/>
          <p:nvPr/>
        </p:nvCxnSpPr>
        <p:spPr>
          <a:xfrm rot="16200000" flipH="1">
            <a:off x="8799489" y="3610137"/>
            <a:ext cx="673100" cy="6124575"/>
          </a:xfrm>
          <a:prstGeom prst="bentConnector2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70" name="رابط كسهم مستقيم 29">
            <a:extLst>
              <a:ext uri="{FF2B5EF4-FFF2-40B4-BE49-F238E27FC236}">
                <a16:creationId xmlns:a16="http://schemas.microsoft.com/office/drawing/2014/main" id="{6C0E0A5C-0C21-4847-1FB3-D76F0D22FB6C}"/>
              </a:ext>
            </a:extLst>
          </p:cNvPr>
          <p:cNvCxnSpPr/>
          <p:nvPr/>
        </p:nvCxnSpPr>
        <p:spPr>
          <a:xfrm flipV="1">
            <a:off x="12198326" y="6335875"/>
            <a:ext cx="0" cy="673100"/>
          </a:xfrm>
          <a:prstGeom prst="straightConnector1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1" name="مربع نص 30">
            <a:extLst>
              <a:ext uri="{FF2B5EF4-FFF2-40B4-BE49-F238E27FC236}">
                <a16:creationId xmlns:a16="http://schemas.microsoft.com/office/drawing/2014/main" id="{CDFF3B2C-F2FE-867B-6F48-98B4A5AE47D2}"/>
              </a:ext>
            </a:extLst>
          </p:cNvPr>
          <p:cNvSpPr txBox="1"/>
          <p:nvPr/>
        </p:nvSpPr>
        <p:spPr>
          <a:xfrm>
            <a:off x="8445476" y="7078825"/>
            <a:ext cx="1320800" cy="3698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التغذية الراجعة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34716" y="0"/>
            <a:ext cx="4553284" cy="10287000"/>
            <a:chOff x="0" y="0"/>
            <a:chExt cx="607104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255" r="35255"/>
            <a:stretch>
              <a:fillRect/>
            </a:stretch>
          </p:blipFill>
          <p:spPr>
            <a:xfrm>
              <a:off x="0" y="0"/>
              <a:ext cx="6071046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812666" y="-2093474"/>
            <a:ext cx="10567809" cy="14193139"/>
          </a:xfrm>
          <a:custGeom>
            <a:avLst/>
            <a:gdLst/>
            <a:ahLst/>
            <a:cxnLst/>
            <a:rect l="l" t="t" r="r" b="b"/>
            <a:pathLst>
              <a:path w="20320222" h="14193139">
                <a:moveTo>
                  <a:pt x="0" y="0"/>
                </a:moveTo>
                <a:lnTo>
                  <a:pt x="20320222" y="0"/>
                </a:lnTo>
                <a:lnTo>
                  <a:pt x="20320222" y="14193139"/>
                </a:lnTo>
                <a:lnTo>
                  <a:pt x="0" y="1419313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20634" y="1034311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-1234008" y="6361207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61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7702783" y="-4878046"/>
            <a:ext cx="2882434" cy="28824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sz="200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82803" y="83976"/>
            <a:ext cx="9212667" cy="1665608"/>
            <a:chOff x="0" y="0"/>
            <a:chExt cx="12283556" cy="2220810"/>
          </a:xfrm>
        </p:grpSpPr>
        <p:sp>
          <p:nvSpPr>
            <p:cNvPr id="15" name="Freeform 15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62000" y="182582"/>
            <a:ext cx="68776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8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مدرسة النظم الاجتماعية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8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نظرية الموقف</a:t>
            </a:r>
          </a:p>
        </p:txBody>
      </p:sp>
      <p:sp>
        <p:nvSpPr>
          <p:cNvPr id="19" name="مستطيل 572"/>
          <p:cNvSpPr>
            <a:spLocks noChangeArrowheads="1"/>
          </p:cNvSpPr>
          <p:nvPr/>
        </p:nvSpPr>
        <p:spPr bwMode="auto">
          <a:xfrm>
            <a:off x="304800" y="2544782"/>
            <a:ext cx="13465968" cy="3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كانت أفكار هذه المدرسة الأساس الذي بنيت عليه نظرية </a:t>
            </a:r>
            <a:r>
              <a:rPr lang="ar-SA" altLang="en-US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«الموقف» </a:t>
            </a:r>
            <a:r>
              <a:rPr lang="en-US" altLang="en-US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(The Contigency Theory)</a:t>
            </a:r>
            <a:r>
              <a:rPr lang="ar-SA" altLang="en-US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التي تعد امتداداً فكرياً لمنهجية النظم المفتوحة في الإدارة،</a:t>
            </a:r>
            <a:endParaRPr lang="en-US" altLang="en-US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 حيث تتلخص فكرة نظرية الموقف في « </a:t>
            </a:r>
            <a:r>
              <a:rPr lang="ar-SA" alt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أن كل شيء يعتمد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» وهو ما يعني أن الخصائص التنظيمية والظواهر السلوكية للمنظمات لا يمكن إدراك كنهها وفهمها بدون الأخذ بالاعتبار عوامل الموقف و ظروفه داخل المنظمة وخارجها.</a:t>
            </a:r>
          </a:p>
        </p:txBody>
      </p:sp>
      <p:sp>
        <p:nvSpPr>
          <p:cNvPr id="20" name="مستطيل 573"/>
          <p:cNvSpPr>
            <a:spLocks noChangeArrowheads="1"/>
          </p:cNvSpPr>
          <p:nvPr/>
        </p:nvSpPr>
        <p:spPr bwMode="auto">
          <a:xfrm>
            <a:off x="304800" y="5905500"/>
            <a:ext cx="1359467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 هذه النظرية نستنتج أن: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en-US" b="1" dirty="0">
              <a:solidFill>
                <a:srgbClr val="00206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ما توصلت إليه المدارس الإدارية السابقة من نتائج (المدرسة الكلاسيكية ومدرسة العلاقات الإنسانية والمدرسة التجريبية)</a:t>
            </a:r>
          </a:p>
          <a:p>
            <a:pPr marL="457200" indent="-457200" algn="r" rt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لا يمكن اعتبارها عالمية أو ثابتة، ولكنها قد تكون صحيحة ومفيدة في تحليل وفهم الظواهر التنظيمية</a:t>
            </a:r>
            <a:r>
              <a:rPr lang="en-US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 أو السلوكية تحت ظروف معينة. </a:t>
            </a:r>
          </a:p>
        </p:txBody>
      </p:sp>
      <p:sp>
        <p:nvSpPr>
          <p:cNvPr id="23" name="Freeform 11"/>
          <p:cNvSpPr/>
          <p:nvPr/>
        </p:nvSpPr>
        <p:spPr>
          <a:xfrm rot="2651781">
            <a:off x="7715002" y="9697520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56574" y="9719542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16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646990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276600" y="876300"/>
            <a:ext cx="14638225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5976" y="2721908"/>
            <a:ext cx="5295887" cy="54695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5238354" y="743346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86600" y="1333500"/>
            <a:ext cx="11341743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34200" y="1485900"/>
            <a:ext cx="11353800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9487"/>
              </a:lnSpc>
            </a:pPr>
            <a:r>
              <a:rPr lang="ar-EG" sz="40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مدرسة النظم الاجتماعية-الانتقادات</a:t>
            </a:r>
          </a:p>
          <a:p>
            <a:pPr algn="just">
              <a:lnSpc>
                <a:spcPts val="9349"/>
              </a:lnSpc>
            </a:pPr>
            <a:endParaRPr lang="ar-EG" sz="8499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1800" y="3543300"/>
            <a:ext cx="10820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أن المدير لا يستطيع مناقشة المشكلات اليومية ولا يصنع القررات ولا يواجه الواقع من خلال التفكير بالمدخلات وعمليات التحويل والمخرجات في خضم العمليات العديدة التي تواجه المدير يومياً. 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ar-SA" altLang="en-US" sz="3200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أن الإغراق في تطبيق النظام قد يؤدي إلى فقدان المرونة وضعف الروح المعنوية والولاء لدى العاملين في المنظمة.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endParaRPr lang="ar-SA" altLang="en-US" sz="3200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تغفل هذه النظرية العوامل التقنية المرتبطة بالسلوك النفسي للعاملين.</a:t>
            </a:r>
          </a:p>
        </p:txBody>
      </p:sp>
    </p:spTree>
    <p:extLst>
      <p:ext uri="{BB962C8B-B14F-4D97-AF65-F5344CB8AC3E}">
        <p14:creationId xmlns:p14="http://schemas.microsoft.com/office/powerpoint/2010/main" val="103017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393153">
            <a:off x="10247278" y="510082"/>
            <a:ext cx="740428" cy="647875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5393153">
            <a:off x="9088742" y="115730"/>
            <a:ext cx="1436579" cy="14365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973151" y="-118239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81390" y="-118239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789628" y="-118239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9" y="0"/>
                </a:lnTo>
                <a:lnTo>
                  <a:pt x="1908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867400" y="-495300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3151" y="2922670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881390" y="2922670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789628" y="2922670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9" y="0"/>
                </a:lnTo>
                <a:lnTo>
                  <a:pt x="1908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24716" y="2922670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0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08239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816477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9" y="0"/>
                </a:lnTo>
                <a:lnTo>
                  <a:pt x="1908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724716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2747569" y="1359937"/>
            <a:ext cx="2742235" cy="7612226"/>
            <a:chOff x="0" y="0"/>
            <a:chExt cx="709141" cy="19685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9142" cy="1968520"/>
            </a:xfrm>
            <a:custGeom>
              <a:avLst/>
              <a:gdLst/>
              <a:ahLst/>
              <a:cxnLst/>
              <a:rect l="l" t="t" r="r" b="b"/>
              <a:pathLst>
                <a:path w="709142" h="1968520">
                  <a:moveTo>
                    <a:pt x="236508" y="19070"/>
                  </a:moveTo>
                  <a:cubicBezTo>
                    <a:pt x="272747" y="7556"/>
                    <a:pt x="314196" y="0"/>
                    <a:pt x="354762" y="0"/>
                  </a:cubicBezTo>
                  <a:cubicBezTo>
                    <a:pt x="395329" y="0"/>
                    <a:pt x="434364" y="6476"/>
                    <a:pt x="470337" y="17990"/>
                  </a:cubicBezTo>
                  <a:cubicBezTo>
                    <a:pt x="471103" y="18350"/>
                    <a:pt x="471868" y="18350"/>
                    <a:pt x="472633" y="18710"/>
                  </a:cubicBezTo>
                  <a:cubicBezTo>
                    <a:pt x="607726" y="64765"/>
                    <a:pt x="707228" y="186379"/>
                    <a:pt x="709142" y="354174"/>
                  </a:cubicBezTo>
                  <a:lnTo>
                    <a:pt x="709142" y="1968520"/>
                  </a:lnTo>
                  <a:lnTo>
                    <a:pt x="0" y="1968520"/>
                  </a:lnTo>
                  <a:lnTo>
                    <a:pt x="0" y="355372"/>
                  </a:lnTo>
                  <a:cubicBezTo>
                    <a:pt x="1913" y="185660"/>
                    <a:pt x="99884" y="64045"/>
                    <a:pt x="236508" y="1907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C5F7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8425"/>
              <a:ext cx="709141" cy="187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2929354" y="1556578"/>
            <a:ext cx="2410418" cy="7189472"/>
            <a:chOff x="0" y="0"/>
            <a:chExt cx="660400" cy="19697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0400" cy="1969753"/>
            </a:xfrm>
            <a:custGeom>
              <a:avLst/>
              <a:gdLst/>
              <a:ahLst/>
              <a:cxnLst/>
              <a:rect l="l" t="t" r="r" b="b"/>
              <a:pathLst>
                <a:path w="660400" h="196975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54201"/>
                  </a:cubicBezTo>
                  <a:lnTo>
                    <a:pt x="660400" y="1969753"/>
                  </a:lnTo>
                  <a:lnTo>
                    <a:pt x="0" y="1969753"/>
                  </a:lnTo>
                  <a:lnTo>
                    <a:pt x="0" y="3554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8425"/>
              <a:ext cx="660400" cy="1871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 rot="-5393153">
            <a:off x="10247278" y="2268232"/>
            <a:ext cx="740428" cy="647875"/>
            <a:chOff x="0" y="0"/>
            <a:chExt cx="812800" cy="7112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 rot="-5393153">
            <a:off x="9088742" y="1873880"/>
            <a:ext cx="1436579" cy="143657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 rot="-5393153">
            <a:off x="10247278" y="4026383"/>
            <a:ext cx="740428" cy="647875"/>
            <a:chOff x="0" y="0"/>
            <a:chExt cx="812800" cy="7112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 rot="-5393153">
            <a:off x="9088742" y="3632031"/>
            <a:ext cx="1436579" cy="143657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-5393153">
            <a:off x="10247278" y="5784533"/>
            <a:ext cx="740428" cy="647875"/>
            <a:chOff x="0" y="0"/>
            <a:chExt cx="812800" cy="7112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 rot="-5393153">
            <a:off x="9088742" y="5390181"/>
            <a:ext cx="1436579" cy="1436579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 rot="-5393153">
            <a:off x="10247278" y="7542683"/>
            <a:ext cx="740428" cy="647875"/>
            <a:chOff x="0" y="0"/>
            <a:chExt cx="812800" cy="7112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 rot="-5393153">
            <a:off x="9088742" y="7148331"/>
            <a:ext cx="1436579" cy="1436579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1417215" y="740849"/>
            <a:ext cx="58039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28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النموذج </a:t>
            </a:r>
            <a:r>
              <a:rPr lang="ar-EG" sz="32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الياباني</a:t>
            </a:r>
            <a:r>
              <a:rPr lang="ar-EG" sz="28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 في الإدارة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14400" y="4533900"/>
            <a:ext cx="61239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8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المدرسة المعاصرة في الإدارة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579403" y="437473"/>
            <a:ext cx="455258" cy="81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1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417215" y="2498999"/>
            <a:ext cx="5803985" cy="37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28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إدارة الجودة الشاملة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430416" y="2195585"/>
            <a:ext cx="753232" cy="81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2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339940" y="9374586"/>
            <a:ext cx="58039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32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الإدارة الذكية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430416" y="3952754"/>
            <a:ext cx="753232" cy="81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3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371297" y="4142350"/>
            <a:ext cx="58039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32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الهندرة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430416" y="5711886"/>
            <a:ext cx="753232" cy="81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4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339940" y="5837783"/>
            <a:ext cx="5803985" cy="75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32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إدارة المعرفة  والاقتصاد المعرفي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30416" y="7470036"/>
            <a:ext cx="753232" cy="81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78" name="Freeform 77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7" name="Group 52"/>
          <p:cNvGrpSpPr/>
          <p:nvPr/>
        </p:nvGrpSpPr>
        <p:grpSpPr>
          <a:xfrm rot="-5393153">
            <a:off x="10247278" y="9205243"/>
            <a:ext cx="740428" cy="647875"/>
            <a:chOff x="0" y="0"/>
            <a:chExt cx="812800" cy="711200"/>
          </a:xfrm>
        </p:grpSpPr>
        <p:sp>
          <p:nvSpPr>
            <p:cNvPr id="88" name="Freeform 5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54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90" name="Group 55"/>
          <p:cNvGrpSpPr/>
          <p:nvPr/>
        </p:nvGrpSpPr>
        <p:grpSpPr>
          <a:xfrm rot="-5393153">
            <a:off x="9088742" y="8810891"/>
            <a:ext cx="1436579" cy="1436579"/>
            <a:chOff x="0" y="0"/>
            <a:chExt cx="812800" cy="812800"/>
          </a:xfrm>
        </p:grpSpPr>
        <p:sp>
          <p:nvSpPr>
            <p:cNvPr id="91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4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5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5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93" name="TextBox 74"/>
          <p:cNvSpPr txBox="1"/>
          <p:nvPr/>
        </p:nvSpPr>
        <p:spPr>
          <a:xfrm>
            <a:off x="11366202" y="7646205"/>
            <a:ext cx="58039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2"/>
              </a:lnSpc>
              <a:spcBef>
                <a:spcPct val="0"/>
              </a:spcBef>
            </a:pPr>
            <a:r>
              <a:rPr lang="ar-EG" sz="3200" dirty="0">
                <a:solidFill>
                  <a:srgbClr val="0C5F79"/>
                </a:solidFill>
                <a:latin typeface="Tajawal Bold" panose="020B0604020202020204" charset="-78"/>
                <a:ea typeface="Garet"/>
                <a:cs typeface="Tajawal Bold" panose="020B0604020202020204" charset="-78"/>
                <a:sym typeface="Garet"/>
              </a:rPr>
              <a:t>ريادة الأعمال</a:t>
            </a:r>
          </a:p>
        </p:txBody>
      </p:sp>
      <p:sp>
        <p:nvSpPr>
          <p:cNvPr id="94" name="TextBox 75"/>
          <p:cNvSpPr txBox="1"/>
          <p:nvPr/>
        </p:nvSpPr>
        <p:spPr>
          <a:xfrm>
            <a:off x="9430416" y="9132596"/>
            <a:ext cx="75323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 b="1" dirty="0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6</a:t>
            </a:r>
          </a:p>
        </p:txBody>
      </p:sp>
      <p:grpSp>
        <p:nvGrpSpPr>
          <p:cNvPr id="95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9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8" name="Group 8"/>
          <p:cNvGrpSpPr/>
          <p:nvPr/>
        </p:nvGrpSpPr>
        <p:grpSpPr>
          <a:xfrm>
            <a:off x="0" y="7658100"/>
            <a:ext cx="1028700" cy="2209800"/>
            <a:chOff x="0" y="0"/>
            <a:chExt cx="812800" cy="2510865"/>
          </a:xfrm>
        </p:grpSpPr>
        <p:sp>
          <p:nvSpPr>
            <p:cNvPr id="9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02" name="Freeform 11"/>
          <p:cNvSpPr/>
          <p:nvPr/>
        </p:nvSpPr>
        <p:spPr>
          <a:xfrm rot="2651781">
            <a:off x="165938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165354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18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2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0417433" y="-6581"/>
            <a:ext cx="10996799" cy="11357494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4070220"/>
            <a:ext cx="9634475" cy="601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487"/>
              </a:lnSpc>
            </a:pPr>
            <a:r>
              <a:rPr lang="ar-EG" sz="5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الفصل الثاني</a:t>
            </a:r>
          </a:p>
          <a:p>
            <a:pPr algn="ctr" rtl="1">
              <a:lnSpc>
                <a:spcPts val="9487"/>
              </a:lnSpc>
            </a:pPr>
            <a:r>
              <a:rPr lang="ar-EG" sz="5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التطور التاريخي للفكر الإداري</a:t>
            </a:r>
            <a:br>
              <a:rPr lang="en-US" sz="5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5400" b="1" kern="0" dirty="0">
                <a:solidFill>
                  <a:schemeClr val="accent3">
                    <a:lumMod val="75000"/>
                  </a:schemeClr>
                </a:solidFill>
                <a:latin typeface="Bodoni MT"/>
                <a:ea typeface="Verdana"/>
                <a:cs typeface="Verdana"/>
              </a:rPr>
              <a:t>Historical Development Of Management</a:t>
            </a:r>
            <a:endParaRPr lang="ar-SA" sz="5400" b="1" kern="0" dirty="0">
              <a:solidFill>
                <a:schemeClr val="accent3">
                  <a:lumMod val="75000"/>
                </a:schemeClr>
              </a:solidFill>
              <a:latin typeface="Bodoni MT"/>
              <a:ea typeface="Verdana"/>
            </a:endParaRPr>
          </a:p>
          <a:p>
            <a:pPr algn="ctr" rtl="1">
              <a:lnSpc>
                <a:spcPts val="9487"/>
              </a:lnSpc>
            </a:pPr>
            <a:endParaRPr lang="ar-EG" sz="5400" b="1" dirty="0">
              <a:solidFill>
                <a:srgbClr val="00000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6581" y="3196265"/>
            <a:ext cx="5045699" cy="942174"/>
            <a:chOff x="0" y="0"/>
            <a:chExt cx="217642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6425" cy="406400"/>
            </a:xfrm>
            <a:custGeom>
              <a:avLst/>
              <a:gdLst/>
              <a:ahLst/>
              <a:cxnLst/>
              <a:rect l="l" t="t" r="r" b="b"/>
              <a:pathLst>
                <a:path w="2176425" h="406400">
                  <a:moveTo>
                    <a:pt x="1973225" y="0"/>
                  </a:moveTo>
                  <a:cubicBezTo>
                    <a:pt x="2085449" y="0"/>
                    <a:pt x="2176425" y="90976"/>
                    <a:pt x="2176425" y="203200"/>
                  </a:cubicBezTo>
                  <a:cubicBezTo>
                    <a:pt x="2176425" y="315424"/>
                    <a:pt x="2085449" y="406400"/>
                    <a:pt x="19732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7642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55558" y="3196265"/>
            <a:ext cx="5111483" cy="942174"/>
            <a:chOff x="0" y="0"/>
            <a:chExt cx="2204801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4801" cy="406400"/>
            </a:xfrm>
            <a:custGeom>
              <a:avLst/>
              <a:gdLst/>
              <a:ahLst/>
              <a:cxnLst/>
              <a:rect l="l" t="t" r="r" b="b"/>
              <a:pathLst>
                <a:path w="2204801" h="406400">
                  <a:moveTo>
                    <a:pt x="2001601" y="0"/>
                  </a:moveTo>
                  <a:cubicBezTo>
                    <a:pt x="2113825" y="0"/>
                    <a:pt x="2204801" y="90976"/>
                    <a:pt x="2204801" y="203200"/>
                  </a:cubicBezTo>
                  <a:cubicBezTo>
                    <a:pt x="2204801" y="315424"/>
                    <a:pt x="2113825" y="406400"/>
                    <a:pt x="200160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204801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0086" y="3048366"/>
            <a:ext cx="2352567" cy="235256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18460" y="2513564"/>
            <a:ext cx="2352567" cy="235256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4927" y="3967216"/>
            <a:ext cx="3650631" cy="365063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985631" y="4319228"/>
            <a:ext cx="2917917" cy="2917917"/>
          </a:xfrm>
          <a:custGeom>
            <a:avLst/>
            <a:gdLst/>
            <a:ahLst/>
            <a:cxnLst/>
            <a:rect l="l" t="t" r="r" b="b"/>
            <a:pathLst>
              <a:path w="2917917" h="2917917">
                <a:moveTo>
                  <a:pt x="0" y="0"/>
                </a:moveTo>
                <a:lnTo>
                  <a:pt x="2917916" y="0"/>
                </a:lnTo>
                <a:lnTo>
                  <a:pt x="2917916" y="2917916"/>
                </a:lnTo>
                <a:lnTo>
                  <a:pt x="0" y="29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280576" y="3284483"/>
            <a:ext cx="193545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b="1" dirty="0">
                <a:latin typeface="Tajawal Bold" panose="020B0604020202020204" charset="-78"/>
                <a:cs typeface="Tajawal Bold" panose="020B0604020202020204" charset="-78"/>
              </a:rPr>
              <a:t>إدارة الجودة الشاملة </a:t>
            </a:r>
            <a:endParaRPr lang="ar-SA" altLang="en-US" sz="3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85178" y="3395718"/>
            <a:ext cx="413827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3"/>
              </a:lnSpc>
            </a:pPr>
            <a:r>
              <a:rPr lang="en-US" sz="3000" b="1" spc="122" dirty="0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Total Quality Management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58400" y="2857500"/>
            <a:ext cx="203093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b="1" dirty="0">
                <a:latin typeface="Tajawal Bold" panose="020B0604020202020204" charset="-78"/>
                <a:cs typeface="Tajawal Bold" panose="020B0604020202020204" charset="-78"/>
              </a:rPr>
              <a:t>النموذج الياباني في الإدارة </a:t>
            </a:r>
            <a:endParaRPr lang="ar-SA" altLang="en-US" sz="3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2" name="Freeform 22"/>
          <p:cNvSpPr/>
          <p:nvPr/>
        </p:nvSpPr>
        <p:spPr>
          <a:xfrm rot="-9040279">
            <a:off x="16367042" y="-549"/>
            <a:ext cx="4301287" cy="2720564"/>
          </a:xfrm>
          <a:custGeom>
            <a:avLst/>
            <a:gdLst/>
            <a:ahLst/>
            <a:cxnLst/>
            <a:rect l="l" t="t" r="r" b="b"/>
            <a:pathLst>
              <a:path w="4301287" h="2720564">
                <a:moveTo>
                  <a:pt x="0" y="0"/>
                </a:moveTo>
                <a:lnTo>
                  <a:pt x="4301287" y="0"/>
                </a:lnTo>
                <a:lnTo>
                  <a:pt x="4301287" y="2720564"/>
                </a:lnTo>
                <a:lnTo>
                  <a:pt x="0" y="272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24" name="Freeform 2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6" name="Freeform 16"/>
          <p:cNvSpPr/>
          <p:nvPr/>
        </p:nvSpPr>
        <p:spPr>
          <a:xfrm>
            <a:off x="0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0" y="8115300"/>
            <a:ext cx="1028700" cy="1752600"/>
            <a:chOff x="0" y="0"/>
            <a:chExt cx="812800" cy="2510865"/>
          </a:xfrm>
        </p:grpSpPr>
        <p:sp>
          <p:nvSpPr>
            <p:cNvPr id="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4" name="Rectangle 138"/>
          <p:cNvSpPr>
            <a:spLocks noChangeArrowheads="1"/>
          </p:cNvSpPr>
          <p:nvPr/>
        </p:nvSpPr>
        <p:spPr bwMode="auto">
          <a:xfrm>
            <a:off x="11506200" y="4381500"/>
            <a:ext cx="51101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يركز على عدة قضايا إدارية منها الاهتمام بالعاملين والمسؤلية الجماعية في العمل ومن روادها وليام أوشي</a:t>
            </a:r>
            <a:endParaRPr lang="en-US" altLang="en-US" sz="3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315993" y="3467100"/>
            <a:ext cx="14382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Z </a:t>
            </a:r>
            <a:r>
              <a:rPr lang="ar-SA" altLang="en-US" sz="30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نظرية</a:t>
            </a:r>
          </a:p>
        </p:txBody>
      </p:sp>
      <p:sp>
        <p:nvSpPr>
          <p:cNvPr id="36" name="Rectangle 135"/>
          <p:cNvSpPr>
            <a:spLocks noChangeArrowheads="1"/>
          </p:cNvSpPr>
          <p:nvPr/>
        </p:nvSpPr>
        <p:spPr bwMode="auto">
          <a:xfrm>
            <a:off x="-304800" y="4229100"/>
            <a:ext cx="653177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ومن روادها إدوارد ديمنج وهو من أهم منظريها، ومفهومها: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000" dirty="0">
                <a:latin typeface="Tajawal" panose="00000500000000000000" pitchFamily="2" charset="-78"/>
                <a:cs typeface="Tajawal" panose="00000500000000000000" pitchFamily="2" charset="-78"/>
              </a:rPr>
              <a:t>التزام الإدارة العليا بجعل الجودة في المقام الأول من اهتماماتها.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000" dirty="0">
                <a:latin typeface="Tajawal" panose="00000500000000000000" pitchFamily="2" charset="-78"/>
                <a:cs typeface="Tajawal" panose="00000500000000000000" pitchFamily="2" charset="-78"/>
              </a:rPr>
              <a:t>التأكيد على أهمية دور العميل.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000" dirty="0">
                <a:latin typeface="Tajawal" panose="00000500000000000000" pitchFamily="2" charset="-78"/>
                <a:cs typeface="Tajawal" panose="00000500000000000000" pitchFamily="2" charset="-78"/>
              </a:rPr>
              <a:t>العمل باستمرار من أجل تحسين العمليات والإجراءات.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ar-SA" altLang="en-US" sz="3000" dirty="0">
                <a:latin typeface="Tajawal" panose="00000500000000000000" pitchFamily="2" charset="-78"/>
                <a:cs typeface="Tajawal" panose="00000500000000000000" pitchFamily="2" charset="-78"/>
              </a:rPr>
              <a:t>التركيز على الجودة في جميع مراحل تقديم الخدمة.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51"/>
          <p:cNvSpPr txBox="1"/>
          <p:nvPr/>
        </p:nvSpPr>
        <p:spPr>
          <a:xfrm>
            <a:off x="6524443" y="276225"/>
            <a:ext cx="5159425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المدرسة المعاصرة في الإدارة</a:t>
            </a:r>
          </a:p>
        </p:txBody>
      </p:sp>
      <p:sp>
        <p:nvSpPr>
          <p:cNvPr id="3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19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9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934870" y="6703875"/>
            <a:ext cx="3535218" cy="1380896"/>
            <a:chOff x="0" y="0"/>
            <a:chExt cx="1174029" cy="458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34870" y="5039659"/>
            <a:ext cx="3535218" cy="1380896"/>
            <a:chOff x="0" y="0"/>
            <a:chExt cx="1174029" cy="4585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34870" y="8408930"/>
            <a:ext cx="3535218" cy="1380896"/>
            <a:chOff x="0" y="0"/>
            <a:chExt cx="1174029" cy="4585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4943447" y="5039659"/>
            <a:ext cx="2354664" cy="4709329"/>
          </a:xfrm>
          <a:custGeom>
            <a:avLst/>
            <a:gdLst/>
            <a:ahLst/>
            <a:cxnLst/>
            <a:rect l="l" t="t" r="r" b="b"/>
            <a:pathLst>
              <a:path w="2354664" h="4709329">
                <a:moveTo>
                  <a:pt x="2354665" y="0"/>
                </a:moveTo>
                <a:lnTo>
                  <a:pt x="0" y="0"/>
                </a:lnTo>
                <a:lnTo>
                  <a:pt x="0" y="4709328"/>
                </a:lnTo>
                <a:lnTo>
                  <a:pt x="2354665" y="4709328"/>
                </a:lnTo>
                <a:lnTo>
                  <a:pt x="23546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59450" y="8824465"/>
            <a:ext cx="367911" cy="442600"/>
          </a:xfrm>
          <a:custGeom>
            <a:avLst/>
            <a:gdLst/>
            <a:ahLst/>
            <a:cxnLst/>
            <a:rect l="l" t="t" r="r" b="b"/>
            <a:pathLst>
              <a:path w="367911" h="442600">
                <a:moveTo>
                  <a:pt x="0" y="0"/>
                </a:moveTo>
                <a:lnTo>
                  <a:pt x="367911" y="0"/>
                </a:lnTo>
                <a:lnTo>
                  <a:pt x="367911" y="442600"/>
                </a:lnTo>
                <a:lnTo>
                  <a:pt x="0" y="44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271523" y="7178138"/>
            <a:ext cx="414622" cy="497297"/>
          </a:xfrm>
          <a:custGeom>
            <a:avLst/>
            <a:gdLst/>
            <a:ahLst/>
            <a:cxnLst/>
            <a:rect l="l" t="t" r="r" b="b"/>
            <a:pathLst>
              <a:path w="414622" h="497297">
                <a:moveTo>
                  <a:pt x="0" y="0"/>
                </a:moveTo>
                <a:lnTo>
                  <a:pt x="414622" y="0"/>
                </a:lnTo>
                <a:lnTo>
                  <a:pt x="414622" y="497298"/>
                </a:lnTo>
                <a:lnTo>
                  <a:pt x="0" y="497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87700" y="5481627"/>
            <a:ext cx="511410" cy="468579"/>
          </a:xfrm>
          <a:custGeom>
            <a:avLst/>
            <a:gdLst/>
            <a:ahLst/>
            <a:cxnLst/>
            <a:rect l="l" t="t" r="r" b="b"/>
            <a:pathLst>
              <a:path w="511410" h="468579">
                <a:moveTo>
                  <a:pt x="0" y="0"/>
                </a:moveTo>
                <a:lnTo>
                  <a:pt x="511410" y="0"/>
                </a:lnTo>
                <a:lnTo>
                  <a:pt x="511410" y="468579"/>
                </a:lnTo>
                <a:lnTo>
                  <a:pt x="0" y="468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7511340" y="7085165"/>
            <a:ext cx="618316" cy="6183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8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511340" y="5420949"/>
            <a:ext cx="618316" cy="61831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C8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511340" y="8790220"/>
            <a:ext cx="618316" cy="61831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B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443221" y="6950361"/>
            <a:ext cx="8382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الاستخدام الضرورى لتقنية المعلومات كمقوم ومساعد على إعادة هندسة الإدارة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989610" y="5392305"/>
            <a:ext cx="92202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إعادة التصميم الجذري للعمليات الإدارية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08116" y="8855428"/>
            <a:ext cx="82296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التركيز على تحقيق الأهداف والنتائج الاستراتيجية</a:t>
            </a:r>
          </a:p>
        </p:txBody>
      </p:sp>
      <p:sp>
        <p:nvSpPr>
          <p:cNvPr id="34" name="Freeform 34"/>
          <p:cNvSpPr/>
          <p:nvPr/>
        </p:nvSpPr>
        <p:spPr>
          <a:xfrm rot="1629324">
            <a:off x="14184471" y="264098"/>
            <a:ext cx="2971563" cy="1768807"/>
          </a:xfrm>
          <a:custGeom>
            <a:avLst/>
            <a:gdLst/>
            <a:ahLst/>
            <a:cxnLst/>
            <a:rect l="l" t="t" r="r" b="b"/>
            <a:pathLst>
              <a:path w="3196288" h="2165485">
                <a:moveTo>
                  <a:pt x="0" y="0"/>
                </a:moveTo>
                <a:lnTo>
                  <a:pt x="3196289" y="0"/>
                </a:lnTo>
                <a:lnTo>
                  <a:pt x="3196289" y="2165486"/>
                </a:lnTo>
                <a:lnTo>
                  <a:pt x="0" y="2165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629324">
            <a:off x="1765808" y="7887153"/>
            <a:ext cx="3196288" cy="2165485"/>
          </a:xfrm>
          <a:custGeom>
            <a:avLst/>
            <a:gdLst/>
            <a:ahLst/>
            <a:cxnLst/>
            <a:rect l="l" t="t" r="r" b="b"/>
            <a:pathLst>
              <a:path w="3196288" h="2165485">
                <a:moveTo>
                  <a:pt x="0" y="0"/>
                </a:moveTo>
                <a:lnTo>
                  <a:pt x="3196288" y="0"/>
                </a:lnTo>
                <a:lnTo>
                  <a:pt x="3196288" y="2165485"/>
                </a:lnTo>
                <a:lnTo>
                  <a:pt x="0" y="2165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0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4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51"/>
          <p:cNvSpPr txBox="1"/>
          <p:nvPr/>
        </p:nvSpPr>
        <p:spPr>
          <a:xfrm>
            <a:off x="6183288" y="193281"/>
            <a:ext cx="5742012" cy="956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600" b="1" dirty="0" err="1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الهندرة</a:t>
            </a: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    ( هندسة الأعمال ) 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06FBDF2-157C-14BA-9495-9C502650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3" name="مستطيل 5"/>
          <p:cNvSpPr/>
          <p:nvPr/>
        </p:nvSpPr>
        <p:spPr>
          <a:xfrm>
            <a:off x="228600" y="2705100"/>
            <a:ext cx="1684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en-US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Business Engineering </a:t>
            </a:r>
            <a:r>
              <a:rPr lang="ar-SA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EG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وهي هندسة الأعمال أو</a:t>
            </a:r>
            <a:r>
              <a:rPr lang="en-US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sz="3200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الإدارة: </a:t>
            </a:r>
            <a:endParaRPr lang="ar-EG" sz="3200" dirty="0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>
              <a:defRPr/>
            </a:pPr>
            <a:r>
              <a:rPr lang="ar-SA" sz="3200" dirty="0">
                <a:latin typeface="Tajawal" panose="00000500000000000000" pitchFamily="2" charset="-78"/>
                <a:cs typeface="Tajawal" panose="00000500000000000000" pitchFamily="2" charset="-78"/>
              </a:rPr>
              <a:t>ومن أبرز روادها مايكل هامر وتدعو مدرسة الهندسة إلى إعادة بناء التنظيم من جذوره وتعتمد على إعادة هيكلة العمليات الأساسية وتصميمها بهدف تحقيق هدف جوهري وطموح في أداء المنظمات.</a:t>
            </a:r>
            <a:endParaRPr lang="ar-SA" sz="3200" dirty="0">
              <a:solidFill>
                <a:schemeClr val="accent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7162800" y="4381500"/>
            <a:ext cx="8653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تتميز إدارة هندسة الإدارة بخصائص أهمها:</a:t>
            </a:r>
          </a:p>
        </p:txBody>
      </p:sp>
      <p:sp>
        <p:nvSpPr>
          <p:cNvPr id="55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20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905000" y="876300"/>
            <a:ext cx="16009824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76400" y="419100"/>
            <a:ext cx="2143019" cy="2819400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1790700"/>
            <a:ext cx="9372600" cy="1650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المدرسة المعاصرة في الإدارة</a:t>
            </a:r>
          </a:p>
          <a:p>
            <a:pPr algn="just">
              <a:lnSpc>
                <a:spcPts val="9349"/>
              </a:lnSpc>
            </a:pPr>
            <a:endParaRPr lang="ar-EG" sz="4800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21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139CF77-CC9F-D22D-563E-FB14D7B8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3429000" y="3543300"/>
            <a:ext cx="14130337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200000"/>
              </a:lnSpc>
              <a:spcBef>
                <a:spcPct val="0"/>
              </a:spcBef>
              <a:buNone/>
            </a:pPr>
            <a:r>
              <a:rPr lang="ar-SA" altLang="en-US" sz="3200" dirty="0">
                <a:solidFill>
                  <a:srgbClr val="884106"/>
                </a:solidFill>
                <a:latin typeface="Tajawal Bold" panose="020B0604020202020204" charset="-78"/>
                <a:cs typeface="Tajawal Bold" panose="020B0604020202020204" charset="-78"/>
              </a:rPr>
              <a:t>إدارة المعرفة واقتصاد المعرفة</a:t>
            </a:r>
          </a:p>
          <a:p>
            <a:pPr algn="r" rtl="1">
              <a:lnSpc>
                <a:spcPct val="200000"/>
              </a:lnSpc>
              <a:spcBef>
                <a:spcPct val="0"/>
              </a:spcBef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برز هذا الاتجاه في الكتابات الحديثة لعلماء الإدارة ومن أبرز روادها العالم </a:t>
            </a:r>
            <a:r>
              <a:rPr lang="ar-SA" altLang="en-US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الياباني إيكوجيدو نوناكا </a:t>
            </a: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ويرى أن المعرفة هي المصدر الأخير للميزة التنافسية. وان المعرفة تفوق باقي عوامل الانتاج الاساسية وهي النوع الجديد من رأس المال الفكري الذي لا يخضع للتناقص او النضوب.</a:t>
            </a:r>
          </a:p>
        </p:txBody>
      </p:sp>
    </p:spTree>
    <p:extLst>
      <p:ext uri="{BB962C8B-B14F-4D97-AF65-F5344CB8AC3E}">
        <p14:creationId xmlns:p14="http://schemas.microsoft.com/office/powerpoint/2010/main" val="138668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3276600" y="114300"/>
            <a:ext cx="104394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586595">
            <a:off x="4096383" y="4564537"/>
            <a:ext cx="5125770" cy="51257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2176570">
            <a:off x="2542809" y="2236270"/>
            <a:ext cx="2952018" cy="2782362"/>
            <a:chOff x="0" y="0"/>
            <a:chExt cx="812800" cy="766087"/>
          </a:xfrm>
        </p:grpSpPr>
        <p:sp>
          <p:nvSpPr>
            <p:cNvPr id="7" name="Freeform 7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187752">
            <a:off x="7703544" y="2235087"/>
            <a:ext cx="2952018" cy="2782362"/>
            <a:chOff x="0" y="0"/>
            <a:chExt cx="812800" cy="766087"/>
          </a:xfrm>
        </p:grpSpPr>
        <p:sp>
          <p:nvSpPr>
            <p:cNvPr id="10" name="Freeform 10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066800" y="7148046"/>
            <a:ext cx="2952018" cy="2782362"/>
            <a:chOff x="0" y="0"/>
            <a:chExt cx="812800" cy="766087"/>
          </a:xfrm>
        </p:grpSpPr>
        <p:sp>
          <p:nvSpPr>
            <p:cNvPr id="19" name="Freeform 19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189716" y="7148046"/>
            <a:ext cx="2952018" cy="2782362"/>
            <a:chOff x="0" y="0"/>
            <a:chExt cx="812800" cy="766087"/>
          </a:xfrm>
        </p:grpSpPr>
        <p:sp>
          <p:nvSpPr>
            <p:cNvPr id="22" name="Freeform 22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004788" y="5542859"/>
            <a:ext cx="3186394" cy="31863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A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3735292" y="7771507"/>
            <a:ext cx="853970" cy="228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5161464" y="6595360"/>
            <a:ext cx="2960665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57"/>
              </a:lnSpc>
            </a:pPr>
            <a:r>
              <a:rPr lang="ar-EG" sz="3143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الاقتصاد المعرفي </a:t>
            </a:r>
          </a:p>
        </p:txBody>
      </p:sp>
      <p:sp>
        <p:nvSpPr>
          <p:cNvPr id="29" name="AutoShape 29"/>
          <p:cNvSpPr/>
          <p:nvPr/>
        </p:nvSpPr>
        <p:spPr>
          <a:xfrm>
            <a:off x="3732188" y="6215730"/>
            <a:ext cx="860177" cy="232350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4841950" y="4748985"/>
            <a:ext cx="487351" cy="668987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H="1">
            <a:off x="6597985" y="4220968"/>
            <a:ext cx="0" cy="77619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H="1">
            <a:off x="7809210" y="4745119"/>
            <a:ext cx="543569" cy="679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8620811" y="6331905"/>
            <a:ext cx="915981" cy="191625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8618356" y="7759926"/>
            <a:ext cx="829710" cy="251984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730627" y="8084195"/>
            <a:ext cx="1624364" cy="110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التشريعات والأنظمة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151243" y="3284989"/>
            <a:ext cx="1891918" cy="72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التعليم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339948" y="3422878"/>
            <a:ext cx="1501688" cy="72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الإبداع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914881" y="8222084"/>
            <a:ext cx="1501688" cy="110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البنية التحتية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3581400" y="200025"/>
            <a:ext cx="11048999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الاقتصاد المعرفي</a:t>
            </a:r>
            <a:r>
              <a:rPr lang="ar-SA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Knowledge-Based Economy </a:t>
            </a:r>
          </a:p>
        </p:txBody>
      </p:sp>
      <p:grpSp>
        <p:nvGrpSpPr>
          <p:cNvPr id="5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62" name="Freeform 11"/>
          <p:cNvSpPr/>
          <p:nvPr/>
        </p:nvSpPr>
        <p:spPr>
          <a:xfrm rot="2651781">
            <a:off x="115056" y="1235278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6628" y="1257300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10287000" y="2171700"/>
            <a:ext cx="6583362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بدأ يتشكل بتسارع في نهاية القرن العشرين واستخدم المصطلح أول مرة في كتابات بيتر دراكر رائد المدرسة المعاصرة في الإدارة.</a:t>
            </a:r>
            <a:endParaRPr lang="ar-EG" altLang="en-US" dirty="0">
              <a:latin typeface="Tajawal Bold" panose="020B0604020202020204" charset="-78"/>
              <a:cs typeface="Tajawal Bold" panose="020B0604020202020204" charset="-78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buNone/>
            </a:pPr>
            <a:br>
              <a:rPr lang="ar-EG" altLang="en-US" dirty="0">
                <a:latin typeface="Tajawal Bold" panose="020B0604020202020204" charset="-78"/>
                <a:cs typeface="Tajawal Bold" panose="020B0604020202020204" charset="-78"/>
              </a:rPr>
            </a:b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يدعو</a:t>
            </a:r>
            <a:r>
              <a:rPr lang="ar-SA" altLang="en-US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اقتصاد المعرفة </a:t>
            </a: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ان تكون المعرفة هي المحرك الرئيسي للنمو الاقتصادي ، وتم تعريفه بأنه تحويل المعلومة إلى سلعة. وله أربع ركائز أساسية :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en-US" sz="2400" dirty="0"/>
          </a:p>
        </p:txBody>
      </p:sp>
      <p:sp>
        <p:nvSpPr>
          <p:cNvPr id="66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22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4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3000" y="6134100"/>
            <a:ext cx="2559114" cy="415856"/>
          </a:xfrm>
          <a:custGeom>
            <a:avLst/>
            <a:gdLst/>
            <a:ahLst/>
            <a:cxnLst/>
            <a:rect l="l" t="t" r="r" b="b"/>
            <a:pathLst>
              <a:path w="2559114" h="415856">
                <a:moveTo>
                  <a:pt x="0" y="0"/>
                </a:moveTo>
                <a:lnTo>
                  <a:pt x="2559114" y="0"/>
                </a:lnTo>
                <a:lnTo>
                  <a:pt x="2559114" y="415856"/>
                </a:lnTo>
                <a:lnTo>
                  <a:pt x="0" y="41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53511" y="6743984"/>
            <a:ext cx="2715487" cy="441267"/>
          </a:xfrm>
          <a:custGeom>
            <a:avLst/>
            <a:gdLst/>
            <a:ahLst/>
            <a:cxnLst/>
            <a:rect l="l" t="t" r="r" b="b"/>
            <a:pathLst>
              <a:path w="2715487" h="441267">
                <a:moveTo>
                  <a:pt x="0" y="0"/>
                </a:moveTo>
                <a:lnTo>
                  <a:pt x="2715486" y="0"/>
                </a:lnTo>
                <a:lnTo>
                  <a:pt x="2715486" y="441267"/>
                </a:lnTo>
                <a:lnTo>
                  <a:pt x="0" y="441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07778" y="4710842"/>
            <a:ext cx="4340095" cy="4340095"/>
          </a:xfrm>
          <a:custGeom>
            <a:avLst/>
            <a:gdLst/>
            <a:ahLst/>
            <a:cxnLst/>
            <a:rect l="l" t="t" r="r" b="b"/>
            <a:pathLst>
              <a:path w="4340095" h="4340095">
                <a:moveTo>
                  <a:pt x="0" y="0"/>
                </a:moveTo>
                <a:lnTo>
                  <a:pt x="4340096" y="0"/>
                </a:lnTo>
                <a:lnTo>
                  <a:pt x="4340096" y="4340096"/>
                </a:lnTo>
                <a:lnTo>
                  <a:pt x="0" y="4340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547360" y="6880890"/>
            <a:ext cx="1441671" cy="14416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6DF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1623" y="6915780"/>
            <a:ext cx="1441671" cy="144167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87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35515" y="4675952"/>
            <a:ext cx="1441671" cy="14416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A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73092" y="4550222"/>
            <a:ext cx="2609388" cy="1784533"/>
            <a:chOff x="0" y="0"/>
            <a:chExt cx="687246" cy="47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7246" cy="470000"/>
            </a:xfrm>
            <a:custGeom>
              <a:avLst/>
              <a:gdLst/>
              <a:ahLst/>
              <a:cxnLst/>
              <a:rect l="l" t="t" r="r" b="b"/>
              <a:pathLst>
                <a:path w="687246" h="470000">
                  <a:moveTo>
                    <a:pt x="133513" y="0"/>
                  </a:moveTo>
                  <a:lnTo>
                    <a:pt x="553733" y="0"/>
                  </a:lnTo>
                  <a:cubicBezTo>
                    <a:pt x="589143" y="0"/>
                    <a:pt x="623103" y="14066"/>
                    <a:pt x="648141" y="39105"/>
                  </a:cubicBezTo>
                  <a:cubicBezTo>
                    <a:pt x="673180" y="64143"/>
                    <a:pt x="687246" y="98103"/>
                    <a:pt x="687246" y="133513"/>
                  </a:cubicBezTo>
                  <a:lnTo>
                    <a:pt x="687246" y="336488"/>
                  </a:lnTo>
                  <a:cubicBezTo>
                    <a:pt x="687246" y="371897"/>
                    <a:pt x="673180" y="405857"/>
                    <a:pt x="648141" y="430895"/>
                  </a:cubicBezTo>
                  <a:cubicBezTo>
                    <a:pt x="623103" y="455934"/>
                    <a:pt x="589143" y="470000"/>
                    <a:pt x="553733" y="470000"/>
                  </a:cubicBezTo>
                  <a:lnTo>
                    <a:pt x="133513" y="470000"/>
                  </a:lnTo>
                  <a:cubicBezTo>
                    <a:pt x="59776" y="470000"/>
                    <a:pt x="0" y="410225"/>
                    <a:pt x="0" y="336488"/>
                  </a:cubicBezTo>
                  <a:lnTo>
                    <a:pt x="0" y="133513"/>
                  </a:lnTo>
                  <a:cubicBezTo>
                    <a:pt x="0" y="98103"/>
                    <a:pt x="14066" y="64143"/>
                    <a:pt x="39105" y="39105"/>
                  </a:cubicBezTo>
                  <a:cubicBezTo>
                    <a:pt x="64143" y="14066"/>
                    <a:pt x="98103" y="0"/>
                    <a:pt x="133513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87246" cy="517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 dirty="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753511" y="5273934"/>
            <a:ext cx="2715487" cy="1708440"/>
            <a:chOff x="0" y="0"/>
            <a:chExt cx="715190" cy="4499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15190" cy="449959"/>
            </a:xfrm>
            <a:custGeom>
              <a:avLst/>
              <a:gdLst/>
              <a:ahLst/>
              <a:cxnLst/>
              <a:rect l="l" t="t" r="r" b="b"/>
              <a:pathLst>
                <a:path w="715190" h="449959">
                  <a:moveTo>
                    <a:pt x="128296" y="0"/>
                  </a:moveTo>
                  <a:lnTo>
                    <a:pt x="586894" y="0"/>
                  </a:lnTo>
                  <a:cubicBezTo>
                    <a:pt x="620920" y="0"/>
                    <a:pt x="653553" y="13517"/>
                    <a:pt x="677613" y="37577"/>
                  </a:cubicBezTo>
                  <a:cubicBezTo>
                    <a:pt x="701673" y="61637"/>
                    <a:pt x="715190" y="94270"/>
                    <a:pt x="715190" y="128296"/>
                  </a:cubicBezTo>
                  <a:lnTo>
                    <a:pt x="715190" y="321663"/>
                  </a:lnTo>
                  <a:cubicBezTo>
                    <a:pt x="715190" y="355690"/>
                    <a:pt x="701673" y="388322"/>
                    <a:pt x="677613" y="412382"/>
                  </a:cubicBezTo>
                  <a:cubicBezTo>
                    <a:pt x="653553" y="436443"/>
                    <a:pt x="620920" y="449959"/>
                    <a:pt x="586894" y="449959"/>
                  </a:cubicBezTo>
                  <a:lnTo>
                    <a:pt x="128296" y="449959"/>
                  </a:lnTo>
                  <a:cubicBezTo>
                    <a:pt x="94270" y="449959"/>
                    <a:pt x="61637" y="436443"/>
                    <a:pt x="37577" y="412382"/>
                  </a:cubicBezTo>
                  <a:cubicBezTo>
                    <a:pt x="13517" y="388322"/>
                    <a:pt x="0" y="355690"/>
                    <a:pt x="0" y="321663"/>
                  </a:cubicBezTo>
                  <a:lnTo>
                    <a:pt x="0" y="128296"/>
                  </a:lnTo>
                  <a:cubicBezTo>
                    <a:pt x="0" y="94270"/>
                    <a:pt x="13517" y="61637"/>
                    <a:pt x="37577" y="37577"/>
                  </a:cubicBezTo>
                  <a:cubicBezTo>
                    <a:pt x="61637" y="13517"/>
                    <a:pt x="94270" y="0"/>
                    <a:pt x="128296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715190" cy="497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4794566" y="9737077"/>
            <a:ext cx="3538207" cy="574959"/>
          </a:xfrm>
          <a:custGeom>
            <a:avLst/>
            <a:gdLst/>
            <a:ahLst/>
            <a:cxnLst/>
            <a:rect l="l" t="t" r="r" b="b"/>
            <a:pathLst>
              <a:path w="3538207" h="574959">
                <a:moveTo>
                  <a:pt x="0" y="0"/>
                </a:moveTo>
                <a:lnTo>
                  <a:pt x="3538207" y="0"/>
                </a:lnTo>
                <a:lnTo>
                  <a:pt x="3538207" y="574958"/>
                </a:lnTo>
                <a:lnTo>
                  <a:pt x="0" y="574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4794566" y="8544480"/>
            <a:ext cx="3538207" cy="1461200"/>
            <a:chOff x="0" y="0"/>
            <a:chExt cx="931873" cy="3848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31873" cy="384843"/>
            </a:xfrm>
            <a:custGeom>
              <a:avLst/>
              <a:gdLst/>
              <a:ahLst/>
              <a:cxnLst/>
              <a:rect l="l" t="t" r="r" b="b"/>
              <a:pathLst>
                <a:path w="931873" h="384843">
                  <a:moveTo>
                    <a:pt x="98464" y="0"/>
                  </a:moveTo>
                  <a:lnTo>
                    <a:pt x="833409" y="0"/>
                  </a:lnTo>
                  <a:cubicBezTo>
                    <a:pt x="887790" y="0"/>
                    <a:pt x="931873" y="44084"/>
                    <a:pt x="931873" y="98464"/>
                  </a:cubicBezTo>
                  <a:lnTo>
                    <a:pt x="931873" y="286379"/>
                  </a:lnTo>
                  <a:cubicBezTo>
                    <a:pt x="931873" y="340759"/>
                    <a:pt x="887790" y="384843"/>
                    <a:pt x="833409" y="384843"/>
                  </a:cubicBezTo>
                  <a:lnTo>
                    <a:pt x="98464" y="384843"/>
                  </a:lnTo>
                  <a:cubicBezTo>
                    <a:pt x="44084" y="384843"/>
                    <a:pt x="0" y="340759"/>
                    <a:pt x="0" y="286379"/>
                  </a:cubicBezTo>
                  <a:lnTo>
                    <a:pt x="0" y="98464"/>
                  </a:lnTo>
                  <a:cubicBezTo>
                    <a:pt x="0" y="44084"/>
                    <a:pt x="44084" y="0"/>
                    <a:pt x="9846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931873" cy="432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36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 flipV="1">
            <a:off x="10753511" y="6982374"/>
            <a:ext cx="1357743" cy="1134532"/>
          </a:xfrm>
          <a:prstGeom prst="line">
            <a:avLst/>
          </a:prstGeom>
          <a:ln w="19050" cap="rnd">
            <a:solidFill>
              <a:srgbClr val="2B2B2B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V="1">
            <a:off x="5450035" y="7636616"/>
            <a:ext cx="1541587" cy="912285"/>
          </a:xfrm>
          <a:prstGeom prst="line">
            <a:avLst/>
          </a:prstGeom>
          <a:ln w="19050" cap="rnd">
            <a:solidFill>
              <a:srgbClr val="2B2B2B"/>
            </a:solidFill>
            <a:prstDash val="sysDot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flipH="1">
            <a:off x="13487400" y="9258300"/>
            <a:ext cx="2078231" cy="1254732"/>
          </a:xfrm>
          <a:custGeom>
            <a:avLst/>
            <a:gdLst/>
            <a:ahLst/>
            <a:cxnLst/>
            <a:rect l="l" t="t" r="r" b="b"/>
            <a:pathLst>
              <a:path w="2078231" h="1254732">
                <a:moveTo>
                  <a:pt x="2078230" y="0"/>
                </a:moveTo>
                <a:lnTo>
                  <a:pt x="0" y="0"/>
                </a:lnTo>
                <a:lnTo>
                  <a:pt x="0" y="1254732"/>
                </a:lnTo>
                <a:lnTo>
                  <a:pt x="2078230" y="1254732"/>
                </a:lnTo>
                <a:lnTo>
                  <a:pt x="20782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3132612" y="-445107"/>
            <a:ext cx="2078231" cy="1254732"/>
          </a:xfrm>
          <a:custGeom>
            <a:avLst/>
            <a:gdLst/>
            <a:ahLst/>
            <a:cxnLst/>
            <a:rect l="l" t="t" r="r" b="b"/>
            <a:pathLst>
              <a:path w="2078231" h="1254732">
                <a:moveTo>
                  <a:pt x="2078231" y="0"/>
                </a:moveTo>
                <a:lnTo>
                  <a:pt x="0" y="0"/>
                </a:lnTo>
                <a:lnTo>
                  <a:pt x="0" y="1254732"/>
                </a:lnTo>
                <a:lnTo>
                  <a:pt x="2078231" y="1254732"/>
                </a:lnTo>
                <a:lnTo>
                  <a:pt x="20782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9985548" y="7353968"/>
            <a:ext cx="565295" cy="565295"/>
          </a:xfrm>
          <a:custGeom>
            <a:avLst/>
            <a:gdLst/>
            <a:ahLst/>
            <a:cxnLst/>
            <a:rect l="l" t="t" r="r" b="b"/>
            <a:pathLst>
              <a:path w="565295" h="565295">
                <a:moveTo>
                  <a:pt x="0" y="0"/>
                </a:moveTo>
                <a:lnTo>
                  <a:pt x="565295" y="0"/>
                </a:lnTo>
                <a:lnTo>
                  <a:pt x="565295" y="565295"/>
                </a:lnTo>
                <a:lnTo>
                  <a:pt x="0" y="565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426590" y="7362380"/>
            <a:ext cx="571734" cy="571734"/>
          </a:xfrm>
          <a:custGeom>
            <a:avLst/>
            <a:gdLst/>
            <a:ahLst/>
            <a:cxnLst/>
            <a:rect l="l" t="t" r="r" b="b"/>
            <a:pathLst>
              <a:path w="571734" h="571734">
                <a:moveTo>
                  <a:pt x="0" y="0"/>
                </a:moveTo>
                <a:lnTo>
                  <a:pt x="571734" y="0"/>
                </a:lnTo>
                <a:lnTo>
                  <a:pt x="571734" y="571735"/>
                </a:lnTo>
                <a:lnTo>
                  <a:pt x="0" y="571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8697983" y="5027462"/>
            <a:ext cx="516732" cy="688976"/>
          </a:xfrm>
          <a:custGeom>
            <a:avLst/>
            <a:gdLst/>
            <a:ahLst/>
            <a:cxnLst/>
            <a:rect l="l" t="t" r="r" b="b"/>
            <a:pathLst>
              <a:path w="516732" h="688976">
                <a:moveTo>
                  <a:pt x="0" y="0"/>
                </a:moveTo>
                <a:lnTo>
                  <a:pt x="516732" y="0"/>
                </a:lnTo>
                <a:lnTo>
                  <a:pt x="516732" y="688976"/>
                </a:lnTo>
                <a:lnTo>
                  <a:pt x="0" y="688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5181600" y="4991100"/>
            <a:ext cx="211830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قيمة مضافة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125200" y="6057900"/>
            <a:ext cx="2118302" cy="31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5"/>
              </a:lnSpc>
            </a:pPr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إبداع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029200" y="9029700"/>
            <a:ext cx="319687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مخاطرة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6080318" y="182259"/>
            <a:ext cx="6019799" cy="986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ريادة الأعمال</a:t>
            </a:r>
            <a:endParaRPr lang="en-US" sz="4400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52" name="مستطيل 5"/>
          <p:cNvSpPr/>
          <p:nvPr/>
        </p:nvSpPr>
        <p:spPr>
          <a:xfrm>
            <a:off x="659739" y="1465590"/>
            <a:ext cx="16459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ar-SA" sz="2800" b="1" dirty="0">
                <a:latin typeface="Tajawal" panose="00000500000000000000" pitchFamily="2" charset="-78"/>
                <a:cs typeface="Tajawal" panose="00000500000000000000" pitchFamily="2" charset="-78"/>
              </a:rPr>
              <a:t>ريادة الأعمال: </a:t>
            </a:r>
            <a:r>
              <a:rPr lang="en-US" sz="2800" b="1" dirty="0">
                <a:latin typeface="Tajawal" panose="00000500000000000000" pitchFamily="2" charset="-78"/>
                <a:cs typeface="Tajawal" panose="00000500000000000000" pitchFamily="2" charset="-78"/>
              </a:rPr>
              <a:t>Entrepreneurship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800" dirty="0">
                <a:latin typeface="Tajawal" panose="00000500000000000000" pitchFamily="2" charset="-78"/>
                <a:cs typeface="Tajawal" panose="00000500000000000000" pitchFamily="2" charset="-78"/>
              </a:rPr>
              <a:t>يرجع تعريف رائد الأعمال إلى العالم الاقتصادي شومبيتر 1950م.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800" dirty="0">
                <a:latin typeface="Tajawal" panose="00000500000000000000" pitchFamily="2" charset="-78"/>
                <a:cs typeface="Tajawal" panose="00000500000000000000" pitchFamily="2" charset="-78"/>
              </a:rPr>
              <a:t>عرف رائد الأعمال بأنه ”ذلك الشخص الذي لديه الإرادة و القدرة لتحويل فكرة جديدة و اختراع إلى ابتكار ناجح“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800" dirty="0">
                <a:latin typeface="Tajawal" panose="00000500000000000000" pitchFamily="2" charset="-78"/>
                <a:cs typeface="Tajawal" panose="00000500000000000000" pitchFamily="2" charset="-78"/>
              </a:rPr>
              <a:t>كما عرف الشميمري وآخرون 2010 ريادة الأعمال بأنها </a:t>
            </a:r>
            <a:r>
              <a:rPr lang="ar-SA" sz="2800" b="1" dirty="0">
                <a:latin typeface="Tajawal" panose="00000500000000000000" pitchFamily="2" charset="-78"/>
                <a:cs typeface="Tajawal" panose="00000500000000000000" pitchFamily="2" charset="-78"/>
              </a:rPr>
              <a:t>إنشاء عمل حر ذي قيمة اقتصادية مضافة يتسم بالإبداع ويتصف بالمخاطرة 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54" name="Freeform 5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60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23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4803A5F6-FAAA-009A-4AAB-08B2CBC9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1111166" y="6708197"/>
            <a:ext cx="533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ولريادة الأعمال ثلاثة أركان أساسية هي </a:t>
            </a:r>
          </a:p>
        </p:txBody>
      </p:sp>
    </p:spTree>
    <p:extLst>
      <p:ext uri="{BB962C8B-B14F-4D97-AF65-F5344CB8AC3E}">
        <p14:creationId xmlns:p14="http://schemas.microsoft.com/office/powerpoint/2010/main" val="60848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EEE17-A7A3-2572-D854-E8CDAEAC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>
            <a:extLst>
              <a:ext uri="{FF2B5EF4-FFF2-40B4-BE49-F238E27FC236}">
                <a16:creationId xmlns:a16="http://schemas.microsoft.com/office/drawing/2014/main" id="{749B461A-222E-09B1-4B58-7AD31176DE9D}"/>
              </a:ext>
            </a:extLst>
          </p:cNvPr>
          <p:cNvSpPr/>
          <p:nvPr/>
        </p:nvSpPr>
        <p:spPr>
          <a:xfrm flipH="1">
            <a:off x="13487400" y="9258300"/>
            <a:ext cx="2078231" cy="1254732"/>
          </a:xfrm>
          <a:custGeom>
            <a:avLst/>
            <a:gdLst/>
            <a:ahLst/>
            <a:cxnLst/>
            <a:rect l="l" t="t" r="r" b="b"/>
            <a:pathLst>
              <a:path w="2078231" h="1254732">
                <a:moveTo>
                  <a:pt x="2078230" y="0"/>
                </a:moveTo>
                <a:lnTo>
                  <a:pt x="0" y="0"/>
                </a:lnTo>
                <a:lnTo>
                  <a:pt x="0" y="1254732"/>
                </a:lnTo>
                <a:lnTo>
                  <a:pt x="2078230" y="1254732"/>
                </a:lnTo>
                <a:lnTo>
                  <a:pt x="20782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F26A42C5-4039-E7B1-09AE-FA8F32D1DC54}"/>
              </a:ext>
            </a:extLst>
          </p:cNvPr>
          <p:cNvSpPr/>
          <p:nvPr/>
        </p:nvSpPr>
        <p:spPr>
          <a:xfrm flipH="1">
            <a:off x="3132612" y="-445107"/>
            <a:ext cx="2078231" cy="1254732"/>
          </a:xfrm>
          <a:custGeom>
            <a:avLst/>
            <a:gdLst/>
            <a:ahLst/>
            <a:cxnLst/>
            <a:rect l="l" t="t" r="r" b="b"/>
            <a:pathLst>
              <a:path w="2078231" h="1254732">
                <a:moveTo>
                  <a:pt x="2078231" y="0"/>
                </a:moveTo>
                <a:lnTo>
                  <a:pt x="0" y="0"/>
                </a:lnTo>
                <a:lnTo>
                  <a:pt x="0" y="1254732"/>
                </a:lnTo>
                <a:lnTo>
                  <a:pt x="2078231" y="1254732"/>
                </a:lnTo>
                <a:lnTo>
                  <a:pt x="20782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983FEB3-E8B2-D92B-696B-C01F76AFD45C}"/>
              </a:ext>
            </a:extLst>
          </p:cNvPr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B68CB6ED-7957-9206-47F7-2D005F271D0A}"/>
              </a:ext>
            </a:extLst>
          </p:cNvPr>
          <p:cNvSpPr txBox="1"/>
          <p:nvPr/>
        </p:nvSpPr>
        <p:spPr>
          <a:xfrm>
            <a:off x="6080318" y="182259"/>
            <a:ext cx="6019799" cy="986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ريادة الأعمال</a:t>
            </a:r>
            <a:endParaRPr lang="en-US" sz="4400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2589FB-8CC1-4CDF-44A8-F7B5092B79C1}"/>
              </a:ext>
            </a:extLst>
          </p:cNvPr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B604535-70B5-F9FE-57B0-2EC41DA0F4E4}"/>
                </a:ext>
              </a:extLst>
            </p:cNvPr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67314C-D79B-FFD6-4AE9-F24212AECFC3}"/>
                </a:ext>
              </a:extLst>
            </p:cNvPr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8">
            <a:extLst>
              <a:ext uri="{FF2B5EF4-FFF2-40B4-BE49-F238E27FC236}">
                <a16:creationId xmlns:a16="http://schemas.microsoft.com/office/drawing/2014/main" id="{20A86769-65C0-EE63-0B87-82EDCC89CFDB}"/>
              </a:ext>
            </a:extLst>
          </p:cNvPr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F9C6054B-B50A-6618-DD8C-E5030A9F60CD}"/>
                </a:ext>
              </a:extLst>
            </p:cNvPr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869CDA28-8F27-7D8B-A82A-86251F034E28}"/>
                </a:ext>
              </a:extLst>
            </p:cNvPr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48">
            <a:extLst>
              <a:ext uri="{FF2B5EF4-FFF2-40B4-BE49-F238E27FC236}">
                <a16:creationId xmlns:a16="http://schemas.microsoft.com/office/drawing/2014/main" id="{EF24E810-5417-403F-9B3E-2F2A27DBF338}"/>
              </a:ext>
            </a:extLst>
          </p:cNvPr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1E6A8A5F-586A-BA1C-06D9-4325979952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50">
              <a:extLst>
                <a:ext uri="{FF2B5EF4-FFF2-40B4-BE49-F238E27FC236}">
                  <a16:creationId xmlns:a16="http://schemas.microsoft.com/office/drawing/2014/main" id="{54512384-28A7-29A7-132B-96A4A0FC242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>
            <a:extLst>
              <a:ext uri="{FF2B5EF4-FFF2-40B4-BE49-F238E27FC236}">
                <a16:creationId xmlns:a16="http://schemas.microsoft.com/office/drawing/2014/main" id="{FEF1E823-8354-4401-90A5-890EA3F89DEE}"/>
              </a:ext>
            </a:extLst>
          </p:cNvPr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52D00-1470-B626-0E18-80CF18A34644}"/>
              </a:ext>
            </a:extLst>
          </p:cNvPr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23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57826F75-6A9E-265C-5FA7-236F4EE87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D816F5-F8E4-2D83-836D-0E61A6EBE8CF}"/>
              </a:ext>
            </a:extLst>
          </p:cNvPr>
          <p:cNvSpPr/>
          <p:nvPr/>
        </p:nvSpPr>
        <p:spPr>
          <a:xfrm>
            <a:off x="1729375" y="1638300"/>
            <a:ext cx="2366914" cy="391330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FF66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00206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19">
            <a:extLst>
              <a:ext uri="{FF2B5EF4-FFF2-40B4-BE49-F238E27FC236}">
                <a16:creationId xmlns:a16="http://schemas.microsoft.com/office/drawing/2014/main" id="{6976BB97-DEC6-3B39-4DCC-DE50B1F3B699}"/>
              </a:ext>
            </a:extLst>
          </p:cNvPr>
          <p:cNvSpPr txBox="1"/>
          <p:nvPr/>
        </p:nvSpPr>
        <p:spPr>
          <a:xfrm>
            <a:off x="1962689" y="1741604"/>
            <a:ext cx="1974329" cy="157206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مقطع فيديو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ماهي ريادة الأعمال؟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A61B6DF0-6F0A-F6E0-2B46-2485F1B0FC76}"/>
              </a:ext>
            </a:extLst>
          </p:cNvPr>
          <p:cNvSpPr/>
          <p:nvPr/>
        </p:nvSpPr>
        <p:spPr>
          <a:xfrm>
            <a:off x="5492423" y="2138312"/>
            <a:ext cx="7292497" cy="6745559"/>
          </a:xfrm>
          <a:custGeom>
            <a:avLst/>
            <a:gdLst/>
            <a:ahLst/>
            <a:cxnLst/>
            <a:rect l="l" t="t" r="r" b="b"/>
            <a:pathLst>
              <a:path w="7292497" h="6745559">
                <a:moveTo>
                  <a:pt x="0" y="0"/>
                </a:moveTo>
                <a:lnTo>
                  <a:pt x="7292496" y="0"/>
                </a:lnTo>
                <a:lnTo>
                  <a:pt x="7292496" y="6745559"/>
                </a:lnTo>
                <a:lnTo>
                  <a:pt x="0" y="6745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F47DCE52-F5C6-433A-EFA6-60D340DFE563}"/>
              </a:ext>
            </a:extLst>
          </p:cNvPr>
          <p:cNvSpPr txBox="1"/>
          <p:nvPr/>
        </p:nvSpPr>
        <p:spPr>
          <a:xfrm>
            <a:off x="7969435" y="2915294"/>
            <a:ext cx="2374151" cy="143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ar-EG" sz="3389" b="1" dirty="0">
                <a:solidFill>
                  <a:srgbClr val="000000"/>
                </a:solidFill>
                <a:latin typeface="Tajawal" panose="00000500000000000000" pitchFamily="2" charset="-78"/>
                <a:ea typeface="Almarai Bold"/>
                <a:cs typeface="Tajawal" panose="00000500000000000000" pitchFamily="2" charset="-78"/>
                <a:sym typeface="Almarai Bold"/>
                <a:rtl/>
              </a:rPr>
              <a:t>ريادة الأعمال المؤسسية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2EA6FD7C-A00B-F031-93E2-BD21F913681D}"/>
              </a:ext>
            </a:extLst>
          </p:cNvPr>
          <p:cNvSpPr txBox="1"/>
          <p:nvPr/>
        </p:nvSpPr>
        <p:spPr>
          <a:xfrm>
            <a:off x="5813470" y="6867859"/>
            <a:ext cx="2436099" cy="96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1"/>
              </a:lnSpc>
              <a:spcBef>
                <a:spcPct val="0"/>
              </a:spcBef>
            </a:pPr>
            <a:r>
              <a:rPr lang="ar-EG" sz="3389" b="1" u="none" strike="noStrike">
                <a:solidFill>
                  <a:srgbClr val="000000"/>
                </a:solidFill>
                <a:latin typeface="Tajawal" panose="00000500000000000000" pitchFamily="2" charset="-78"/>
                <a:ea typeface="Almarai Bold"/>
                <a:cs typeface="Tajawal" panose="00000500000000000000" pitchFamily="2" charset="-78"/>
                <a:sym typeface="Almarai Bold"/>
                <a:rtl/>
              </a:rPr>
              <a:t>ريادة الأعمال الاجتماعية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5B25D56B-B7B0-5618-7882-615D6824F942}"/>
              </a:ext>
            </a:extLst>
          </p:cNvPr>
          <p:cNvSpPr txBox="1"/>
          <p:nvPr/>
        </p:nvSpPr>
        <p:spPr>
          <a:xfrm>
            <a:off x="10130383" y="6630614"/>
            <a:ext cx="2379324" cy="143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1"/>
              </a:lnSpc>
              <a:spcBef>
                <a:spcPct val="0"/>
              </a:spcBef>
            </a:pPr>
            <a:r>
              <a:rPr lang="ar-EG" sz="3389" b="1" u="none" strike="noStrike" dirty="0">
                <a:solidFill>
                  <a:srgbClr val="000000"/>
                </a:solidFill>
                <a:latin typeface="Tajawal" panose="00000500000000000000" pitchFamily="2" charset="-78"/>
                <a:ea typeface="Almarai Bold"/>
                <a:cs typeface="Tajawal" panose="00000500000000000000" pitchFamily="2" charset="-78"/>
                <a:sym typeface="Almarai Bold"/>
                <a:rtl/>
              </a:rPr>
              <a:t>ريادة الأعمال الرقمية</a:t>
            </a:r>
          </a:p>
        </p:txBody>
      </p:sp>
      <p:pic>
        <p:nvPicPr>
          <p:cNvPr id="35" name="Picture 34" descr="A qr code with a cell phone&#10;&#10;AI-generated content may be incorrect.">
            <a:extLst>
              <a:ext uri="{FF2B5EF4-FFF2-40B4-BE49-F238E27FC236}">
                <a16:creationId xmlns:a16="http://schemas.microsoft.com/office/drawing/2014/main" id="{3ECBEC88-CB00-2365-B6C8-5149453D5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62" y="3150728"/>
            <a:ext cx="2248476" cy="22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00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5906108" y="1718245"/>
            <a:ext cx="1800892" cy="1399131"/>
            <a:chOff x="0" y="0"/>
            <a:chExt cx="427284" cy="331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48800" y="7658100"/>
            <a:ext cx="1800892" cy="1215032"/>
            <a:chOff x="0" y="0"/>
            <a:chExt cx="427284" cy="288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91328" y="2985386"/>
            <a:ext cx="15587927" cy="501061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6"/>
          <p:cNvGrpSpPr/>
          <p:nvPr/>
        </p:nvGrpSpPr>
        <p:grpSpPr>
          <a:xfrm>
            <a:off x="1431738" y="1639273"/>
            <a:ext cx="15527424" cy="8534400"/>
            <a:chOff x="0" y="0"/>
            <a:chExt cx="1481667" cy="14816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203200" y="0"/>
                  </a:moveTo>
                  <a:lnTo>
                    <a:pt x="1481667" y="0"/>
                  </a:lnTo>
                  <a:lnTo>
                    <a:pt x="1278467" y="1481667"/>
                  </a:lnTo>
                  <a:lnTo>
                    <a:pt x="0" y="14816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926849" y="1892325"/>
            <a:ext cx="12039355" cy="7873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الإدارة الذكية </a:t>
            </a:r>
            <a:r>
              <a:rPr lang="en-US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 Smart Management 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هي مفهوم حديث في علم الإدارة يعتمد على توظيف التكنولوجيا الحديثة، والبيانات الضخمة، والذكاء الاصطناعي لتحسين جميع جوانب العمل. وقد أوردت أدبيات الإدارة عدة تعريفات للإدارة الذكية يمكن أن </a:t>
            </a:r>
            <a:r>
              <a:rPr lang="ar-EG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نستخلص منها هذا التعريف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:  </a:t>
            </a:r>
            <a:r>
              <a:rPr lang="ar-EG" sz="3000" dirty="0">
                <a:solidFill>
                  <a:schemeClr val="accent2">
                    <a:lumMod val="50000"/>
                  </a:schemeClr>
                </a:solidFill>
                <a:latin typeface="Tajawal"/>
                <a:ea typeface="Tajawal"/>
                <a:cs typeface="Tajawal"/>
                <a:sym typeface="Tajawal"/>
                <a:rtl/>
              </a:rPr>
              <a:t>توظيف التقنية المتقدمة والحلول الرقمية في العمليات الإدارية من أجل تحقيق أهداف المنظمة بكفاءة وفعالية أفضل.   </a:t>
            </a:r>
          </a:p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يعتمد هذا النهج على استخدام التقنيات الحديثة والأدوات الذكية مثل تقنيات الذكاء الاصطناعي (</a:t>
            </a:r>
            <a:r>
              <a:rPr lang="en-US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AI)، 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وإنترنت الأشياء (</a:t>
            </a:r>
            <a:r>
              <a:rPr lang="en-US" sz="3000" b="1" dirty="0" err="1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IoT</a:t>
            </a:r>
            <a:r>
              <a:rPr lang="en-US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،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)</a:t>
            </a:r>
            <a:r>
              <a:rPr lang="en-US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 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والحوسبة </a:t>
            </a:r>
            <a:r>
              <a:rPr lang="ar-EG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السحابية (</a:t>
            </a:r>
            <a:r>
              <a:rPr lang="en-US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Cloud Computing</a:t>
            </a:r>
            <a:r>
              <a:rPr lang="ar-EG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 )</a:t>
            </a:r>
            <a:r>
              <a:rPr lang="en-US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 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والبلوك تشين (</a:t>
            </a:r>
            <a:r>
              <a:rPr lang="en-US" sz="3000" b="1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Blockchain)، </a:t>
            </a: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وتكنولوجيا البيانات الكبيرة، والإدارة الافتراضية، والأتمتة الذكية وغيرها.</a:t>
            </a:r>
          </a:p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وتسعى الإدارة الذكية إلى تحسين عمليات اتخاذ القرار، وتقليل التكاليف، وزيادة الإنتاجية، والارتقاء بالأداء من خلال الاعتماد على الحلول المبتكرة والتقنيات المتطورة. </a:t>
            </a:r>
          </a:p>
          <a:p>
            <a:pPr algn="r" rtl="1">
              <a:lnSpc>
                <a:spcPts val="441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674092" y="319228"/>
            <a:ext cx="5237113" cy="76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9"/>
              </a:lnSpc>
              <a:spcBef>
                <a:spcPct val="0"/>
              </a:spcBef>
            </a:pPr>
            <a:r>
              <a:rPr lang="ar-EG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الإدارة الذكية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754600" y="0"/>
            <a:ext cx="1199492" cy="10287000"/>
            <a:chOff x="0" y="0"/>
            <a:chExt cx="446365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2" name="Freeform 11"/>
          <p:cNvSpPr/>
          <p:nvPr/>
        </p:nvSpPr>
        <p:spPr>
          <a:xfrm rot="2651781">
            <a:off x="86982" y="1387678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8554" y="1409700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>
                <a:solidFill>
                  <a:schemeClr val="bg1"/>
                </a:solidFill>
              </a:rPr>
              <a:t>24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194959" y="2206326"/>
            <a:ext cx="4711851" cy="7427548"/>
          </a:xfrm>
          <a:custGeom>
            <a:avLst/>
            <a:gdLst/>
            <a:ahLst/>
            <a:cxnLst/>
            <a:rect l="l" t="t" r="r" b="b"/>
            <a:pathLst>
              <a:path w="4711851" h="7427548">
                <a:moveTo>
                  <a:pt x="0" y="0"/>
                </a:moveTo>
                <a:lnTo>
                  <a:pt x="4711851" y="0"/>
                </a:lnTo>
                <a:lnTo>
                  <a:pt x="4711851" y="7427547"/>
                </a:lnTo>
                <a:lnTo>
                  <a:pt x="0" y="7427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0D678B1C-ECFD-F9A6-20AE-83A6E6614F6A}"/>
              </a:ext>
            </a:extLst>
          </p:cNvPr>
          <p:cNvSpPr/>
          <p:nvPr/>
        </p:nvSpPr>
        <p:spPr>
          <a:xfrm>
            <a:off x="1381190" y="7436114"/>
            <a:ext cx="2457037" cy="2475737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48" t="-38645" r="-44844" b="-4090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2A99DA-DB13-4D3A-3342-352C8451F247}"/>
              </a:ext>
            </a:extLst>
          </p:cNvPr>
          <p:cNvSpPr txBox="1"/>
          <p:nvPr/>
        </p:nvSpPr>
        <p:spPr>
          <a:xfrm>
            <a:off x="4627465" y="76031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لمزيد من الوسائل والكتب: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7693F-2F24-27C1-3760-DEDB667478E3}"/>
              </a:ext>
            </a:extLst>
          </p:cNvPr>
          <p:cNvSpPr txBox="1"/>
          <p:nvPr/>
        </p:nvSpPr>
        <p:spPr>
          <a:xfrm>
            <a:off x="2425950" y="2346205"/>
            <a:ext cx="7632450" cy="666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شكرًا لحسن استماعكم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E79E880-FD3E-5C85-765D-944C7E1953B2}"/>
              </a:ext>
            </a:extLst>
          </p:cNvPr>
          <p:cNvSpPr txBox="1"/>
          <p:nvPr/>
        </p:nvSpPr>
        <p:spPr>
          <a:xfrm>
            <a:off x="6443887" y="9214804"/>
            <a:ext cx="2457036" cy="14838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dec Pro"/>
                <a:ea typeface="Codec Pro"/>
                <a:cs typeface="Codec Pro"/>
                <a:sym typeface="Codec Pro"/>
                <a:hlinkClick r:id="rId4"/>
              </a:rPr>
              <a:t>www.edarah.net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dirty="0">
              <a:solidFill>
                <a:prstClr val="black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5600" y="8685086"/>
            <a:ext cx="11830234" cy="3177813"/>
            <a:chOff x="0" y="0"/>
            <a:chExt cx="9347345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7345" cy="2510865"/>
            </a:xfrm>
            <a:custGeom>
              <a:avLst/>
              <a:gdLst/>
              <a:ahLst/>
              <a:cxnLst/>
              <a:rect l="l" t="t" r="r" b="b"/>
              <a:pathLst>
                <a:path w="9347345" h="2510865">
                  <a:moveTo>
                    <a:pt x="0" y="0"/>
                  </a:moveTo>
                  <a:lnTo>
                    <a:pt x="9347345" y="0"/>
                  </a:lnTo>
                  <a:lnTo>
                    <a:pt x="9347345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47345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1600" y="0"/>
            <a:ext cx="5334000" cy="10287000"/>
            <a:chOff x="0" y="0"/>
            <a:chExt cx="7238755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7004" r="49284"/>
            <a:stretch>
              <a:fillRect/>
            </a:stretch>
          </p:blipFill>
          <p:spPr>
            <a:xfrm>
              <a:off x="0" y="0"/>
              <a:ext cx="7238755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97118" y="559176"/>
            <a:ext cx="7494647" cy="128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محتويات الفصل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37652" y="3038801"/>
            <a:ext cx="969409" cy="956220"/>
            <a:chOff x="0" y="0"/>
            <a:chExt cx="812800" cy="801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837652" y="4203680"/>
            <a:ext cx="969409" cy="956220"/>
            <a:chOff x="0" y="0"/>
            <a:chExt cx="812800" cy="801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37652" y="5368560"/>
            <a:ext cx="969409" cy="956220"/>
            <a:chOff x="0" y="0"/>
            <a:chExt cx="812800" cy="8017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37652" y="6533440"/>
            <a:ext cx="969409" cy="956220"/>
            <a:chOff x="0" y="0"/>
            <a:chExt cx="812800" cy="8017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011231" y="1028700"/>
            <a:ext cx="1652841" cy="165284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38884" y="0"/>
                  </a:moveTo>
                  <a:lnTo>
                    <a:pt x="573916" y="0"/>
                  </a:lnTo>
                  <a:cubicBezTo>
                    <a:pt x="705848" y="0"/>
                    <a:pt x="812800" y="106952"/>
                    <a:pt x="812800" y="238884"/>
                  </a:cubicBezTo>
                  <a:lnTo>
                    <a:pt x="812800" y="573916"/>
                  </a:lnTo>
                  <a:cubicBezTo>
                    <a:pt x="812800" y="705848"/>
                    <a:pt x="705848" y="812800"/>
                    <a:pt x="573916" y="812800"/>
                  </a:cubicBezTo>
                  <a:lnTo>
                    <a:pt x="238884" y="812800"/>
                  </a:lnTo>
                  <a:cubicBezTo>
                    <a:pt x="106952" y="812800"/>
                    <a:pt x="0" y="705848"/>
                    <a:pt x="0" y="573916"/>
                  </a:cubicBezTo>
                  <a:lnTo>
                    <a:pt x="0" y="238884"/>
                  </a:lnTo>
                  <a:cubicBezTo>
                    <a:pt x="0" y="106952"/>
                    <a:pt x="106952" y="0"/>
                    <a:pt x="238884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14124" y="816351"/>
            <a:ext cx="771724" cy="7717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345E4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843645" y="9347030"/>
            <a:ext cx="3744615" cy="374461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13F4ED-1A09-E1E4-E304-1BB157758A26}"/>
              </a:ext>
            </a:extLst>
          </p:cNvPr>
          <p:cNvSpPr txBox="1"/>
          <p:nvPr/>
        </p:nvSpPr>
        <p:spPr>
          <a:xfrm>
            <a:off x="5664228" y="2853062"/>
            <a:ext cx="9519312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الكلاسيكية</a:t>
            </a: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مدرسة العلاقات الإنسانية</a:t>
            </a: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التجريبية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مدرسة النظم الاجتماعية</a:t>
            </a: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المعاصرة</a:t>
            </a:r>
          </a:p>
        </p:txBody>
      </p:sp>
      <p:grpSp>
        <p:nvGrpSpPr>
          <p:cNvPr id="42" name="Group 26">
            <a:extLst>
              <a:ext uri="{FF2B5EF4-FFF2-40B4-BE49-F238E27FC236}">
                <a16:creationId xmlns:a16="http://schemas.microsoft.com/office/drawing/2014/main" id="{1C51DBD8-CF03-65F0-09F6-11A11EE25309}"/>
              </a:ext>
            </a:extLst>
          </p:cNvPr>
          <p:cNvGrpSpPr/>
          <p:nvPr/>
        </p:nvGrpSpPr>
        <p:grpSpPr>
          <a:xfrm>
            <a:off x="15887583" y="7666777"/>
            <a:ext cx="969409" cy="956220"/>
            <a:chOff x="0" y="0"/>
            <a:chExt cx="812800" cy="801742"/>
          </a:xfrm>
        </p:grpSpPr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4F213256-06F6-733C-A2F0-84E3D1DDC9FD}"/>
                </a:ext>
              </a:extLst>
            </p:cNvPr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218A1E22-78BF-142B-745C-269F13DCCFE8}"/>
                </a:ext>
              </a:extLst>
            </p:cNvPr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05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276600" y="876300"/>
            <a:ext cx="14638225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5976" y="2721908"/>
            <a:ext cx="5295887" cy="54695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5238354" y="743346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86600" y="1333500"/>
            <a:ext cx="11341743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34200" y="1485900"/>
            <a:ext cx="11353800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9487"/>
              </a:lnSpc>
            </a:pPr>
            <a: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في العصر الراهن تطورت الإدارة عبر خمس مدارس رئيسية هي:</a:t>
            </a:r>
          </a:p>
          <a:p>
            <a:pPr algn="just">
              <a:lnSpc>
                <a:spcPts val="9349"/>
              </a:lnSpc>
            </a:pPr>
            <a:endParaRPr lang="ar-EG" sz="8499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81876" y="3086100"/>
            <a:ext cx="11769519" cy="574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الكلاسيكية</a:t>
            </a:r>
          </a:p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مدرسة العلاقات الإنسانية</a:t>
            </a:r>
          </a:p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التجريبية</a:t>
            </a:r>
            <a:endParaRPr lang="en-US" sz="2400" b="1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مدرسة النظم الاجتماعية</a:t>
            </a:r>
          </a:p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المدرسة المعاصرة</a:t>
            </a:r>
          </a:p>
          <a:p>
            <a:pPr marL="457200" indent="-457200" algn="ctr" rtl="1">
              <a:lnSpc>
                <a:spcPts val="5599"/>
              </a:lnSpc>
              <a:buFont typeface="Wingdings" panose="05000000000000000000" pitchFamily="2" charset="2"/>
              <a:buChar char="ü"/>
            </a:pPr>
            <a:r>
              <a:rPr lang="ar-EG" sz="2400" b="1" dirty="0">
                <a:latin typeface="Tajawal Bold" panose="020B0604020202020204" charset="-78"/>
                <a:ea typeface="Poppins"/>
                <a:cs typeface="Tajawal Bold" panose="020B0604020202020204" charset="-78"/>
                <a:sym typeface="Poppins"/>
                <a:rtl/>
              </a:rPr>
              <a:t>و من خلال هذا الفصل سوف نعرض المضامين الفكرية لهذه المدارس بالتفصيل.</a:t>
            </a:r>
          </a:p>
          <a:p>
            <a:pPr marL="342900" indent="-342900" algn="r" rtl="1">
              <a:lnSpc>
                <a:spcPts val="5599"/>
              </a:lnSpc>
              <a:buFont typeface="Wingdings" panose="05000000000000000000" pitchFamily="2" charset="2"/>
              <a:buChar char="q"/>
            </a:pPr>
            <a:endParaRPr lang="ar-EG" sz="2400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  <a:p>
            <a:pPr algn="r" rtl="1">
              <a:lnSpc>
                <a:spcPts val="5599"/>
              </a:lnSpc>
              <a:spcBef>
                <a:spcPct val="0"/>
              </a:spcBef>
            </a:pPr>
            <a:endParaRPr lang="ar-EG" sz="2400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315672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487" y="5928823"/>
            <a:ext cx="8811883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29487" y="-2300777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00600" y="5891313"/>
            <a:ext cx="13128089" cy="14478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21" y="4762500"/>
            <a:ext cx="4039985" cy="4114800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654113" y="5381608"/>
            <a:ext cx="3726864" cy="1049722"/>
            <a:chOff x="0" y="0"/>
            <a:chExt cx="981561" cy="2764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66B4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ajawal "/>
                <a:cs typeface="Tajawal Bold" panose="020B0604020202020204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228599" y="2552700"/>
            <a:ext cx="17145000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4" y="0"/>
                </a:lnTo>
                <a:lnTo>
                  <a:pt x="9338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r>
              <a:rPr lang="ar-EG" dirty="0"/>
              <a:t>ظظ</a:t>
            </a:r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1675590" y="-3713032"/>
            <a:ext cx="8811883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76800" y="3605313"/>
            <a:ext cx="13051889" cy="15240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3654112" y="3080452"/>
            <a:ext cx="3726864" cy="1049722"/>
            <a:chOff x="0" y="0"/>
            <a:chExt cx="981561" cy="2764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8FAA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ajawal "/>
                <a:cs typeface="Tajawal Bold" panose="020B0604020202020204" charset="-78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4419600" y="8024913"/>
            <a:ext cx="13356689" cy="14478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501713" y="7500052"/>
            <a:ext cx="3726864" cy="1049722"/>
            <a:chOff x="0" y="0"/>
            <a:chExt cx="981561" cy="2764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F66A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ajawal "/>
                <a:cs typeface="Tajawal Bold" panose="020B0604020202020204" charset="-78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 rot="802582">
            <a:off x="3458629" y="4121686"/>
            <a:ext cx="1295400" cy="1066800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0" y="0"/>
                </a:moveTo>
                <a:lnTo>
                  <a:pt x="1434154" y="0"/>
                </a:lnTo>
                <a:lnTo>
                  <a:pt x="1434154" y="1048236"/>
                </a:lnTo>
                <a:lnTo>
                  <a:pt x="0" y="10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8907849" flipH="1">
            <a:off x="3892974" y="6192046"/>
            <a:ext cx="896885" cy="593552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1434155" y="0"/>
                </a:moveTo>
                <a:lnTo>
                  <a:pt x="0" y="0"/>
                </a:lnTo>
                <a:lnTo>
                  <a:pt x="0" y="1048236"/>
                </a:lnTo>
                <a:lnTo>
                  <a:pt x="1434155" y="1048236"/>
                </a:lnTo>
                <a:lnTo>
                  <a:pt x="143415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4545094" flipH="1" flipV="1">
            <a:off x="3051293" y="7921851"/>
            <a:ext cx="1434155" cy="1048237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1434155" y="1048237"/>
                </a:moveTo>
                <a:lnTo>
                  <a:pt x="0" y="1048237"/>
                </a:lnTo>
                <a:lnTo>
                  <a:pt x="0" y="0"/>
                </a:lnTo>
                <a:lnTo>
                  <a:pt x="1434155" y="0"/>
                </a:lnTo>
                <a:lnTo>
                  <a:pt x="1434155" y="104823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888687" y="3009900"/>
            <a:ext cx="2159485" cy="2057400"/>
          </a:xfrm>
          <a:custGeom>
            <a:avLst/>
            <a:gdLst/>
            <a:ahLst/>
            <a:cxnLst/>
            <a:rect l="l" t="t" r="r" b="b"/>
            <a:pathLst>
              <a:path w="2159485" h="2057400">
                <a:moveTo>
                  <a:pt x="0" y="0"/>
                </a:moveTo>
                <a:lnTo>
                  <a:pt x="2159485" y="0"/>
                </a:lnTo>
                <a:lnTo>
                  <a:pt x="215948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3944600" y="3452913"/>
            <a:ext cx="3171905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0" b="1" dirty="0">
                <a:latin typeface="Tajawal Bold"/>
                <a:ea typeface="Tajawal Bold"/>
                <a:cs typeface="Tajawal Bold"/>
                <a:rtl/>
              </a:rPr>
              <a:t>النظرية البيروقراطية </a:t>
            </a:r>
            <a:endParaRPr lang="en-US" sz="2800" b="1" dirty="0">
              <a:latin typeface="Tajawal Bold"/>
              <a:ea typeface="Tajawal Bold"/>
              <a:cs typeface="Tajawal Bold"/>
              <a:rtl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3258800" y="7796313"/>
            <a:ext cx="378150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0" b="1" dirty="0">
                <a:latin typeface="Tajawal Bold"/>
                <a:ea typeface="Tajawal Bold"/>
                <a:cs typeface="Tajawal Bold"/>
                <a:rtl/>
              </a:rPr>
              <a:t>نظرية الإدارة العلمية</a:t>
            </a:r>
            <a:endParaRPr lang="en-US" sz="2800" b="1" dirty="0">
              <a:latin typeface="Tajawal Bold"/>
              <a:ea typeface="Tajawal Bold"/>
              <a:cs typeface="Tajawal Bold"/>
              <a:rtl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3716000" y="5738913"/>
            <a:ext cx="3449385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0" b="1" dirty="0">
                <a:latin typeface="Tajawal Bold"/>
                <a:ea typeface="Tajawal Bold"/>
                <a:cs typeface="Tajawal Bold"/>
                <a:rtl/>
              </a:rPr>
              <a:t>نظرية شمولية الإدارة</a:t>
            </a:r>
            <a:endParaRPr lang="en-US" sz="2800" b="1" dirty="0">
              <a:latin typeface="Tajawal Bold"/>
              <a:ea typeface="Tajawal Bold"/>
              <a:cs typeface="Tajawal Bold"/>
              <a:rtl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28600" y="6438900"/>
            <a:ext cx="356879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2800" b="1" dirty="0">
                <a:solidFill>
                  <a:schemeClr val="bg1"/>
                </a:solidFill>
                <a:latin typeface="Tajawal "/>
                <a:cs typeface="Tajawal Bold" panose="020B0604020202020204" charset="-78"/>
              </a:rPr>
              <a:t>المدرسة الكلاسيكية (التقليدية)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553200" y="6424713"/>
            <a:ext cx="1092653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مؤسس هذه النظرية المفكر الفرنسي هنري فايول  </a:t>
            </a:r>
            <a:r>
              <a:rPr lang="en-US" altLang="en-US" dirty="0">
                <a:latin typeface="Tajawal "/>
                <a:cs typeface="Tajawal Bold" panose="020B0604020202020204" charset="-78"/>
              </a:rPr>
              <a:t>Henry </a:t>
            </a:r>
            <a:r>
              <a:rPr lang="en-US" altLang="en-US" dirty="0" err="1">
                <a:latin typeface="Tajawal "/>
                <a:cs typeface="Tajawal Bold" panose="020B0604020202020204" charset="-78"/>
              </a:rPr>
              <a:t>Fayol</a:t>
            </a:r>
            <a:r>
              <a:rPr lang="en-US" altLang="en-US" dirty="0">
                <a:latin typeface="Tajawal "/>
                <a:cs typeface="Tajawal Bold" panose="020B0604020202020204" charset="-78"/>
              </a:rPr>
              <a:t> </a:t>
            </a:r>
            <a:r>
              <a:rPr lang="ar-SA" altLang="en-US" dirty="0">
                <a:latin typeface="Tajawal "/>
                <a:cs typeface="Tajawal Bold" panose="020B0604020202020204" charset="-78"/>
              </a:rPr>
              <a:t>  مفاد هذه النظرية يشير إلى أن الإدارة عبارة عن مجموعة من الإجراءات العقلانية والمنطقية تستند الى مبادئ واحدة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477000" y="4214913"/>
            <a:ext cx="1084354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وتنسب هذه النظرية إلى عالم الاجتماع الألماني الشهير ماكس فبير(</a:t>
            </a:r>
            <a:r>
              <a:rPr lang="en-US" altLang="en-US" dirty="0">
                <a:latin typeface="Tajawal "/>
                <a:cs typeface="Tajawal Bold" panose="020B0604020202020204" charset="-78"/>
              </a:rPr>
              <a:t>Max Weber) </a:t>
            </a:r>
            <a:r>
              <a:rPr lang="ar-SA" altLang="en-US" dirty="0">
                <a:latin typeface="Tajawal "/>
                <a:cs typeface="Tajawal Bold" panose="020B0604020202020204" charset="-78"/>
              </a:rPr>
              <a:t>)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 وقد استحدث ماكس فيبر مفهوم البيروقراطية التي تعني (حكم المكتب)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76800" y="8605722"/>
            <a:ext cx="1242060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وتنسب هذه النظرية للعالم الإمريكي فريديرك تايلور  </a:t>
            </a:r>
            <a:r>
              <a:rPr lang="en-US" altLang="en-US" dirty="0">
                <a:latin typeface="Tajawal "/>
                <a:cs typeface="Tajawal Bold" panose="020B0604020202020204" charset="-78"/>
              </a:rPr>
              <a:t>Frederick Taylor</a:t>
            </a:r>
            <a:endParaRPr lang="ar-SA" altLang="en-US" dirty="0">
              <a:latin typeface="Tajawal "/>
              <a:cs typeface="Tajawal Bold" panose="020B0604020202020204" charset="-78"/>
            </a:endParaRP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ينبغي على الشركات والمؤسسات دراسة المهام الموكلة إليها بدقة من أجل إعداد إجراءات سليمة ودقيقة لتنفيذ تلك المهام </a:t>
            </a:r>
          </a:p>
        </p:txBody>
      </p:sp>
      <p:sp>
        <p:nvSpPr>
          <p:cNvPr id="57" name="مستطيل 27"/>
          <p:cNvSpPr>
            <a:spLocks noChangeArrowheads="1"/>
          </p:cNvSpPr>
          <p:nvPr/>
        </p:nvSpPr>
        <p:spPr bwMode="auto">
          <a:xfrm>
            <a:off x="533400" y="1181100"/>
            <a:ext cx="17459325" cy="179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ts val="713"/>
              </a:spcAft>
              <a:buNone/>
            </a:pPr>
            <a:r>
              <a:rPr lang="ar-SA" altLang="en-US" sz="2400" dirty="0">
                <a:latin typeface="Tajawal "/>
                <a:ea typeface="Times New Roman" panose="02020603050405020304" pitchFamily="18" charset="0"/>
                <a:cs typeface="Tajawal Bold" panose="020B0604020202020204" charset="-78"/>
              </a:rPr>
              <a:t>ظهرت المدرسة التقليدية آواخر القرن التاسع عشر وجمعت تحت مظلتها نظريات فكرية عديدة تعتبر بداية التأسيس لعلم الإدارة، وتاريخ لأهم علمائها الأوائل، ومجال لطرح ونشر أولى نظريات الفكر الإداري. </a:t>
            </a:r>
            <a:endParaRPr lang="en-US" altLang="en-US" sz="2400" dirty="0">
              <a:latin typeface="Tajawal "/>
              <a:ea typeface="Times New Roman" panose="02020603050405020304" pitchFamily="18" charset="0"/>
              <a:cs typeface="Tajawal Bold" panose="020B0604020202020204" charset="-78"/>
            </a:endParaRPr>
          </a:p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ts val="713"/>
              </a:spcAft>
              <a:buNone/>
            </a:pPr>
            <a:r>
              <a:rPr lang="ar-SA" altLang="en-US" sz="2400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وبرزت في هذا السياق ثلاث نظريات أو مدارس فرعية شهيرة هي </a:t>
            </a:r>
            <a:r>
              <a:rPr lang="ar-SA" altLang="en-US" sz="2400" dirty="0">
                <a:latin typeface="Tajawal "/>
                <a:ea typeface="Times New Roman" panose="02020603050405020304" pitchFamily="18" charset="0"/>
                <a:cs typeface="Tajawal Bold" panose="020B0604020202020204" charset="-78"/>
              </a:rPr>
              <a:t>النظرية البيروقراطية، ونظرية الإدارة العلمية، ونظرية شمولية الإدارة.</a:t>
            </a:r>
            <a:endParaRPr lang="en-US" altLang="en-US" sz="2400" dirty="0">
              <a:latin typeface="Tajawal "/>
              <a:ea typeface="Times New Roman" panose="02020603050405020304" pitchFamily="18" charset="0"/>
              <a:cs typeface="Tajawal Bold" panose="020B060402020202020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1"/>
          <p:cNvSpPr txBox="1"/>
          <p:nvPr/>
        </p:nvSpPr>
        <p:spPr>
          <a:xfrm>
            <a:off x="6934200" y="0"/>
            <a:ext cx="5159425" cy="92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المدرسة الكلاسيكية (التقليدية)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0368" y="3274443"/>
            <a:ext cx="16102232" cy="811683"/>
            <a:chOff x="0" y="0"/>
            <a:chExt cx="740505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D7AC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368" y="4298775"/>
            <a:ext cx="16102232" cy="811683"/>
            <a:chOff x="0" y="0"/>
            <a:chExt cx="740505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6C9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0368" y="5323108"/>
            <a:ext cx="16102232" cy="811683"/>
            <a:chOff x="0" y="0"/>
            <a:chExt cx="740505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A9B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" y="6286500"/>
            <a:ext cx="16102232" cy="811683"/>
            <a:chOff x="0" y="0"/>
            <a:chExt cx="740505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B2C9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" y="7310833"/>
            <a:ext cx="16102232" cy="811683"/>
            <a:chOff x="0" y="0"/>
            <a:chExt cx="740505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EFC3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2596" y="3394311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62596" y="4418643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62596" y="5442976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86628" y="640636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6628" y="7430701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6"/>
                </a:lnTo>
                <a:lnTo>
                  <a:pt x="0" y="57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05000" y="3489027"/>
            <a:ext cx="147828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75"/>
              </a:lnSpc>
              <a:spcBef>
                <a:spcPct val="0"/>
              </a:spcBef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 إن تقسيم العمل يؤدي إلى استخدام جميع الخبرات في المنظمة</a:t>
            </a:r>
            <a:endParaRPr lang="en-US" sz="2400" b="1" dirty="0">
              <a:solidFill>
                <a:srgbClr val="343539"/>
              </a:solidFill>
              <a:latin typeface="Tajawal Bold" panose="020B0604020202020204" charset="-78"/>
              <a:ea typeface="Poppins Semi-Bold"/>
              <a:cs typeface="Tajawal Bold" panose="020B0604020202020204" charset="-78"/>
              <a:sym typeface="Poppins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905000" y="4381500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ضرورة وجود نظام لضبط نشاط المنظمة والعاملين بها</a:t>
            </a:r>
            <a:endParaRPr 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057400" y="5536168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إن الخدمة في المنظمة يجب أن تبنى على أساس حماية العاملين بها من الفصل التعسفي أو العشوائي</a:t>
            </a:r>
            <a:endParaRPr 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29032" y="6505628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إن تنظيم المكاتب يجب أن يتبع مبدأ التدرج الهرمي</a:t>
            </a:r>
            <a:endParaRPr 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963655" y="7441168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الإداري الناجح الذي يدير عمله بطريقة رسمية غير شخصية</a:t>
            </a:r>
            <a:endParaRPr 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962025" y="8322540"/>
            <a:ext cx="16102232" cy="811683"/>
            <a:chOff x="0" y="0"/>
            <a:chExt cx="7405056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A9B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34253" y="844240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963655" y="8507968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إن التنظيم البيروقراطي قادر على تحقيق أعلى درجات الكفاءة</a:t>
            </a:r>
            <a:endParaRPr 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1"/>
          <p:cNvSpPr txBox="1"/>
          <p:nvPr/>
        </p:nvSpPr>
        <p:spPr>
          <a:xfrm>
            <a:off x="6934200" y="0"/>
            <a:ext cx="5159425" cy="92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المدرسة الكلاسيكية (التقليدية)</a:t>
            </a:r>
          </a:p>
        </p:txBody>
      </p:sp>
      <p:sp>
        <p:nvSpPr>
          <p:cNvPr id="34" name="مستطيل 31"/>
          <p:cNvSpPr>
            <a:spLocks noChangeArrowheads="1"/>
          </p:cNvSpPr>
          <p:nvPr/>
        </p:nvSpPr>
        <p:spPr bwMode="auto">
          <a:xfrm>
            <a:off x="1524000" y="2247900"/>
            <a:ext cx="15554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يمكن تلخيص السمات الرئيسية للمدرسة التقليدية في النقاط الآتية:</a:t>
            </a:r>
          </a:p>
        </p:txBody>
      </p:sp>
      <p:grpSp>
        <p:nvGrpSpPr>
          <p:cNvPr id="35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3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5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5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4790625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1" y="2569508"/>
            <a:ext cx="5000767" cy="51647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4" y="908608"/>
            <a:ext cx="9212668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" y="876300"/>
            <a:ext cx="8991599" cy="103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المدرسة الكلاسيكية (التقليدية) الانتقادات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2552700"/>
            <a:ext cx="1268391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EG" sz="28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كانت أبرز الانتقادات هي : </a:t>
            </a:r>
          </a:p>
          <a:p>
            <a:pPr marL="342900" indent="-342900" algn="ct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الاهتمام بالجوانب الفنية للعمل واعتبار الإنسان كآلة. </a:t>
            </a:r>
          </a:p>
          <a:p>
            <a:pPr marL="342900" indent="-342900" algn="ct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إغفال الجوانب الإجتماعية والنفسية للعاملين. </a:t>
            </a:r>
          </a:p>
          <a:p>
            <a:pPr marL="342900" indent="-342900" algn="ct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الاهتمام بالحوافز المادية فقط لزيادة الإنتاجية وإغفال الحاجات ودوافع الإنسان الأخرى.</a:t>
            </a:r>
          </a:p>
          <a:p>
            <a:pPr marL="342900" indent="-342900" algn="ct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EG" sz="2400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الالتزام الصارم للأنظمة والإجراءات والقوانين يدفع العاملين إلى الجمود وعدم الابتكار ومقاومة التغيير</a:t>
            </a:r>
            <a:r>
              <a:rPr lang="ar-EG" sz="2400" b="1" dirty="0"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. </a:t>
            </a:r>
          </a:p>
          <a:p>
            <a:pPr algn="r" rtl="1">
              <a:lnSpc>
                <a:spcPct val="200000"/>
              </a:lnSpc>
            </a:pPr>
            <a:r>
              <a:rPr lang="ar-EG" sz="2800" b="1" dirty="0">
                <a:solidFill>
                  <a:srgbClr val="002060"/>
                </a:solidFill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و نتيجة لهذه الانتقادات بنهاية العشرينيات وأوائل الثلاثينات ظهر اتجاه جديد في تطور الإدارة عرف بالعلاقات الإنسانية في العمل.</a:t>
            </a:r>
          </a:p>
          <a:p>
            <a:pPr algn="ctr" rtl="1">
              <a:lnSpc>
                <a:spcPct val="200000"/>
              </a:lnSpc>
            </a:pPr>
            <a:endParaRPr lang="ar-EG" sz="2000" dirty="0">
              <a:latin typeface="Tajawal" panose="00000500000000000000" pitchFamily="2" charset="-78"/>
              <a:ea typeface="Poppins"/>
              <a:cs typeface="Tajawal" panose="00000500000000000000" pitchFamily="2" charset="-78"/>
              <a:sym typeface="Poppins"/>
              <a:rtl/>
            </a:endParaRPr>
          </a:p>
        </p:txBody>
      </p: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6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281040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011400" y="1790700"/>
            <a:ext cx="2001069" cy="1652303"/>
            <a:chOff x="0" y="0"/>
            <a:chExt cx="6350000" cy="5911850"/>
          </a:xfrm>
        </p:grpSpPr>
        <p:sp>
          <p:nvSpPr>
            <p:cNvPr id="4" name="Freeform 4"/>
            <p:cNvSpPr/>
            <p:nvPr/>
          </p:nvSpPr>
          <p:spPr>
            <a:xfrm flipH="1">
              <a:off x="302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5201920" y="402590"/>
                  </a:moveTo>
                  <a:lnTo>
                    <a:pt x="6239510" y="2192020"/>
                  </a:lnTo>
                  <a:cubicBezTo>
                    <a:pt x="6417310" y="2498090"/>
                    <a:pt x="6374130" y="2884170"/>
                    <a:pt x="6134100" y="3144520"/>
                  </a:cubicBezTo>
                  <a:lnTo>
                    <a:pt x="3822700" y="5651500"/>
                  </a:lnTo>
                  <a:cubicBezTo>
                    <a:pt x="3670300" y="5817870"/>
                    <a:pt x="3454400" y="5911850"/>
                    <a:pt x="3229610" y="5911850"/>
                  </a:cubicBezTo>
                  <a:lnTo>
                    <a:pt x="807720" y="5911850"/>
                  </a:lnTo>
                  <a:cubicBezTo>
                    <a:pt x="361950" y="5911850"/>
                    <a:pt x="0" y="5549900"/>
                    <a:pt x="0" y="5104130"/>
                  </a:cubicBezTo>
                  <a:lnTo>
                    <a:pt x="0" y="1891030"/>
                  </a:lnTo>
                  <a:cubicBezTo>
                    <a:pt x="0" y="1724660"/>
                    <a:pt x="50800" y="1562100"/>
                    <a:pt x="147320" y="1426210"/>
                  </a:cubicBezTo>
                  <a:lnTo>
                    <a:pt x="909320" y="342900"/>
                  </a:lnTo>
                  <a:cubicBezTo>
                    <a:pt x="1060450" y="128270"/>
                    <a:pt x="1306830" y="0"/>
                    <a:pt x="1569720" y="0"/>
                  </a:cubicBezTo>
                  <a:lnTo>
                    <a:pt x="4503420" y="0"/>
                  </a:lnTo>
                  <a:cubicBezTo>
                    <a:pt x="4791710" y="0"/>
                    <a:pt x="5058410" y="153670"/>
                    <a:pt x="5201920" y="402590"/>
                  </a:cubicBezTo>
                  <a:close/>
                </a:path>
              </a:pathLst>
            </a:custGeom>
            <a:blipFill>
              <a:blip r:embed="rId2"/>
              <a:stretch>
                <a:fillRect r="-396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752600" y="7581900"/>
            <a:ext cx="2122234" cy="2122234"/>
          </a:xfrm>
          <a:custGeom>
            <a:avLst/>
            <a:gdLst/>
            <a:ahLst/>
            <a:cxnLst/>
            <a:rect l="l" t="t" r="r" b="b"/>
            <a:pathLst>
              <a:path w="2122234" h="2122234">
                <a:moveTo>
                  <a:pt x="0" y="0"/>
                </a:moveTo>
                <a:lnTo>
                  <a:pt x="2122234" y="0"/>
                </a:lnTo>
                <a:lnTo>
                  <a:pt x="2122234" y="2122234"/>
                </a:lnTo>
                <a:lnTo>
                  <a:pt x="0" y="2122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600851" y="1840888"/>
            <a:ext cx="277095" cy="2770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21448" y="1840888"/>
            <a:ext cx="277095" cy="27709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42044" y="1840888"/>
            <a:ext cx="277095" cy="27709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15020051" y="8845287"/>
            <a:ext cx="277095" cy="27709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5020051" y="9265884"/>
            <a:ext cx="277095" cy="27709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14571010" y="8845287"/>
            <a:ext cx="277095" cy="277095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4571010" y="9265884"/>
            <a:ext cx="277095" cy="277095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52" name="Freeform 51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1"/>
          <p:cNvSpPr txBox="1"/>
          <p:nvPr/>
        </p:nvSpPr>
        <p:spPr>
          <a:xfrm>
            <a:off x="6524443" y="276225"/>
            <a:ext cx="5159425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مدرسة العلاقات الإنسانية</a:t>
            </a:r>
          </a:p>
        </p:txBody>
      </p:sp>
      <p:sp>
        <p:nvSpPr>
          <p:cNvPr id="62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7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مستطيل 27"/>
          <p:cNvSpPr>
            <a:spLocks noChangeArrowheads="1"/>
          </p:cNvSpPr>
          <p:nvPr/>
        </p:nvSpPr>
        <p:spPr bwMode="auto">
          <a:xfrm>
            <a:off x="533400" y="2095500"/>
            <a:ext cx="1454943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r" rtl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ظهرت هذه المدرسة كرد فعل يعارض الاتجاه التقليدي المبني على أساس النظرية غير الإنسانية للعامل، من أبرز الأسماء الذين أسهموا بظهور هذا الاتجاه كلا من : </a:t>
            </a:r>
            <a:r>
              <a:rPr lang="ar-SA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التون مايو </a:t>
            </a: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، </a:t>
            </a:r>
            <a:r>
              <a:rPr lang="ar-SA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شستر برنارد </a:t>
            </a: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، </a:t>
            </a:r>
            <a:r>
              <a:rPr lang="ar-SA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هربرت سايمون </a:t>
            </a: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، </a:t>
            </a:r>
            <a:r>
              <a:rPr lang="ar-SA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ماري فوليت </a:t>
            </a:r>
            <a:r>
              <a:rPr lang="en-US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  Mary </a:t>
            </a:r>
            <a:r>
              <a:rPr lang="en-US" altLang="en-US" sz="3000" dirty="0" err="1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p.Folleit</a:t>
            </a:r>
            <a:endParaRPr lang="en-US" altLang="en-US" sz="3000" dirty="0">
              <a:solidFill>
                <a:srgbClr val="0070C0"/>
              </a:solidFill>
              <a:latin typeface="Tajawal Bold" panose="020B0604020202020204" charset="-78"/>
              <a:cs typeface="Tajawal Bold" panose="020B0604020202020204" charset="-78"/>
            </a:endParaRPr>
          </a:p>
          <a:p>
            <a:pPr marL="457200" indent="-457200" algn="r" rtl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و بالرغم من الإسهامات الكبيرة التي قدمها هؤلاء العلماء ، إلا أنه يمكن القول بأن المدرسة ظهرت على أساس </a:t>
            </a:r>
            <a:r>
              <a:rPr lang="ar-SA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نتائج نظرية مصنع هاوثورن</a:t>
            </a:r>
            <a:r>
              <a:rPr lang="en-US" altLang="en-US" sz="3000" dirty="0">
                <a:solidFill>
                  <a:srgbClr val="0070C0"/>
                </a:solidFill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في الولايات المتحدة التي أجراها ألتون مايو وزملائه في شركة  وسترن الكتريك لمدة خمس سنوات.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0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en-US" sz="30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394404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8936" y="1821759"/>
            <a:ext cx="4871734" cy="7307601"/>
          </a:xfrm>
          <a:custGeom>
            <a:avLst/>
            <a:gdLst/>
            <a:ahLst/>
            <a:cxnLst/>
            <a:rect l="l" t="t" r="r" b="b"/>
            <a:pathLst>
              <a:path w="4871734" h="7307601">
                <a:moveTo>
                  <a:pt x="0" y="0"/>
                </a:moveTo>
                <a:lnTo>
                  <a:pt x="4871734" y="0"/>
                </a:lnTo>
                <a:lnTo>
                  <a:pt x="4871734" y="7307600"/>
                </a:lnTo>
                <a:lnTo>
                  <a:pt x="0" y="73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72477" y="4614494"/>
            <a:ext cx="552023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en-US" sz="44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مبادئ مدرسة العلاقات الإنسانية</a:t>
            </a:r>
          </a:p>
          <a:p>
            <a:pPr marL="0" lvl="1"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4400" dirty="0">
              <a:solidFill>
                <a:srgbClr val="002060"/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36738" y="8577385"/>
            <a:ext cx="909235" cy="909235"/>
          </a:xfrm>
          <a:custGeom>
            <a:avLst/>
            <a:gdLst/>
            <a:ahLst/>
            <a:cxnLst/>
            <a:rect l="l" t="t" r="r" b="b"/>
            <a:pathLst>
              <a:path w="1212314" h="1212314">
                <a:moveTo>
                  <a:pt x="0" y="0"/>
                </a:moveTo>
                <a:lnTo>
                  <a:pt x="1212314" y="0"/>
                </a:lnTo>
                <a:lnTo>
                  <a:pt x="1212314" y="1212314"/>
                </a:lnTo>
                <a:lnTo>
                  <a:pt x="0" y="1212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88689" y="5031265"/>
            <a:ext cx="903964" cy="903964"/>
          </a:xfrm>
          <a:custGeom>
            <a:avLst/>
            <a:gdLst/>
            <a:ahLst/>
            <a:cxnLst/>
            <a:rect l="l" t="t" r="r" b="b"/>
            <a:pathLst>
              <a:path w="1205285" h="1205285">
                <a:moveTo>
                  <a:pt x="0" y="0"/>
                </a:moveTo>
                <a:lnTo>
                  <a:pt x="1205285" y="0"/>
                </a:lnTo>
                <a:lnTo>
                  <a:pt x="1205285" y="1205285"/>
                </a:lnTo>
                <a:lnTo>
                  <a:pt x="0" y="1205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963979" y="7004985"/>
            <a:ext cx="908032" cy="908032"/>
          </a:xfrm>
          <a:custGeom>
            <a:avLst/>
            <a:gdLst/>
            <a:ahLst/>
            <a:cxnLst/>
            <a:rect l="l" t="t" r="r" b="b"/>
            <a:pathLst>
              <a:path w="1210709" h="1210709">
                <a:moveTo>
                  <a:pt x="0" y="0"/>
                </a:moveTo>
                <a:lnTo>
                  <a:pt x="1210709" y="0"/>
                </a:lnTo>
                <a:lnTo>
                  <a:pt x="1210709" y="1210709"/>
                </a:lnTo>
                <a:lnTo>
                  <a:pt x="0" y="1210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1584665">
            <a:off x="3141376" y="1491216"/>
            <a:ext cx="899958" cy="899958"/>
          </a:xfrm>
          <a:custGeom>
            <a:avLst/>
            <a:gdLst/>
            <a:ahLst/>
            <a:cxnLst/>
            <a:rect l="l" t="t" r="r" b="b"/>
            <a:pathLst>
              <a:path w="1199944" h="1199944">
                <a:moveTo>
                  <a:pt x="0" y="0"/>
                </a:moveTo>
                <a:lnTo>
                  <a:pt x="1199944" y="0"/>
                </a:lnTo>
                <a:lnTo>
                  <a:pt x="1199944" y="1199944"/>
                </a:lnTo>
                <a:lnTo>
                  <a:pt x="0" y="1199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963979" y="3036914"/>
            <a:ext cx="903964" cy="903964"/>
          </a:xfrm>
          <a:custGeom>
            <a:avLst/>
            <a:gdLst/>
            <a:ahLst/>
            <a:cxnLst/>
            <a:rect l="l" t="t" r="r" b="b"/>
            <a:pathLst>
              <a:path w="1205285" h="1205285">
                <a:moveTo>
                  <a:pt x="0" y="0"/>
                </a:moveTo>
                <a:lnTo>
                  <a:pt x="1205285" y="0"/>
                </a:lnTo>
                <a:lnTo>
                  <a:pt x="1205285" y="1205285"/>
                </a:lnTo>
                <a:lnTo>
                  <a:pt x="0" y="120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477001" y="3262200"/>
            <a:ext cx="106680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8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إن القيادة الإدارية مهمة في التأثير على سلوك الأفراد فكلما كان الفرد أكثر رضى كلما كان أكثر إنتاجا</a:t>
            </a:r>
          </a:p>
          <a:p>
            <a:pPr algn="ctr">
              <a:lnSpc>
                <a:spcPts val="3359"/>
              </a:lnSpc>
            </a:pPr>
            <a:endParaRPr lang="en-US" sz="2200" b="1" spc="23" dirty="0">
              <a:latin typeface="Tajawal Bold" panose="020B0604020202020204" charset="-78"/>
              <a:ea typeface="Inter Bold"/>
              <a:cs typeface="Tajawal Bold" panose="020B0604020202020204" charset="-78"/>
              <a:sym typeface="Int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131768" y="6957901"/>
            <a:ext cx="108798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8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إن الاتصالات الإدارية في المنظمة مهمة جدا لتبادل المعلومات والتفاعل الاجتماعي المفتوح بين العمال و الإدارة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55718" y="5248864"/>
            <a:ext cx="95082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8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إن الإدراة الديموقراطية هي الأفضل لتحقيق الأهداف بإشراك العاملين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82616" y="8726441"/>
            <a:ext cx="1099624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8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إن التنظيم الإداري في علاقة اجتماعية إنسانية تربط بين مجموعات الأفراد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39000" y="1714500"/>
            <a:ext cx="8879364" cy="88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8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إن السلوك الإنساني هو أحد العناصر الرئيسية المحددة للكفاءة الإنتاجية</a:t>
            </a:r>
          </a:p>
        </p:txBody>
      </p:sp>
      <p:grpSp>
        <p:nvGrpSpPr>
          <p:cNvPr id="35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3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51"/>
          <p:cNvSpPr txBox="1"/>
          <p:nvPr/>
        </p:nvSpPr>
        <p:spPr>
          <a:xfrm>
            <a:off x="6934200" y="0"/>
            <a:ext cx="5159425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مدرسة العلاقات الإنسانية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45718" y="1665559"/>
            <a:ext cx="260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74518" y="3265759"/>
            <a:ext cx="3016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88918" y="5246959"/>
            <a:ext cx="357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74518" y="7228159"/>
            <a:ext cx="308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45718" y="8752159"/>
            <a:ext cx="314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5</a:t>
            </a:r>
          </a:p>
        </p:txBody>
      </p:sp>
      <p:sp>
        <p:nvSpPr>
          <p:cNvPr id="54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8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83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1939</Words>
  <Application>Microsoft Office PowerPoint</Application>
  <PresentationFormat>Custom</PresentationFormat>
  <Paragraphs>259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Calibri</vt:lpstr>
      <vt:lpstr>Calibri Light</vt:lpstr>
      <vt:lpstr>29LT Bukra Bold</vt:lpstr>
      <vt:lpstr>Bodoni MT</vt:lpstr>
      <vt:lpstr>Cascadia Code</vt:lpstr>
      <vt:lpstr>Tajawal Bold</vt:lpstr>
      <vt:lpstr>Codec Pro Bold</vt:lpstr>
      <vt:lpstr>Arial</vt:lpstr>
      <vt:lpstr>League Spartan</vt:lpstr>
      <vt:lpstr>Garet Bold</vt:lpstr>
      <vt:lpstr>Codec Pro</vt:lpstr>
      <vt:lpstr>DIN NEXT™ ARABIC BOLD</vt:lpstr>
      <vt:lpstr>Tajawal </vt:lpstr>
      <vt:lpstr>Tajawal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Simple Modern Business Proposal Pitch Deck Presentation Design</dc:title>
  <dc:creator>Dr-Mohamed Ahmed</dc:creator>
  <cp:lastModifiedBy>Valentina Wilson</cp:lastModifiedBy>
  <cp:revision>100</cp:revision>
  <dcterms:created xsi:type="dcterms:W3CDTF">2006-08-16T00:00:00Z</dcterms:created>
  <dcterms:modified xsi:type="dcterms:W3CDTF">2025-03-02T12:02:34Z</dcterms:modified>
  <dc:identifier>DAGfLp__JEg</dc:identifier>
</cp:coreProperties>
</file>