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8288000" cy="10287000"/>
  <p:notesSz cx="6858000" cy="9144000"/>
  <p:embeddedFontLst>
    <p:embeddedFont>
      <p:font typeface="Almarai" panose="020B0604020202020204" charset="-78"/>
      <p:regular r:id="rId18"/>
    </p:embeddedFont>
    <p:embeddedFont>
      <p:font typeface="Almarai Bold" panose="020B0604020202020204" charset="-78"/>
      <p:regular r:id="rId19"/>
    </p:embeddedFont>
    <p:embeddedFont>
      <p:font typeface="Arimo" panose="020B0604020202020204" charset="0"/>
      <p:regular r:id="rId20"/>
    </p:embeddedFont>
    <p:embeddedFont>
      <p:font typeface="Noto Naskh Arabic" panose="020B0604020202020204" charset="-78"/>
      <p:regular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6" d="100"/>
          <a:sy n="56" d="100"/>
        </p:scale>
        <p:origin x="80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42.jpeg"/><Relationship Id="rId1" Type="http://schemas.openxmlformats.org/officeDocument/2006/relationships/slideLayout" Target="../slideLayouts/slideLayout7.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slides/_rels/slide14.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image" Target="../media/image27.svg"/><Relationship Id="rId7" Type="http://schemas.openxmlformats.org/officeDocument/2006/relationships/image" Target="../media/image2.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45.jpeg"/></Relationships>
</file>

<file path=ppt/slides/_rels/slide15.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16.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48.svg"/><Relationship Id="rId7" Type="http://schemas.openxmlformats.org/officeDocument/2006/relationships/image" Target="../media/image49.png"/><Relationship Id="rId2" Type="http://schemas.openxmlformats.org/officeDocument/2006/relationships/image" Target="../media/image47.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27.sv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9.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5.sv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svg"/><Relationship Id="rId18" Type="http://schemas.openxmlformats.org/officeDocument/2006/relationships/image" Target="../media/image22.png"/><Relationship Id="rId3" Type="http://schemas.openxmlformats.org/officeDocument/2006/relationships/image" Target="../media/image5.svg"/><Relationship Id="rId21" Type="http://schemas.openxmlformats.org/officeDocument/2006/relationships/image" Target="../media/image25.svg"/><Relationship Id="rId7" Type="http://schemas.openxmlformats.org/officeDocument/2006/relationships/image" Target="../media/image3.svg"/><Relationship Id="rId12" Type="http://schemas.openxmlformats.org/officeDocument/2006/relationships/image" Target="../media/image16.png"/><Relationship Id="rId17" Type="http://schemas.openxmlformats.org/officeDocument/2006/relationships/image" Target="../media/image21.svg"/><Relationship Id="rId2" Type="http://schemas.openxmlformats.org/officeDocument/2006/relationships/image" Target="../media/image4.png"/><Relationship Id="rId16" Type="http://schemas.openxmlformats.org/officeDocument/2006/relationships/image" Target="../media/image20.png"/><Relationship Id="rId20"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image" Target="../media/image15.svg"/><Relationship Id="rId5" Type="http://schemas.openxmlformats.org/officeDocument/2006/relationships/image" Target="../media/image11.svg"/><Relationship Id="rId15" Type="http://schemas.openxmlformats.org/officeDocument/2006/relationships/image" Target="../media/image19.svg"/><Relationship Id="rId10" Type="http://schemas.openxmlformats.org/officeDocument/2006/relationships/image" Target="../media/image14.png"/><Relationship Id="rId19" Type="http://schemas.openxmlformats.org/officeDocument/2006/relationships/image" Target="../media/image23.svg"/><Relationship Id="rId4" Type="http://schemas.openxmlformats.org/officeDocument/2006/relationships/image" Target="../media/image10.png"/><Relationship Id="rId9" Type="http://schemas.openxmlformats.org/officeDocument/2006/relationships/image" Target="../media/image13.svg"/><Relationship Id="rId1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7.xml"/><Relationship Id="rId5" Type="http://schemas.openxmlformats.org/officeDocument/2006/relationships/image" Target="../media/image29.svg"/><Relationship Id="rId4" Type="http://schemas.openxmlformats.org/officeDocument/2006/relationships/image" Target="../media/image28.png"/></Relationships>
</file>

<file path=ppt/slides/_rels/slide5.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31.svg"/><Relationship Id="rId7" Type="http://schemas.openxmlformats.org/officeDocument/2006/relationships/image" Target="../media/image28.pn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27.svg"/><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33.png"/></Relationships>
</file>

<file path=ppt/slides/_rels/slide8.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26.png"/><Relationship Id="rId7" Type="http://schemas.openxmlformats.org/officeDocument/2006/relationships/image" Target="../media/image37.pn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6.svg"/><Relationship Id="rId5" Type="http://schemas.openxmlformats.org/officeDocument/2006/relationships/image" Target="../media/image35.png"/><Relationship Id="rId10" Type="http://schemas.openxmlformats.org/officeDocument/2006/relationships/image" Target="../media/image29.svg"/><Relationship Id="rId4" Type="http://schemas.openxmlformats.org/officeDocument/2006/relationships/image" Target="../media/image27.svg"/><Relationship Id="rId9"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27.svg"/><Relationship Id="rId7" Type="http://schemas.openxmlformats.org/officeDocument/2006/relationships/image" Target="../media/image40.sv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29.sv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956924" y="482218"/>
            <a:ext cx="6782165" cy="9322563"/>
            <a:chOff x="0" y="0"/>
            <a:chExt cx="9042887" cy="12430084"/>
          </a:xfrm>
        </p:grpSpPr>
        <p:sp>
          <p:nvSpPr>
            <p:cNvPr id="3" name="Freeform 3" descr="A hand holding a circle with icons  Description automatically generated"/>
            <p:cNvSpPr/>
            <p:nvPr/>
          </p:nvSpPr>
          <p:spPr>
            <a:xfrm>
              <a:off x="0" y="0"/>
              <a:ext cx="9042908" cy="12430125"/>
            </a:xfrm>
            <a:custGeom>
              <a:avLst/>
              <a:gdLst/>
              <a:ahLst/>
              <a:cxnLst/>
              <a:rect l="l" t="t" r="r" b="b"/>
              <a:pathLst>
                <a:path w="9042908" h="12430125">
                  <a:moveTo>
                    <a:pt x="0" y="0"/>
                  </a:moveTo>
                  <a:lnTo>
                    <a:pt x="9042908" y="0"/>
                  </a:lnTo>
                  <a:lnTo>
                    <a:pt x="9042908" y="12430125"/>
                  </a:lnTo>
                  <a:lnTo>
                    <a:pt x="0" y="12430125"/>
                  </a:lnTo>
                  <a:lnTo>
                    <a:pt x="0" y="0"/>
                  </a:lnTo>
                  <a:close/>
                </a:path>
              </a:pathLst>
            </a:custGeom>
            <a:blipFill>
              <a:blip r:embed="rId2"/>
              <a:stretch>
                <a:fillRect l="-36" r="-36"/>
              </a:stretch>
            </a:blipFill>
          </p:spPr>
          <p:txBody>
            <a:bodyPr/>
            <a:lstStyle/>
            <a:p>
              <a:endParaRPr lang="en-US"/>
            </a:p>
          </p:txBody>
        </p:sp>
      </p:grpSp>
      <p:sp>
        <p:nvSpPr>
          <p:cNvPr id="4" name="Freeform 4"/>
          <p:cNvSpPr/>
          <p:nvPr/>
        </p:nvSpPr>
        <p:spPr>
          <a:xfrm>
            <a:off x="-689694" y="8423964"/>
            <a:ext cx="1379388" cy="2758777"/>
          </a:xfrm>
          <a:custGeom>
            <a:avLst/>
            <a:gdLst/>
            <a:ahLst/>
            <a:cxnLst/>
            <a:rect l="l" t="t" r="r" b="b"/>
            <a:pathLst>
              <a:path w="1379388" h="2758777">
                <a:moveTo>
                  <a:pt x="0" y="0"/>
                </a:moveTo>
                <a:lnTo>
                  <a:pt x="1379388" y="0"/>
                </a:lnTo>
                <a:lnTo>
                  <a:pt x="1379388" y="2758777"/>
                </a:lnTo>
                <a:lnTo>
                  <a:pt x="0" y="2758777"/>
                </a:lnTo>
                <a:lnTo>
                  <a:pt x="0" y="0"/>
                </a:lnTo>
                <a:close/>
              </a:path>
            </a:pathLst>
          </a:custGeom>
          <a:blipFill>
            <a:blip r:embed="rId3">
              <a:extLst>
                <a:ext uri="{96DAC541-7B7A-43D3-8B79-37D633B846F1}">
                  <asvg:svgBlip xmlns:asvg="http://schemas.microsoft.com/office/drawing/2016/SVG/main" r:embed="rId4"/>
                </a:ext>
              </a:extLst>
            </a:blip>
            <a:stretch>
              <a:fillRect l="-2068" r="-2068"/>
            </a:stretch>
          </a:blipFill>
        </p:spPr>
        <p:txBody>
          <a:bodyPr/>
          <a:lstStyle/>
          <a:p>
            <a:endParaRPr lang="en-US"/>
          </a:p>
        </p:txBody>
      </p:sp>
      <p:sp>
        <p:nvSpPr>
          <p:cNvPr id="6" name="TextBox 6"/>
          <p:cNvSpPr txBox="1"/>
          <p:nvPr/>
        </p:nvSpPr>
        <p:spPr>
          <a:xfrm>
            <a:off x="4153090" y="8115300"/>
            <a:ext cx="2463024" cy="1025922"/>
          </a:xfrm>
          <a:prstGeom prst="rect">
            <a:avLst/>
          </a:prstGeom>
        </p:spPr>
        <p:txBody>
          <a:bodyPr lIns="0" tIns="0" rIns="0" bIns="0" rtlCol="0" anchor="t">
            <a:spAutoFit/>
          </a:bodyPr>
          <a:lstStyle/>
          <a:p>
            <a:pPr algn="ctr">
              <a:lnSpc>
                <a:spcPts val="1954"/>
              </a:lnSpc>
            </a:pPr>
            <a:endParaRPr sz="1400" dirty="0"/>
          </a:p>
          <a:p>
            <a:pPr algn="ctr">
              <a:lnSpc>
                <a:spcPts val="1954"/>
              </a:lnSpc>
            </a:pPr>
            <a:r>
              <a:rPr lang="ar-EG" sz="1600" spc="16" dirty="0">
                <a:solidFill>
                  <a:srgbClr val="000000"/>
                </a:solidFill>
                <a:latin typeface="Almarai Bold"/>
                <a:ea typeface="Almarai Bold"/>
                <a:cs typeface="Almarai Bold"/>
                <a:sym typeface="Almarai Bold"/>
                <a:rtl/>
              </a:rPr>
              <a:t>كتاب منهجي محكّم</a:t>
            </a:r>
          </a:p>
          <a:p>
            <a:pPr algn="ctr">
              <a:lnSpc>
                <a:spcPts val="1954"/>
              </a:lnSpc>
            </a:pPr>
            <a:r>
              <a:rPr lang="en-US" sz="1600" spc="16" dirty="0">
                <a:solidFill>
                  <a:srgbClr val="000000"/>
                </a:solidFill>
                <a:latin typeface="Almarai Bold"/>
                <a:ea typeface="Almarai Bold"/>
                <a:cs typeface="Almarai Bold"/>
                <a:sym typeface="Almarai Bold"/>
              </a:rPr>
              <a:t>Peer-reviewed textbook</a:t>
            </a:r>
            <a:r>
              <a:rPr lang="en-US" sz="1600" spc="16" dirty="0">
                <a:solidFill>
                  <a:srgbClr val="000000"/>
                </a:solidFill>
                <a:latin typeface="Almarai"/>
                <a:ea typeface="Almarai"/>
                <a:cs typeface="Almarai"/>
                <a:sym typeface="Almarai"/>
              </a:rPr>
              <a:t>  </a:t>
            </a:r>
          </a:p>
          <a:p>
            <a:pPr algn="ctr">
              <a:lnSpc>
                <a:spcPts val="1954"/>
              </a:lnSpc>
            </a:pPr>
            <a:endParaRPr lang="en-US" sz="1600" spc="16" dirty="0">
              <a:solidFill>
                <a:srgbClr val="000000"/>
              </a:solidFill>
              <a:latin typeface="Almarai"/>
              <a:ea typeface="Almarai"/>
              <a:cs typeface="Almarai"/>
              <a:sym typeface="Almarai"/>
            </a:endParaRPr>
          </a:p>
        </p:txBody>
      </p:sp>
      <p:sp>
        <p:nvSpPr>
          <p:cNvPr id="7" name="TextBox 7"/>
          <p:cNvSpPr txBox="1"/>
          <p:nvPr/>
        </p:nvSpPr>
        <p:spPr>
          <a:xfrm>
            <a:off x="2355906" y="1310192"/>
            <a:ext cx="6057394" cy="1883283"/>
          </a:xfrm>
          <a:prstGeom prst="rect">
            <a:avLst/>
          </a:prstGeom>
        </p:spPr>
        <p:txBody>
          <a:bodyPr lIns="0" tIns="0" rIns="0" bIns="0" rtlCol="0" anchor="t">
            <a:spAutoFit/>
          </a:bodyPr>
          <a:lstStyle/>
          <a:p>
            <a:pPr algn="ctr" rtl="1">
              <a:lnSpc>
                <a:spcPts val="15110"/>
              </a:lnSpc>
            </a:pPr>
            <a:r>
              <a:rPr lang="ar-EG" sz="10950">
                <a:solidFill>
                  <a:srgbClr val="095277"/>
                </a:solidFill>
                <a:latin typeface="Almarai Bold"/>
                <a:ea typeface="Almarai Bold"/>
                <a:cs typeface="Almarai Bold"/>
                <a:sym typeface="Almarai Bold"/>
                <a:rtl/>
              </a:rPr>
              <a:t>الابتكار</a:t>
            </a:r>
          </a:p>
        </p:txBody>
      </p:sp>
      <p:sp>
        <p:nvSpPr>
          <p:cNvPr id="8" name="TextBox 8"/>
          <p:cNvSpPr txBox="1"/>
          <p:nvPr/>
        </p:nvSpPr>
        <p:spPr>
          <a:xfrm>
            <a:off x="-115855" y="3459315"/>
            <a:ext cx="11000915" cy="1350670"/>
          </a:xfrm>
          <a:prstGeom prst="rect">
            <a:avLst/>
          </a:prstGeom>
        </p:spPr>
        <p:txBody>
          <a:bodyPr lIns="0" tIns="0" rIns="0" bIns="0" rtlCol="0" anchor="t">
            <a:spAutoFit/>
          </a:bodyPr>
          <a:lstStyle/>
          <a:p>
            <a:pPr algn="ctr" rtl="1">
              <a:lnSpc>
                <a:spcPts val="5272"/>
              </a:lnSpc>
            </a:pPr>
            <a:r>
              <a:rPr lang="ar-EG" sz="4881">
                <a:solidFill>
                  <a:srgbClr val="095277"/>
                </a:solidFill>
                <a:latin typeface="Almarai"/>
                <a:ea typeface="Almarai"/>
                <a:cs typeface="Almarai"/>
                <a:sym typeface="Almarai"/>
                <a:rtl/>
              </a:rPr>
              <a:t>الأساسيات والنظريات والتطبيقات</a:t>
            </a:r>
          </a:p>
          <a:p>
            <a:pPr algn="ctr" rtl="1">
              <a:lnSpc>
                <a:spcPts val="5272"/>
              </a:lnSpc>
            </a:pPr>
            <a:endParaRPr lang="ar-EG" sz="4881">
              <a:solidFill>
                <a:srgbClr val="095277"/>
              </a:solidFill>
              <a:latin typeface="Almarai"/>
              <a:ea typeface="Almarai"/>
              <a:cs typeface="Almarai"/>
              <a:sym typeface="Almarai"/>
              <a:rtl/>
            </a:endParaRPr>
          </a:p>
        </p:txBody>
      </p:sp>
      <p:sp>
        <p:nvSpPr>
          <p:cNvPr id="9" name="Freeform 9"/>
          <p:cNvSpPr/>
          <p:nvPr/>
        </p:nvSpPr>
        <p:spPr>
          <a:xfrm>
            <a:off x="-257469" y="-86773"/>
            <a:ext cx="2262373" cy="3036742"/>
          </a:xfrm>
          <a:custGeom>
            <a:avLst/>
            <a:gdLst/>
            <a:ahLst/>
            <a:cxnLst/>
            <a:rect l="l" t="t" r="r" b="b"/>
            <a:pathLst>
              <a:path w="2262373" h="3036742">
                <a:moveTo>
                  <a:pt x="0" y="0"/>
                </a:moveTo>
                <a:lnTo>
                  <a:pt x="2262373" y="0"/>
                </a:lnTo>
                <a:lnTo>
                  <a:pt x="2262373" y="3036742"/>
                </a:lnTo>
                <a:lnTo>
                  <a:pt x="0" y="3036742"/>
                </a:lnTo>
                <a:lnTo>
                  <a:pt x="0" y="0"/>
                </a:lnTo>
                <a:close/>
              </a:path>
            </a:pathLst>
          </a:custGeom>
          <a:blipFill>
            <a:blip r:embed="rId5">
              <a:alphaModFix amt="76000"/>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0" name="TextBox 5">
            <a:extLst>
              <a:ext uri="{FF2B5EF4-FFF2-40B4-BE49-F238E27FC236}">
                <a16:creationId xmlns:a16="http://schemas.microsoft.com/office/drawing/2014/main" id="{1CFBA507-EDD8-2666-7844-C834C767ACC0}"/>
              </a:ext>
            </a:extLst>
          </p:cNvPr>
          <p:cNvSpPr txBox="1"/>
          <p:nvPr/>
        </p:nvSpPr>
        <p:spPr>
          <a:xfrm>
            <a:off x="2209800" y="5448980"/>
            <a:ext cx="6084479" cy="2539157"/>
          </a:xfrm>
          <a:prstGeom prst="rect">
            <a:avLst/>
          </a:prstGeom>
        </p:spPr>
        <p:txBody>
          <a:bodyPr lIns="0" tIns="0" rIns="0" bIns="0" rtlCol="0" anchor="t">
            <a:spAutoFit/>
          </a:bodyPr>
          <a:lstStyle/>
          <a:p>
            <a:pPr algn="ctr" rtl="1">
              <a:lnSpc>
                <a:spcPct val="150000"/>
              </a:lnSpc>
            </a:pPr>
            <a:endParaRPr sz="1600" dirty="0"/>
          </a:p>
          <a:p>
            <a:pPr algn="ctr" rtl="1">
              <a:lnSpc>
                <a:spcPct val="150000"/>
              </a:lnSpc>
            </a:pPr>
            <a:r>
              <a:rPr lang="ar-EG" sz="2400" spc="25" dirty="0">
                <a:solidFill>
                  <a:srgbClr val="000000"/>
                </a:solidFill>
                <a:latin typeface="Almarai Bold"/>
                <a:ea typeface="Almarai Bold"/>
                <a:cs typeface="Almarai Bold"/>
                <a:sym typeface="Almarai Bold"/>
                <a:rtl/>
              </a:rPr>
              <a:t>أ.د. أحمد بن عبدالرحمن الشميمري</a:t>
            </a:r>
          </a:p>
          <a:p>
            <a:pPr algn="ctr" rtl="1">
              <a:lnSpc>
                <a:spcPct val="150000"/>
              </a:lnSpc>
            </a:pPr>
            <a:r>
              <a:rPr lang="ar-EG" sz="2400" spc="25" dirty="0">
                <a:solidFill>
                  <a:srgbClr val="000000"/>
                </a:solidFill>
                <a:latin typeface="Almarai Bold"/>
                <a:ea typeface="Almarai Bold"/>
                <a:cs typeface="Almarai Bold"/>
                <a:sym typeface="Almarai Bold"/>
                <a:rtl/>
              </a:rPr>
              <a:t>أستاذ التسويق وريادة الأعمال</a:t>
            </a:r>
          </a:p>
          <a:p>
            <a:pPr algn="ctr" rtl="1">
              <a:lnSpc>
                <a:spcPct val="150000"/>
              </a:lnSpc>
            </a:pPr>
            <a:r>
              <a:rPr lang="ar-EG" sz="2400" spc="25" dirty="0">
                <a:solidFill>
                  <a:srgbClr val="000000"/>
                </a:solidFill>
                <a:latin typeface="Almarai Bold"/>
                <a:ea typeface="Almarai Bold"/>
                <a:cs typeface="Almarai Bold"/>
                <a:sym typeface="Almarai Bold"/>
                <a:rtl/>
              </a:rPr>
              <a:t>جامعة الملك سعود – الرياض</a:t>
            </a:r>
          </a:p>
          <a:p>
            <a:pPr algn="ctr" rtl="1">
              <a:lnSpc>
                <a:spcPct val="150000"/>
              </a:lnSpc>
            </a:pPr>
            <a:endParaRPr lang="ar-EG" sz="2400" spc="25" dirty="0">
              <a:solidFill>
                <a:srgbClr val="000000"/>
              </a:solidFill>
              <a:latin typeface="Almarai Bold"/>
              <a:ea typeface="Almarai Bold"/>
              <a:cs typeface="Almarai Bold"/>
              <a:sym typeface="Almarai Bold"/>
              <a:rt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rgbClr val="B9D7F4">
                <a:alpha val="100000"/>
              </a:srgbClr>
            </a:gs>
            <a:gs pos="100000">
              <a:srgbClr val="E8E5FF">
                <a:alpha val="100000"/>
              </a:srgb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TextBox 2"/>
          <p:cNvSpPr txBox="1"/>
          <p:nvPr/>
        </p:nvSpPr>
        <p:spPr>
          <a:xfrm>
            <a:off x="6149340" y="9580245"/>
            <a:ext cx="5989320" cy="282129"/>
          </a:xfrm>
          <a:prstGeom prst="rect">
            <a:avLst/>
          </a:prstGeom>
        </p:spPr>
        <p:txBody>
          <a:bodyPr lIns="0" tIns="0" rIns="0" bIns="0" rtlCol="0" anchor="t">
            <a:spAutoFit/>
          </a:bodyPr>
          <a:lstStyle/>
          <a:p>
            <a:pPr algn="ctr">
              <a:lnSpc>
                <a:spcPts val="2160"/>
              </a:lnSpc>
            </a:pPr>
            <a:r>
              <a:rPr lang="en-US" sz="1800" spc="-8" dirty="0">
                <a:solidFill>
                  <a:srgbClr val="898989"/>
                </a:solidFill>
                <a:latin typeface="+mj-lt"/>
                <a:ea typeface="Noto Naskh Arabic"/>
                <a:cs typeface="Noto Naskh Arabic"/>
                <a:sym typeface="Noto Naskh Arabic"/>
              </a:rPr>
              <a:t>edarah.net  </a:t>
            </a:r>
            <a:r>
              <a:rPr lang="ar-EG" sz="1800" spc="-8" dirty="0">
                <a:solidFill>
                  <a:srgbClr val="898989"/>
                </a:solidFill>
                <a:latin typeface="+mj-lt"/>
                <a:ea typeface="Noto Naskh Arabic"/>
                <a:cs typeface="Noto Naskh Arabic"/>
                <a:sym typeface="Noto Naskh Arabic"/>
                <a:rtl/>
              </a:rPr>
              <a:t>الابتكار - الشميمري</a:t>
            </a:r>
            <a:r>
              <a:rPr lang="en-US" sz="1800" spc="-8" dirty="0">
                <a:solidFill>
                  <a:srgbClr val="898989"/>
                </a:solidFill>
                <a:latin typeface="+mj-lt"/>
                <a:ea typeface="Noto Naskh Arabic"/>
                <a:cs typeface="Noto Naskh Arabic"/>
                <a:sym typeface="Noto Naskh Arabic"/>
              </a:rPr>
              <a:t> </a:t>
            </a:r>
          </a:p>
        </p:txBody>
      </p:sp>
      <p:sp>
        <p:nvSpPr>
          <p:cNvPr id="3" name="TextBox 3"/>
          <p:cNvSpPr txBox="1"/>
          <p:nvPr/>
        </p:nvSpPr>
        <p:spPr>
          <a:xfrm>
            <a:off x="13007340" y="9580245"/>
            <a:ext cx="3931920" cy="456248"/>
          </a:xfrm>
          <a:prstGeom prst="rect">
            <a:avLst/>
          </a:prstGeom>
        </p:spPr>
        <p:txBody>
          <a:bodyPr lIns="0" tIns="0" rIns="0" bIns="0" rtlCol="0" anchor="t">
            <a:spAutoFit/>
          </a:bodyPr>
          <a:lstStyle/>
          <a:p>
            <a:pPr algn="r">
              <a:lnSpc>
                <a:spcPts val="2160"/>
              </a:lnSpc>
            </a:pPr>
            <a:r>
              <a:rPr lang="en-US" sz="1800" spc="-8">
                <a:solidFill>
                  <a:srgbClr val="898989"/>
                </a:solidFill>
                <a:latin typeface="Noto Naskh Arabic"/>
                <a:ea typeface="Noto Naskh Arabic"/>
                <a:cs typeface="Noto Naskh Arabic"/>
                <a:sym typeface="Noto Naskh Arabic"/>
              </a:rPr>
              <a:t>10</a:t>
            </a:r>
          </a:p>
        </p:txBody>
      </p:sp>
      <p:grpSp>
        <p:nvGrpSpPr>
          <p:cNvPr id="4" name="Group 4"/>
          <p:cNvGrpSpPr/>
          <p:nvPr/>
        </p:nvGrpSpPr>
        <p:grpSpPr>
          <a:xfrm>
            <a:off x="10201791" y="2664868"/>
            <a:ext cx="6737469" cy="4957264"/>
            <a:chOff x="0" y="0"/>
            <a:chExt cx="1774477" cy="1305617"/>
          </a:xfrm>
        </p:grpSpPr>
        <p:sp>
          <p:nvSpPr>
            <p:cNvPr id="5" name="Freeform 5"/>
            <p:cNvSpPr/>
            <p:nvPr/>
          </p:nvSpPr>
          <p:spPr>
            <a:xfrm>
              <a:off x="0" y="0"/>
              <a:ext cx="1774477" cy="1305617"/>
            </a:xfrm>
            <a:custGeom>
              <a:avLst/>
              <a:gdLst/>
              <a:ahLst/>
              <a:cxnLst/>
              <a:rect l="l" t="t" r="r" b="b"/>
              <a:pathLst>
                <a:path w="1774477" h="1305617">
                  <a:moveTo>
                    <a:pt x="35622" y="0"/>
                  </a:moveTo>
                  <a:lnTo>
                    <a:pt x="1738856" y="0"/>
                  </a:lnTo>
                  <a:cubicBezTo>
                    <a:pt x="1758529" y="0"/>
                    <a:pt x="1774477" y="15948"/>
                    <a:pt x="1774477" y="35622"/>
                  </a:cubicBezTo>
                  <a:lnTo>
                    <a:pt x="1774477" y="1269995"/>
                  </a:lnTo>
                  <a:cubicBezTo>
                    <a:pt x="1774477" y="1279443"/>
                    <a:pt x="1770724" y="1288503"/>
                    <a:pt x="1764044" y="1295184"/>
                  </a:cubicBezTo>
                  <a:cubicBezTo>
                    <a:pt x="1757364" y="1301864"/>
                    <a:pt x="1748303" y="1305617"/>
                    <a:pt x="1738856" y="1305617"/>
                  </a:cubicBezTo>
                  <a:lnTo>
                    <a:pt x="35622" y="1305617"/>
                  </a:lnTo>
                  <a:cubicBezTo>
                    <a:pt x="26174" y="1305617"/>
                    <a:pt x="17114" y="1301864"/>
                    <a:pt x="10433" y="1295184"/>
                  </a:cubicBezTo>
                  <a:cubicBezTo>
                    <a:pt x="3753" y="1288503"/>
                    <a:pt x="0" y="1279443"/>
                    <a:pt x="0" y="1269995"/>
                  </a:cubicBezTo>
                  <a:lnTo>
                    <a:pt x="0" y="35622"/>
                  </a:lnTo>
                  <a:cubicBezTo>
                    <a:pt x="0" y="26174"/>
                    <a:pt x="3753" y="17114"/>
                    <a:pt x="10433" y="10433"/>
                  </a:cubicBezTo>
                  <a:cubicBezTo>
                    <a:pt x="17114" y="3753"/>
                    <a:pt x="26174" y="0"/>
                    <a:pt x="35622" y="0"/>
                  </a:cubicBezTo>
                  <a:close/>
                </a:path>
              </a:pathLst>
            </a:custGeom>
            <a:solidFill>
              <a:srgbClr val="F8FCFF"/>
            </a:solidFill>
            <a:ln w="19050" cap="rnd">
              <a:solidFill>
                <a:srgbClr val="83CBEB"/>
              </a:solidFill>
              <a:prstDash val="lgDash"/>
              <a:round/>
            </a:ln>
          </p:spPr>
          <p:txBody>
            <a:bodyPr/>
            <a:lstStyle/>
            <a:p>
              <a:endParaRPr lang="en-US"/>
            </a:p>
          </p:txBody>
        </p:sp>
        <p:sp>
          <p:nvSpPr>
            <p:cNvPr id="6" name="TextBox 6"/>
            <p:cNvSpPr txBox="1"/>
            <p:nvPr/>
          </p:nvSpPr>
          <p:spPr>
            <a:xfrm>
              <a:off x="0" y="-19050"/>
              <a:ext cx="1774477" cy="1324667"/>
            </a:xfrm>
            <a:prstGeom prst="rect">
              <a:avLst/>
            </a:prstGeom>
          </p:spPr>
          <p:txBody>
            <a:bodyPr lIns="50800" tIns="50800" rIns="50800" bIns="50800" rtlCol="0" anchor="ctr"/>
            <a:lstStyle/>
            <a:p>
              <a:pPr algn="ctr">
                <a:lnSpc>
                  <a:spcPts val="2160"/>
                </a:lnSpc>
              </a:pPr>
              <a:endParaRPr/>
            </a:p>
          </p:txBody>
        </p:sp>
      </p:grpSp>
      <p:sp>
        <p:nvSpPr>
          <p:cNvPr id="7" name="TextBox 7"/>
          <p:cNvSpPr txBox="1"/>
          <p:nvPr/>
        </p:nvSpPr>
        <p:spPr>
          <a:xfrm>
            <a:off x="10465113" y="2945559"/>
            <a:ext cx="6474147" cy="3916680"/>
          </a:xfrm>
          <a:prstGeom prst="rect">
            <a:avLst/>
          </a:prstGeom>
        </p:spPr>
        <p:txBody>
          <a:bodyPr lIns="0" tIns="0" rIns="0" bIns="0" rtlCol="0" anchor="t">
            <a:spAutoFit/>
          </a:bodyPr>
          <a:lstStyle/>
          <a:p>
            <a:pPr marL="636904" lvl="1" indent="-318452" algn="r" rtl="1">
              <a:lnSpc>
                <a:spcPts val="4424"/>
              </a:lnSpc>
              <a:spcBef>
                <a:spcPct val="0"/>
              </a:spcBef>
              <a:buFont typeface="Arial"/>
              <a:buChar char="•"/>
            </a:pPr>
            <a:r>
              <a:rPr lang="ar-EG" sz="2949" u="none" strike="noStrike">
                <a:solidFill>
                  <a:srgbClr val="000000"/>
                </a:solidFill>
                <a:latin typeface="Almarai Bold"/>
                <a:ea typeface="Almarai Bold"/>
                <a:cs typeface="Almarai Bold"/>
                <a:sym typeface="Almarai Bold"/>
                <a:rtl/>
              </a:rPr>
              <a:t>يمنح حقوقًا حصرية للمبدع أو المالك، مما يسمح له بالتحكم في إعادة إنتاج أعماله وتوزيعها وتعديلها. وتمتد هذه الحماية لتشمل أشكال التعبير الفني والأدبية المختلفة مثل الكتب والموسيقى واللوحات والأفلام والبرمجيات. </a:t>
            </a:r>
          </a:p>
        </p:txBody>
      </p:sp>
      <p:sp>
        <p:nvSpPr>
          <p:cNvPr id="8" name="Freeform 8" descr="A light bulb with a green background  Description automatically generated"/>
          <p:cNvSpPr/>
          <p:nvPr/>
        </p:nvSpPr>
        <p:spPr>
          <a:xfrm>
            <a:off x="2688362" y="1906984"/>
            <a:ext cx="4496785" cy="6315709"/>
          </a:xfrm>
          <a:custGeom>
            <a:avLst/>
            <a:gdLst/>
            <a:ahLst/>
            <a:cxnLst/>
            <a:rect l="l" t="t" r="r" b="b"/>
            <a:pathLst>
              <a:path w="4496785" h="6315709">
                <a:moveTo>
                  <a:pt x="0" y="0"/>
                </a:moveTo>
                <a:lnTo>
                  <a:pt x="4496785" y="0"/>
                </a:lnTo>
                <a:lnTo>
                  <a:pt x="4496785" y="6315709"/>
                </a:lnTo>
                <a:lnTo>
                  <a:pt x="0" y="6315709"/>
                </a:lnTo>
                <a:lnTo>
                  <a:pt x="0" y="0"/>
                </a:lnTo>
                <a:close/>
              </a:path>
            </a:pathLst>
          </a:custGeom>
          <a:blipFill>
            <a:blip r:embed="rId2"/>
            <a:stretch>
              <a:fillRect t="-5" b="-5"/>
            </a:stretch>
          </a:blipFill>
        </p:spPr>
        <p:txBody>
          <a:bodyPr/>
          <a:lstStyle/>
          <a:p>
            <a:endParaRPr lang="en-US"/>
          </a:p>
        </p:txBody>
      </p:sp>
      <p:sp>
        <p:nvSpPr>
          <p:cNvPr id="9" name="Freeform 9"/>
          <p:cNvSpPr/>
          <p:nvPr/>
        </p:nvSpPr>
        <p:spPr>
          <a:xfrm flipH="1">
            <a:off x="9878753" y="707188"/>
            <a:ext cx="8409247" cy="1205325"/>
          </a:xfrm>
          <a:custGeom>
            <a:avLst/>
            <a:gdLst/>
            <a:ahLst/>
            <a:cxnLst/>
            <a:rect l="l" t="t" r="r" b="b"/>
            <a:pathLst>
              <a:path w="8409247" h="1205325">
                <a:moveTo>
                  <a:pt x="8409247" y="0"/>
                </a:moveTo>
                <a:lnTo>
                  <a:pt x="0" y="0"/>
                </a:lnTo>
                <a:lnTo>
                  <a:pt x="0" y="1205325"/>
                </a:lnTo>
                <a:lnTo>
                  <a:pt x="8409247" y="1205325"/>
                </a:lnTo>
                <a:lnTo>
                  <a:pt x="8409247"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0" name="TextBox 10"/>
          <p:cNvSpPr txBox="1"/>
          <p:nvPr/>
        </p:nvSpPr>
        <p:spPr>
          <a:xfrm>
            <a:off x="9545213" y="1009813"/>
            <a:ext cx="7714087" cy="600075"/>
          </a:xfrm>
          <a:prstGeom prst="rect">
            <a:avLst/>
          </a:prstGeom>
        </p:spPr>
        <p:txBody>
          <a:bodyPr lIns="0" tIns="0" rIns="0" bIns="0" rtlCol="0" anchor="t">
            <a:spAutoFit/>
          </a:bodyPr>
          <a:lstStyle/>
          <a:p>
            <a:pPr marL="0" lvl="0" indent="0" algn="ctr" rtl="1">
              <a:lnSpc>
                <a:spcPts val="4687"/>
              </a:lnSpc>
              <a:spcBef>
                <a:spcPct val="0"/>
              </a:spcBef>
            </a:pPr>
            <a:r>
              <a:rPr lang="en-US" sz="3906" u="none" strike="noStrike">
                <a:solidFill>
                  <a:srgbClr val="156082"/>
                </a:solidFill>
                <a:latin typeface="Almarai Bold"/>
                <a:ea typeface="Almarai Bold"/>
                <a:cs typeface="Almarai Bold"/>
                <a:sym typeface="Almarai Bold"/>
              </a:rPr>
              <a:t>1</a:t>
            </a:r>
            <a:r>
              <a:rPr lang="ar-EG" sz="3906" u="none" strike="noStrike">
                <a:solidFill>
                  <a:srgbClr val="156082"/>
                </a:solidFill>
                <a:latin typeface="Almarai Bold"/>
                <a:ea typeface="Almarai Bold"/>
                <a:cs typeface="Almarai Bold"/>
                <a:sym typeface="Almarai Bold"/>
                <a:rtl/>
              </a:rPr>
              <a:t>.	حقوق النشر </a:t>
            </a:r>
            <a:r>
              <a:rPr lang="en-US" sz="3906" u="none" strike="noStrike">
                <a:solidFill>
                  <a:srgbClr val="156082"/>
                </a:solidFill>
                <a:latin typeface="Almarai Bold"/>
                <a:ea typeface="Almarai Bold"/>
                <a:cs typeface="Almarai Bold"/>
                <a:sym typeface="Almarai Bold"/>
              </a:rPr>
              <a:t>Copyright</a:t>
            </a:r>
          </a:p>
        </p:txBody>
      </p:sp>
      <p:sp>
        <p:nvSpPr>
          <p:cNvPr id="11" name="Freeform 11"/>
          <p:cNvSpPr/>
          <p:nvPr/>
        </p:nvSpPr>
        <p:spPr>
          <a:xfrm>
            <a:off x="0" y="-249781"/>
            <a:ext cx="2171413" cy="2914648"/>
          </a:xfrm>
          <a:custGeom>
            <a:avLst/>
            <a:gdLst/>
            <a:ahLst/>
            <a:cxnLst/>
            <a:rect l="l" t="t" r="r" b="b"/>
            <a:pathLst>
              <a:path w="2171413" h="2914648">
                <a:moveTo>
                  <a:pt x="0" y="0"/>
                </a:moveTo>
                <a:lnTo>
                  <a:pt x="2171413" y="0"/>
                </a:lnTo>
                <a:lnTo>
                  <a:pt x="2171413" y="2914649"/>
                </a:lnTo>
                <a:lnTo>
                  <a:pt x="0" y="291464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2" name="TextBox 12"/>
          <p:cNvSpPr txBox="1"/>
          <p:nvPr/>
        </p:nvSpPr>
        <p:spPr>
          <a:xfrm>
            <a:off x="2171413" y="8189753"/>
            <a:ext cx="5238699" cy="438568"/>
          </a:xfrm>
          <a:prstGeom prst="rect">
            <a:avLst/>
          </a:prstGeom>
        </p:spPr>
        <p:txBody>
          <a:bodyPr lIns="0" tIns="0" rIns="0" bIns="0" rtlCol="0" anchor="t">
            <a:spAutoFit/>
          </a:bodyPr>
          <a:lstStyle/>
          <a:p>
            <a:pPr algn="ctr" rtl="1">
              <a:lnSpc>
                <a:spcPts val="3580"/>
              </a:lnSpc>
            </a:pPr>
            <a:r>
              <a:rPr lang="ar-EG" sz="2387">
                <a:solidFill>
                  <a:srgbClr val="000000"/>
                </a:solidFill>
                <a:latin typeface="Almarai Bold"/>
                <a:ea typeface="Almarai Bold"/>
                <a:cs typeface="Almarai Bold"/>
                <a:sym typeface="Almarai Bold"/>
                <a:rtl/>
              </a:rPr>
              <a:t>الكتب أحد أنواع حقوق النشر</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508363" y="2771652"/>
            <a:ext cx="6737469" cy="4957264"/>
            <a:chOff x="0" y="0"/>
            <a:chExt cx="1774477" cy="1305617"/>
          </a:xfrm>
        </p:grpSpPr>
        <p:sp>
          <p:nvSpPr>
            <p:cNvPr id="3" name="Freeform 3"/>
            <p:cNvSpPr/>
            <p:nvPr/>
          </p:nvSpPr>
          <p:spPr>
            <a:xfrm>
              <a:off x="0" y="0"/>
              <a:ext cx="1774477" cy="1305617"/>
            </a:xfrm>
            <a:custGeom>
              <a:avLst/>
              <a:gdLst/>
              <a:ahLst/>
              <a:cxnLst/>
              <a:rect l="l" t="t" r="r" b="b"/>
              <a:pathLst>
                <a:path w="1774477" h="1305617">
                  <a:moveTo>
                    <a:pt x="35622" y="0"/>
                  </a:moveTo>
                  <a:lnTo>
                    <a:pt x="1738856" y="0"/>
                  </a:lnTo>
                  <a:cubicBezTo>
                    <a:pt x="1758529" y="0"/>
                    <a:pt x="1774477" y="15948"/>
                    <a:pt x="1774477" y="35622"/>
                  </a:cubicBezTo>
                  <a:lnTo>
                    <a:pt x="1774477" y="1269995"/>
                  </a:lnTo>
                  <a:cubicBezTo>
                    <a:pt x="1774477" y="1279443"/>
                    <a:pt x="1770724" y="1288503"/>
                    <a:pt x="1764044" y="1295184"/>
                  </a:cubicBezTo>
                  <a:cubicBezTo>
                    <a:pt x="1757364" y="1301864"/>
                    <a:pt x="1748303" y="1305617"/>
                    <a:pt x="1738856" y="1305617"/>
                  </a:cubicBezTo>
                  <a:lnTo>
                    <a:pt x="35622" y="1305617"/>
                  </a:lnTo>
                  <a:cubicBezTo>
                    <a:pt x="26174" y="1305617"/>
                    <a:pt x="17114" y="1301864"/>
                    <a:pt x="10433" y="1295184"/>
                  </a:cubicBezTo>
                  <a:cubicBezTo>
                    <a:pt x="3753" y="1288503"/>
                    <a:pt x="0" y="1279443"/>
                    <a:pt x="0" y="1269995"/>
                  </a:cubicBezTo>
                  <a:lnTo>
                    <a:pt x="0" y="35622"/>
                  </a:lnTo>
                  <a:cubicBezTo>
                    <a:pt x="0" y="26174"/>
                    <a:pt x="3753" y="17114"/>
                    <a:pt x="10433" y="10433"/>
                  </a:cubicBezTo>
                  <a:cubicBezTo>
                    <a:pt x="17114" y="3753"/>
                    <a:pt x="26174" y="0"/>
                    <a:pt x="35622" y="0"/>
                  </a:cubicBezTo>
                  <a:close/>
                </a:path>
              </a:pathLst>
            </a:custGeom>
            <a:solidFill>
              <a:srgbClr val="F8FCFF"/>
            </a:solidFill>
            <a:ln w="19050" cap="rnd">
              <a:solidFill>
                <a:srgbClr val="83CBEB"/>
              </a:solidFill>
              <a:prstDash val="lgDash"/>
              <a:round/>
            </a:ln>
          </p:spPr>
          <p:txBody>
            <a:bodyPr/>
            <a:lstStyle/>
            <a:p>
              <a:endParaRPr lang="en-US"/>
            </a:p>
          </p:txBody>
        </p:sp>
        <p:sp>
          <p:nvSpPr>
            <p:cNvPr id="4" name="TextBox 4"/>
            <p:cNvSpPr txBox="1"/>
            <p:nvPr/>
          </p:nvSpPr>
          <p:spPr>
            <a:xfrm>
              <a:off x="0" y="-19050"/>
              <a:ext cx="1774477" cy="1324667"/>
            </a:xfrm>
            <a:prstGeom prst="rect">
              <a:avLst/>
            </a:prstGeom>
          </p:spPr>
          <p:txBody>
            <a:bodyPr lIns="50800" tIns="50800" rIns="50800" bIns="50800" rtlCol="0" anchor="ctr"/>
            <a:lstStyle/>
            <a:p>
              <a:pPr algn="ctr">
                <a:lnSpc>
                  <a:spcPts val="2160"/>
                </a:lnSpc>
              </a:pPr>
              <a:endParaRPr/>
            </a:p>
          </p:txBody>
        </p:sp>
      </p:grpSp>
      <p:grpSp>
        <p:nvGrpSpPr>
          <p:cNvPr id="5" name="Group 5"/>
          <p:cNvGrpSpPr/>
          <p:nvPr/>
        </p:nvGrpSpPr>
        <p:grpSpPr>
          <a:xfrm>
            <a:off x="8929480" y="2349672"/>
            <a:ext cx="1367296" cy="3086100"/>
            <a:chOff x="0" y="0"/>
            <a:chExt cx="360111" cy="812800"/>
          </a:xfrm>
        </p:grpSpPr>
        <p:sp>
          <p:nvSpPr>
            <p:cNvPr id="6" name="Freeform 6"/>
            <p:cNvSpPr/>
            <p:nvPr/>
          </p:nvSpPr>
          <p:spPr>
            <a:xfrm>
              <a:off x="0" y="0"/>
              <a:ext cx="360111" cy="812800"/>
            </a:xfrm>
            <a:custGeom>
              <a:avLst/>
              <a:gdLst/>
              <a:ahLst/>
              <a:cxnLst/>
              <a:rect l="l" t="t" r="r" b="b"/>
              <a:pathLst>
                <a:path w="360111" h="812800">
                  <a:moveTo>
                    <a:pt x="39635" y="0"/>
                  </a:moveTo>
                  <a:lnTo>
                    <a:pt x="320475" y="0"/>
                  </a:lnTo>
                  <a:cubicBezTo>
                    <a:pt x="330987" y="0"/>
                    <a:pt x="341069" y="4176"/>
                    <a:pt x="348502" y="11609"/>
                  </a:cubicBezTo>
                  <a:cubicBezTo>
                    <a:pt x="355935" y="19042"/>
                    <a:pt x="360111" y="29124"/>
                    <a:pt x="360111" y="39635"/>
                  </a:cubicBezTo>
                  <a:lnTo>
                    <a:pt x="360111" y="773165"/>
                  </a:lnTo>
                  <a:cubicBezTo>
                    <a:pt x="360111" y="795055"/>
                    <a:pt x="342365" y="812800"/>
                    <a:pt x="320475" y="812800"/>
                  </a:cubicBezTo>
                  <a:lnTo>
                    <a:pt x="39635" y="812800"/>
                  </a:lnTo>
                  <a:cubicBezTo>
                    <a:pt x="29124" y="812800"/>
                    <a:pt x="19042" y="808624"/>
                    <a:pt x="11609" y="801191"/>
                  </a:cubicBezTo>
                  <a:cubicBezTo>
                    <a:pt x="4176" y="793758"/>
                    <a:pt x="0" y="783676"/>
                    <a:pt x="0" y="773165"/>
                  </a:cubicBezTo>
                  <a:lnTo>
                    <a:pt x="0" y="39635"/>
                  </a:lnTo>
                  <a:cubicBezTo>
                    <a:pt x="0" y="29124"/>
                    <a:pt x="4176" y="19042"/>
                    <a:pt x="11609" y="11609"/>
                  </a:cubicBezTo>
                  <a:cubicBezTo>
                    <a:pt x="19042" y="4176"/>
                    <a:pt x="29124" y="0"/>
                    <a:pt x="39635" y="0"/>
                  </a:cubicBezTo>
                  <a:close/>
                </a:path>
              </a:pathLst>
            </a:custGeom>
            <a:solidFill>
              <a:srgbClr val="5E9BE5"/>
            </a:solidFill>
          </p:spPr>
          <p:txBody>
            <a:bodyPr/>
            <a:lstStyle/>
            <a:p>
              <a:endParaRPr lang="en-US"/>
            </a:p>
          </p:txBody>
        </p:sp>
        <p:sp>
          <p:nvSpPr>
            <p:cNvPr id="7" name="TextBox 7"/>
            <p:cNvSpPr txBox="1"/>
            <p:nvPr/>
          </p:nvSpPr>
          <p:spPr>
            <a:xfrm>
              <a:off x="0" y="0"/>
              <a:ext cx="360111" cy="812800"/>
            </a:xfrm>
            <a:prstGeom prst="rect">
              <a:avLst/>
            </a:prstGeom>
          </p:spPr>
          <p:txBody>
            <a:bodyPr lIns="50800" tIns="50800" rIns="50800" bIns="50800" rtlCol="0" anchor="ctr"/>
            <a:lstStyle/>
            <a:p>
              <a:pPr algn="ctr">
                <a:lnSpc>
                  <a:spcPts val="2160"/>
                </a:lnSpc>
              </a:pPr>
              <a:endParaRPr/>
            </a:p>
          </p:txBody>
        </p:sp>
      </p:grpSp>
      <p:grpSp>
        <p:nvGrpSpPr>
          <p:cNvPr id="8" name="Group 8"/>
          <p:cNvGrpSpPr/>
          <p:nvPr/>
        </p:nvGrpSpPr>
        <p:grpSpPr>
          <a:xfrm>
            <a:off x="17259300" y="6920695"/>
            <a:ext cx="1543050" cy="1543050"/>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US"/>
            </a:p>
          </p:txBody>
        </p:sp>
        <p:sp>
          <p:nvSpPr>
            <p:cNvPr id="10" name="TextBox 10"/>
            <p:cNvSpPr txBox="1"/>
            <p:nvPr/>
          </p:nvSpPr>
          <p:spPr>
            <a:xfrm>
              <a:off x="76200" y="76200"/>
              <a:ext cx="660400" cy="660400"/>
            </a:xfrm>
            <a:prstGeom prst="rect">
              <a:avLst/>
            </a:prstGeom>
          </p:spPr>
          <p:txBody>
            <a:bodyPr lIns="50800" tIns="50800" rIns="50800" bIns="50800" rtlCol="0" anchor="ctr"/>
            <a:lstStyle/>
            <a:p>
              <a:pPr algn="ctr">
                <a:lnSpc>
                  <a:spcPts val="2160"/>
                </a:lnSpc>
              </a:pPr>
              <a:endParaRPr/>
            </a:p>
          </p:txBody>
        </p:sp>
      </p:grpSp>
      <p:sp>
        <p:nvSpPr>
          <p:cNvPr id="11" name="Freeform 11" descr="ابتكار سعودي يمثل مجلس التعاون الخليجي في اكسبو 2020 - دلة العرب"/>
          <p:cNvSpPr/>
          <p:nvPr/>
        </p:nvSpPr>
        <p:spPr>
          <a:xfrm>
            <a:off x="9672223" y="2802236"/>
            <a:ext cx="8615777" cy="4819897"/>
          </a:xfrm>
          <a:custGeom>
            <a:avLst/>
            <a:gdLst/>
            <a:ahLst/>
            <a:cxnLst/>
            <a:rect l="l" t="t" r="r" b="b"/>
            <a:pathLst>
              <a:path w="8615777" h="4819897">
                <a:moveTo>
                  <a:pt x="0" y="0"/>
                </a:moveTo>
                <a:lnTo>
                  <a:pt x="8615777" y="0"/>
                </a:lnTo>
                <a:lnTo>
                  <a:pt x="8615777" y="4819896"/>
                </a:lnTo>
                <a:lnTo>
                  <a:pt x="0" y="4819896"/>
                </a:lnTo>
                <a:lnTo>
                  <a:pt x="0" y="0"/>
                </a:lnTo>
                <a:close/>
              </a:path>
            </a:pathLst>
          </a:custGeom>
          <a:blipFill>
            <a:blip r:embed="rId2"/>
            <a:stretch>
              <a:fillRect b="-102"/>
            </a:stretch>
          </a:blipFill>
        </p:spPr>
        <p:txBody>
          <a:bodyPr/>
          <a:lstStyle/>
          <a:p>
            <a:endParaRPr lang="en-US"/>
          </a:p>
        </p:txBody>
      </p:sp>
      <p:sp>
        <p:nvSpPr>
          <p:cNvPr id="12" name="Freeform 12"/>
          <p:cNvSpPr/>
          <p:nvPr/>
        </p:nvSpPr>
        <p:spPr>
          <a:xfrm flipH="1">
            <a:off x="9878753" y="707188"/>
            <a:ext cx="8409247" cy="1205325"/>
          </a:xfrm>
          <a:custGeom>
            <a:avLst/>
            <a:gdLst/>
            <a:ahLst/>
            <a:cxnLst/>
            <a:rect l="l" t="t" r="r" b="b"/>
            <a:pathLst>
              <a:path w="8409247" h="1205325">
                <a:moveTo>
                  <a:pt x="8409247" y="0"/>
                </a:moveTo>
                <a:lnTo>
                  <a:pt x="0" y="0"/>
                </a:lnTo>
                <a:lnTo>
                  <a:pt x="0" y="1205325"/>
                </a:lnTo>
                <a:lnTo>
                  <a:pt x="8409247" y="1205325"/>
                </a:lnTo>
                <a:lnTo>
                  <a:pt x="8409247"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3" name="TextBox 13"/>
          <p:cNvSpPr txBox="1"/>
          <p:nvPr/>
        </p:nvSpPr>
        <p:spPr>
          <a:xfrm>
            <a:off x="6149340" y="9580245"/>
            <a:ext cx="5989320" cy="282129"/>
          </a:xfrm>
          <a:prstGeom prst="rect">
            <a:avLst/>
          </a:prstGeom>
        </p:spPr>
        <p:txBody>
          <a:bodyPr lIns="0" tIns="0" rIns="0" bIns="0" rtlCol="0" anchor="t">
            <a:spAutoFit/>
          </a:bodyPr>
          <a:lstStyle/>
          <a:p>
            <a:pPr algn="ctr">
              <a:lnSpc>
                <a:spcPts val="2160"/>
              </a:lnSpc>
            </a:pPr>
            <a:r>
              <a:rPr lang="en-US" sz="1800" spc="-8" dirty="0">
                <a:solidFill>
                  <a:srgbClr val="898989"/>
                </a:solidFill>
                <a:latin typeface="+mj-lt"/>
                <a:ea typeface="Noto Naskh Arabic"/>
                <a:cs typeface="Noto Naskh Arabic"/>
                <a:sym typeface="Noto Naskh Arabic"/>
              </a:rPr>
              <a:t>edarah.net  </a:t>
            </a:r>
            <a:r>
              <a:rPr lang="ar-EG" sz="1800" spc="-8" dirty="0">
                <a:solidFill>
                  <a:srgbClr val="898989"/>
                </a:solidFill>
                <a:latin typeface="+mj-lt"/>
                <a:ea typeface="Noto Naskh Arabic"/>
                <a:cs typeface="Noto Naskh Arabic"/>
                <a:sym typeface="Noto Naskh Arabic"/>
                <a:rtl/>
              </a:rPr>
              <a:t>الابتكار - الشميمري</a:t>
            </a:r>
            <a:r>
              <a:rPr lang="en-US" sz="1800" spc="-8" dirty="0">
                <a:solidFill>
                  <a:srgbClr val="898989"/>
                </a:solidFill>
                <a:latin typeface="+mj-lt"/>
                <a:ea typeface="Noto Naskh Arabic"/>
                <a:cs typeface="Noto Naskh Arabic"/>
                <a:sym typeface="Noto Naskh Arabic"/>
              </a:rPr>
              <a:t> </a:t>
            </a:r>
          </a:p>
        </p:txBody>
      </p:sp>
      <p:sp>
        <p:nvSpPr>
          <p:cNvPr id="14" name="TextBox 14"/>
          <p:cNvSpPr txBox="1"/>
          <p:nvPr/>
        </p:nvSpPr>
        <p:spPr>
          <a:xfrm>
            <a:off x="13007340" y="9580245"/>
            <a:ext cx="3931920" cy="456248"/>
          </a:xfrm>
          <a:prstGeom prst="rect">
            <a:avLst/>
          </a:prstGeom>
        </p:spPr>
        <p:txBody>
          <a:bodyPr lIns="0" tIns="0" rIns="0" bIns="0" rtlCol="0" anchor="t">
            <a:spAutoFit/>
          </a:bodyPr>
          <a:lstStyle/>
          <a:p>
            <a:pPr algn="r">
              <a:lnSpc>
                <a:spcPts val="2160"/>
              </a:lnSpc>
            </a:pPr>
            <a:r>
              <a:rPr lang="en-US" sz="1800" spc="-8">
                <a:solidFill>
                  <a:srgbClr val="898989"/>
                </a:solidFill>
                <a:latin typeface="Noto Naskh Arabic"/>
                <a:ea typeface="Noto Naskh Arabic"/>
                <a:cs typeface="Noto Naskh Arabic"/>
                <a:sym typeface="Noto Naskh Arabic"/>
              </a:rPr>
              <a:t>11</a:t>
            </a:r>
          </a:p>
        </p:txBody>
      </p:sp>
      <p:sp>
        <p:nvSpPr>
          <p:cNvPr id="15" name="TextBox 15"/>
          <p:cNvSpPr txBox="1"/>
          <p:nvPr/>
        </p:nvSpPr>
        <p:spPr>
          <a:xfrm>
            <a:off x="1855878" y="2922100"/>
            <a:ext cx="6042439" cy="4046220"/>
          </a:xfrm>
          <a:prstGeom prst="rect">
            <a:avLst/>
          </a:prstGeom>
        </p:spPr>
        <p:txBody>
          <a:bodyPr lIns="0" tIns="0" rIns="0" bIns="0" rtlCol="0" anchor="t">
            <a:spAutoFit/>
          </a:bodyPr>
          <a:lstStyle/>
          <a:p>
            <a:pPr marL="658494" lvl="1" indent="-329247" algn="r" rtl="1">
              <a:lnSpc>
                <a:spcPts val="4574"/>
              </a:lnSpc>
              <a:spcBef>
                <a:spcPct val="0"/>
              </a:spcBef>
              <a:buFont typeface="Arial"/>
              <a:buChar char="•"/>
            </a:pPr>
            <a:r>
              <a:rPr lang="ar-EG" sz="3049" u="none" strike="noStrike">
                <a:solidFill>
                  <a:srgbClr val="000000"/>
                </a:solidFill>
                <a:latin typeface="Almarai Bold"/>
                <a:ea typeface="Almarai Bold"/>
                <a:cs typeface="Almarai Bold"/>
                <a:sym typeface="Almarai Bold"/>
                <a:rtl/>
              </a:rPr>
              <a:t>براءة الاختراع: هي حماية مؤقتة لفكرة جديدة مقبولة ومميزة لها فائدة مجتمعية وإمكانية التطبيق. وهي تمنح المخترع القوة القانونية لمنع أي شخص من استخدام الاختراع دون إذن أو رخصة من المخترع. </a:t>
            </a:r>
          </a:p>
        </p:txBody>
      </p:sp>
      <p:sp>
        <p:nvSpPr>
          <p:cNvPr id="16" name="TextBox 16"/>
          <p:cNvSpPr txBox="1"/>
          <p:nvPr/>
        </p:nvSpPr>
        <p:spPr>
          <a:xfrm>
            <a:off x="9613128" y="1028700"/>
            <a:ext cx="7326132" cy="600075"/>
          </a:xfrm>
          <a:prstGeom prst="rect">
            <a:avLst/>
          </a:prstGeom>
        </p:spPr>
        <p:txBody>
          <a:bodyPr lIns="0" tIns="0" rIns="0" bIns="0" rtlCol="0" anchor="t">
            <a:spAutoFit/>
          </a:bodyPr>
          <a:lstStyle/>
          <a:p>
            <a:pPr marL="0" lvl="0" indent="0" algn="ctr" rtl="1">
              <a:lnSpc>
                <a:spcPts val="4687"/>
              </a:lnSpc>
              <a:spcBef>
                <a:spcPct val="0"/>
              </a:spcBef>
            </a:pPr>
            <a:r>
              <a:rPr lang="en-US" sz="3906" u="none" strike="noStrike">
                <a:solidFill>
                  <a:srgbClr val="156082"/>
                </a:solidFill>
                <a:latin typeface="Almarai Bold"/>
                <a:ea typeface="Almarai Bold"/>
                <a:cs typeface="Almarai Bold"/>
                <a:sym typeface="Almarai Bold"/>
              </a:rPr>
              <a:t>2</a:t>
            </a:r>
            <a:r>
              <a:rPr lang="ar-EG" sz="3906" u="none" strike="noStrike">
                <a:solidFill>
                  <a:srgbClr val="156082"/>
                </a:solidFill>
                <a:latin typeface="Almarai Bold"/>
                <a:ea typeface="Almarai Bold"/>
                <a:cs typeface="Almarai Bold"/>
                <a:sym typeface="Almarai Bold"/>
                <a:rtl/>
              </a:rPr>
              <a:t>.	براءة الاختراع </a:t>
            </a:r>
            <a:r>
              <a:rPr lang="en-US" sz="3906" u="none" strike="noStrike">
                <a:solidFill>
                  <a:srgbClr val="156082"/>
                </a:solidFill>
                <a:latin typeface="Almarai Bold"/>
                <a:ea typeface="Almarai Bold"/>
                <a:cs typeface="Almarai Bold"/>
                <a:sym typeface="Almarai Bold"/>
              </a:rPr>
              <a:t>Patent</a:t>
            </a:r>
          </a:p>
        </p:txBody>
      </p:sp>
      <p:sp>
        <p:nvSpPr>
          <p:cNvPr id="17" name="TextBox 17"/>
          <p:cNvSpPr txBox="1"/>
          <p:nvPr/>
        </p:nvSpPr>
        <p:spPr>
          <a:xfrm>
            <a:off x="11301667" y="8025177"/>
            <a:ext cx="5238699" cy="438568"/>
          </a:xfrm>
          <a:prstGeom prst="rect">
            <a:avLst/>
          </a:prstGeom>
        </p:spPr>
        <p:txBody>
          <a:bodyPr lIns="0" tIns="0" rIns="0" bIns="0" rtlCol="0" anchor="t">
            <a:spAutoFit/>
          </a:bodyPr>
          <a:lstStyle/>
          <a:p>
            <a:pPr algn="ctr" rtl="1">
              <a:lnSpc>
                <a:spcPts val="3580"/>
              </a:lnSpc>
            </a:pPr>
            <a:r>
              <a:rPr lang="ar-EG" sz="2387">
                <a:solidFill>
                  <a:srgbClr val="000000"/>
                </a:solidFill>
                <a:latin typeface="Almarai Bold"/>
                <a:ea typeface="Almarai Bold"/>
                <a:cs typeface="Almarai Bold"/>
                <a:sym typeface="Almarai Bold"/>
                <a:rtl/>
              </a:rPr>
              <a:t>الاختراعات الجديدة لا تتوقف</a:t>
            </a:r>
          </a:p>
        </p:txBody>
      </p:sp>
      <p:sp>
        <p:nvSpPr>
          <p:cNvPr id="18" name="Freeform 18"/>
          <p:cNvSpPr/>
          <p:nvPr/>
        </p:nvSpPr>
        <p:spPr>
          <a:xfrm>
            <a:off x="0" y="-249781"/>
            <a:ext cx="2171413" cy="2914648"/>
          </a:xfrm>
          <a:custGeom>
            <a:avLst/>
            <a:gdLst/>
            <a:ahLst/>
            <a:cxnLst/>
            <a:rect l="l" t="t" r="r" b="b"/>
            <a:pathLst>
              <a:path w="2171413" h="2914648">
                <a:moveTo>
                  <a:pt x="0" y="0"/>
                </a:moveTo>
                <a:lnTo>
                  <a:pt x="2171413" y="0"/>
                </a:lnTo>
                <a:lnTo>
                  <a:pt x="2171413" y="2914649"/>
                </a:lnTo>
                <a:lnTo>
                  <a:pt x="0" y="291464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rgbClr val="B9D7F4">
                <a:alpha val="100000"/>
              </a:srgbClr>
            </a:gs>
            <a:gs pos="100000">
              <a:srgbClr val="E8E5FF">
                <a:alpha val="100000"/>
              </a:srgb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TextBox 2"/>
          <p:cNvSpPr txBox="1"/>
          <p:nvPr/>
        </p:nvSpPr>
        <p:spPr>
          <a:xfrm>
            <a:off x="6149340" y="9580245"/>
            <a:ext cx="5989320" cy="282129"/>
          </a:xfrm>
          <a:prstGeom prst="rect">
            <a:avLst/>
          </a:prstGeom>
        </p:spPr>
        <p:txBody>
          <a:bodyPr lIns="0" tIns="0" rIns="0" bIns="0" rtlCol="0" anchor="t">
            <a:spAutoFit/>
          </a:bodyPr>
          <a:lstStyle/>
          <a:p>
            <a:pPr algn="ctr">
              <a:lnSpc>
                <a:spcPts val="2160"/>
              </a:lnSpc>
            </a:pPr>
            <a:r>
              <a:rPr lang="en-US" sz="1800" spc="-8" dirty="0">
                <a:solidFill>
                  <a:srgbClr val="898989"/>
                </a:solidFill>
                <a:latin typeface="+mj-lt"/>
                <a:ea typeface="Noto Naskh Arabic"/>
                <a:cs typeface="Noto Naskh Arabic"/>
                <a:sym typeface="Noto Naskh Arabic"/>
              </a:rPr>
              <a:t>edarah.net  </a:t>
            </a:r>
            <a:r>
              <a:rPr lang="ar-EG" sz="1800" spc="-8" dirty="0">
                <a:solidFill>
                  <a:srgbClr val="898989"/>
                </a:solidFill>
                <a:latin typeface="+mj-lt"/>
                <a:ea typeface="Noto Naskh Arabic"/>
                <a:cs typeface="Noto Naskh Arabic"/>
                <a:sym typeface="Noto Naskh Arabic"/>
                <a:rtl/>
              </a:rPr>
              <a:t>الابتكار - الشميمري</a:t>
            </a:r>
            <a:r>
              <a:rPr lang="en-US" sz="1800" spc="-8" dirty="0">
                <a:solidFill>
                  <a:srgbClr val="898989"/>
                </a:solidFill>
                <a:latin typeface="+mj-lt"/>
                <a:ea typeface="Noto Naskh Arabic"/>
                <a:cs typeface="Noto Naskh Arabic"/>
                <a:sym typeface="Noto Naskh Arabic"/>
              </a:rPr>
              <a:t> </a:t>
            </a:r>
          </a:p>
        </p:txBody>
      </p:sp>
      <p:sp>
        <p:nvSpPr>
          <p:cNvPr id="3" name="TextBox 3"/>
          <p:cNvSpPr txBox="1"/>
          <p:nvPr/>
        </p:nvSpPr>
        <p:spPr>
          <a:xfrm>
            <a:off x="13007340" y="9580245"/>
            <a:ext cx="3931920" cy="456248"/>
          </a:xfrm>
          <a:prstGeom prst="rect">
            <a:avLst/>
          </a:prstGeom>
        </p:spPr>
        <p:txBody>
          <a:bodyPr lIns="0" tIns="0" rIns="0" bIns="0" rtlCol="0" anchor="t">
            <a:spAutoFit/>
          </a:bodyPr>
          <a:lstStyle/>
          <a:p>
            <a:pPr algn="r">
              <a:lnSpc>
                <a:spcPts val="2160"/>
              </a:lnSpc>
            </a:pPr>
            <a:r>
              <a:rPr lang="en-US" sz="1800" spc="-8">
                <a:solidFill>
                  <a:srgbClr val="898989"/>
                </a:solidFill>
                <a:latin typeface="Noto Naskh Arabic"/>
                <a:ea typeface="Noto Naskh Arabic"/>
                <a:cs typeface="Noto Naskh Arabic"/>
                <a:sym typeface="Noto Naskh Arabic"/>
              </a:rPr>
              <a:t>12</a:t>
            </a:r>
          </a:p>
        </p:txBody>
      </p:sp>
      <p:grpSp>
        <p:nvGrpSpPr>
          <p:cNvPr id="4" name="Group 4"/>
          <p:cNvGrpSpPr/>
          <p:nvPr/>
        </p:nvGrpSpPr>
        <p:grpSpPr>
          <a:xfrm>
            <a:off x="10249697" y="2664868"/>
            <a:ext cx="7009603" cy="4370620"/>
            <a:chOff x="0" y="0"/>
            <a:chExt cx="1846151" cy="1151110"/>
          </a:xfrm>
        </p:grpSpPr>
        <p:sp>
          <p:nvSpPr>
            <p:cNvPr id="5" name="Freeform 5"/>
            <p:cNvSpPr/>
            <p:nvPr/>
          </p:nvSpPr>
          <p:spPr>
            <a:xfrm>
              <a:off x="0" y="0"/>
              <a:ext cx="1846150" cy="1151110"/>
            </a:xfrm>
            <a:custGeom>
              <a:avLst/>
              <a:gdLst/>
              <a:ahLst/>
              <a:cxnLst/>
              <a:rect l="l" t="t" r="r" b="b"/>
              <a:pathLst>
                <a:path w="1846150" h="1151110">
                  <a:moveTo>
                    <a:pt x="34239" y="0"/>
                  </a:moveTo>
                  <a:lnTo>
                    <a:pt x="1811912" y="0"/>
                  </a:lnTo>
                  <a:cubicBezTo>
                    <a:pt x="1820993" y="0"/>
                    <a:pt x="1829701" y="3607"/>
                    <a:pt x="1836122" y="10028"/>
                  </a:cubicBezTo>
                  <a:cubicBezTo>
                    <a:pt x="1842543" y="16449"/>
                    <a:pt x="1846150" y="25158"/>
                    <a:pt x="1846150" y="34239"/>
                  </a:cubicBezTo>
                  <a:lnTo>
                    <a:pt x="1846150" y="1116871"/>
                  </a:lnTo>
                  <a:cubicBezTo>
                    <a:pt x="1846150" y="1135781"/>
                    <a:pt x="1830821" y="1151110"/>
                    <a:pt x="1811912" y="1151110"/>
                  </a:cubicBezTo>
                  <a:lnTo>
                    <a:pt x="34239" y="1151110"/>
                  </a:lnTo>
                  <a:cubicBezTo>
                    <a:pt x="25158" y="1151110"/>
                    <a:pt x="16449" y="1147503"/>
                    <a:pt x="10028" y="1141082"/>
                  </a:cubicBezTo>
                  <a:cubicBezTo>
                    <a:pt x="3607" y="1134660"/>
                    <a:pt x="0" y="1125952"/>
                    <a:pt x="0" y="1116871"/>
                  </a:cubicBezTo>
                  <a:lnTo>
                    <a:pt x="0" y="34239"/>
                  </a:lnTo>
                  <a:cubicBezTo>
                    <a:pt x="0" y="25158"/>
                    <a:pt x="3607" y="16449"/>
                    <a:pt x="10028" y="10028"/>
                  </a:cubicBezTo>
                  <a:cubicBezTo>
                    <a:pt x="16449" y="3607"/>
                    <a:pt x="25158" y="0"/>
                    <a:pt x="34239" y="0"/>
                  </a:cubicBezTo>
                  <a:close/>
                </a:path>
              </a:pathLst>
            </a:custGeom>
            <a:solidFill>
              <a:srgbClr val="F8FCFF"/>
            </a:solidFill>
            <a:ln w="19050" cap="rnd">
              <a:solidFill>
                <a:srgbClr val="83CBEB"/>
              </a:solidFill>
              <a:prstDash val="lgDash"/>
              <a:round/>
            </a:ln>
          </p:spPr>
          <p:txBody>
            <a:bodyPr/>
            <a:lstStyle/>
            <a:p>
              <a:endParaRPr lang="en-US"/>
            </a:p>
          </p:txBody>
        </p:sp>
        <p:sp>
          <p:nvSpPr>
            <p:cNvPr id="6" name="TextBox 6"/>
            <p:cNvSpPr txBox="1"/>
            <p:nvPr/>
          </p:nvSpPr>
          <p:spPr>
            <a:xfrm>
              <a:off x="0" y="-19050"/>
              <a:ext cx="1846151" cy="1170160"/>
            </a:xfrm>
            <a:prstGeom prst="rect">
              <a:avLst/>
            </a:prstGeom>
          </p:spPr>
          <p:txBody>
            <a:bodyPr lIns="50800" tIns="50800" rIns="50800" bIns="50800" rtlCol="0" anchor="ctr"/>
            <a:lstStyle/>
            <a:p>
              <a:pPr algn="ctr">
                <a:lnSpc>
                  <a:spcPts val="2160"/>
                </a:lnSpc>
              </a:pPr>
              <a:endParaRPr/>
            </a:p>
          </p:txBody>
        </p:sp>
      </p:grpSp>
      <p:sp>
        <p:nvSpPr>
          <p:cNvPr id="7" name="TextBox 7"/>
          <p:cNvSpPr txBox="1"/>
          <p:nvPr/>
        </p:nvSpPr>
        <p:spPr>
          <a:xfrm>
            <a:off x="10249697" y="3003125"/>
            <a:ext cx="7009603" cy="3465195"/>
          </a:xfrm>
          <a:prstGeom prst="rect">
            <a:avLst/>
          </a:prstGeom>
        </p:spPr>
        <p:txBody>
          <a:bodyPr lIns="0" tIns="0" rIns="0" bIns="0" rtlCol="0" anchor="t">
            <a:spAutoFit/>
          </a:bodyPr>
          <a:lstStyle/>
          <a:p>
            <a:pPr marL="658494" lvl="1" indent="-329247" algn="r" rtl="1">
              <a:lnSpc>
                <a:spcPts val="4574"/>
              </a:lnSpc>
              <a:spcBef>
                <a:spcPct val="0"/>
              </a:spcBef>
              <a:buFont typeface="Arial"/>
              <a:buChar char="•"/>
            </a:pPr>
            <a:r>
              <a:rPr lang="ar-EG" sz="3049" u="none" strike="noStrike">
                <a:solidFill>
                  <a:srgbClr val="000000"/>
                </a:solidFill>
                <a:latin typeface="Almarai Bold"/>
                <a:ea typeface="Almarai Bold"/>
                <a:cs typeface="Almarai Bold"/>
                <a:sym typeface="Almarai Bold"/>
                <a:rtl/>
              </a:rPr>
              <a:t>العلامة التجارية هي علامة مميزة أو مؤشر يستخدمه فرد أو منظمة أعمال للدلالة على أن السلع أو الخدمات المقدمة للمستهلك التي تظهر عليها هذه العلامة تصدر من مصدر وحيد، تميزها عن المنتجات الأخرى. </a:t>
            </a:r>
          </a:p>
        </p:txBody>
      </p:sp>
      <p:sp>
        <p:nvSpPr>
          <p:cNvPr id="8" name="Freeform 8"/>
          <p:cNvSpPr/>
          <p:nvPr/>
        </p:nvSpPr>
        <p:spPr>
          <a:xfrm>
            <a:off x="1219962" y="2652867"/>
            <a:ext cx="8422016" cy="4530431"/>
          </a:xfrm>
          <a:custGeom>
            <a:avLst/>
            <a:gdLst/>
            <a:ahLst/>
            <a:cxnLst/>
            <a:rect l="l" t="t" r="r" b="b"/>
            <a:pathLst>
              <a:path w="8422016" h="4530431">
                <a:moveTo>
                  <a:pt x="0" y="0"/>
                </a:moveTo>
                <a:lnTo>
                  <a:pt x="8422016" y="0"/>
                </a:lnTo>
                <a:lnTo>
                  <a:pt x="8422016" y="4530431"/>
                </a:lnTo>
                <a:lnTo>
                  <a:pt x="0" y="4530431"/>
                </a:lnTo>
                <a:lnTo>
                  <a:pt x="0" y="0"/>
                </a:lnTo>
                <a:close/>
              </a:path>
            </a:pathLst>
          </a:custGeom>
          <a:blipFill>
            <a:blip r:embed="rId2"/>
            <a:stretch>
              <a:fillRect t="-3441" b="-3441"/>
            </a:stretch>
          </a:blipFill>
        </p:spPr>
        <p:txBody>
          <a:bodyPr/>
          <a:lstStyle/>
          <a:p>
            <a:endParaRPr lang="en-US"/>
          </a:p>
        </p:txBody>
      </p:sp>
      <p:sp>
        <p:nvSpPr>
          <p:cNvPr id="9" name="Freeform 9"/>
          <p:cNvSpPr/>
          <p:nvPr/>
        </p:nvSpPr>
        <p:spPr>
          <a:xfrm flipH="1">
            <a:off x="9878753" y="707188"/>
            <a:ext cx="8409247" cy="1205325"/>
          </a:xfrm>
          <a:custGeom>
            <a:avLst/>
            <a:gdLst/>
            <a:ahLst/>
            <a:cxnLst/>
            <a:rect l="l" t="t" r="r" b="b"/>
            <a:pathLst>
              <a:path w="8409247" h="1205325">
                <a:moveTo>
                  <a:pt x="8409247" y="0"/>
                </a:moveTo>
                <a:lnTo>
                  <a:pt x="0" y="0"/>
                </a:lnTo>
                <a:lnTo>
                  <a:pt x="0" y="1205325"/>
                </a:lnTo>
                <a:lnTo>
                  <a:pt x="8409247" y="1205325"/>
                </a:lnTo>
                <a:lnTo>
                  <a:pt x="8409247"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0" name="TextBox 10"/>
          <p:cNvSpPr txBox="1"/>
          <p:nvPr/>
        </p:nvSpPr>
        <p:spPr>
          <a:xfrm>
            <a:off x="9348440" y="712363"/>
            <a:ext cx="8002838" cy="1200150"/>
          </a:xfrm>
          <a:prstGeom prst="rect">
            <a:avLst/>
          </a:prstGeom>
        </p:spPr>
        <p:txBody>
          <a:bodyPr lIns="0" tIns="0" rIns="0" bIns="0" rtlCol="0" anchor="t">
            <a:spAutoFit/>
          </a:bodyPr>
          <a:lstStyle/>
          <a:p>
            <a:pPr marL="0" lvl="0" indent="0" algn="ctr" rtl="1">
              <a:lnSpc>
                <a:spcPts val="4687"/>
              </a:lnSpc>
              <a:spcBef>
                <a:spcPct val="0"/>
              </a:spcBef>
            </a:pPr>
            <a:r>
              <a:rPr lang="en-US" sz="3906" u="none" strike="noStrike">
                <a:solidFill>
                  <a:srgbClr val="156082"/>
                </a:solidFill>
                <a:latin typeface="Almarai Bold"/>
                <a:ea typeface="Almarai Bold"/>
                <a:cs typeface="Almarai Bold"/>
                <a:sym typeface="Almarai Bold"/>
              </a:rPr>
              <a:t>3</a:t>
            </a:r>
            <a:r>
              <a:rPr lang="ar-EG" sz="3906" u="none" strike="noStrike">
                <a:solidFill>
                  <a:srgbClr val="156082"/>
                </a:solidFill>
                <a:latin typeface="Almarai Bold"/>
                <a:ea typeface="Almarai Bold"/>
                <a:cs typeface="Almarai Bold"/>
                <a:sym typeface="Almarai Bold"/>
                <a:rtl/>
              </a:rPr>
              <a:t>. العلامة التجارية</a:t>
            </a:r>
          </a:p>
          <a:p>
            <a:pPr marL="0" lvl="0" indent="0" algn="ctr" rtl="1">
              <a:lnSpc>
                <a:spcPts val="4687"/>
              </a:lnSpc>
              <a:spcBef>
                <a:spcPct val="0"/>
              </a:spcBef>
            </a:pPr>
            <a:r>
              <a:rPr lang="ar-EG" sz="3906" u="none" strike="noStrike">
                <a:solidFill>
                  <a:srgbClr val="156082"/>
                </a:solidFill>
                <a:latin typeface="Almarai Bold"/>
                <a:ea typeface="Almarai Bold"/>
                <a:cs typeface="Almarai Bold"/>
                <a:sym typeface="Almarai Bold"/>
                <a:rtl/>
              </a:rPr>
              <a:t> </a:t>
            </a:r>
            <a:r>
              <a:rPr lang="en-US" sz="3906" u="none" strike="noStrike">
                <a:solidFill>
                  <a:srgbClr val="156082"/>
                </a:solidFill>
                <a:latin typeface="Almarai Bold"/>
                <a:ea typeface="Almarai Bold"/>
                <a:cs typeface="Almarai Bold"/>
                <a:sym typeface="Almarai Bold"/>
              </a:rPr>
              <a:t>Trademark</a:t>
            </a:r>
          </a:p>
        </p:txBody>
      </p:sp>
      <p:sp>
        <p:nvSpPr>
          <p:cNvPr id="11" name="TextBox 11"/>
          <p:cNvSpPr txBox="1"/>
          <p:nvPr/>
        </p:nvSpPr>
        <p:spPr>
          <a:xfrm>
            <a:off x="2019931" y="7856976"/>
            <a:ext cx="5238699" cy="438568"/>
          </a:xfrm>
          <a:prstGeom prst="rect">
            <a:avLst/>
          </a:prstGeom>
        </p:spPr>
        <p:txBody>
          <a:bodyPr lIns="0" tIns="0" rIns="0" bIns="0" rtlCol="0" anchor="t">
            <a:spAutoFit/>
          </a:bodyPr>
          <a:lstStyle/>
          <a:p>
            <a:pPr algn="ctr" rtl="1">
              <a:lnSpc>
                <a:spcPts val="3580"/>
              </a:lnSpc>
            </a:pPr>
            <a:r>
              <a:rPr lang="ar-EG" sz="2387">
                <a:solidFill>
                  <a:srgbClr val="000000"/>
                </a:solidFill>
                <a:latin typeface="Almarai Bold"/>
                <a:ea typeface="Almarai Bold"/>
                <a:cs typeface="Almarai Bold"/>
                <a:sym typeface="Almarai Bold"/>
                <a:rtl/>
              </a:rPr>
              <a:t>العلامات التجارية أصول ثمينة للشركات</a:t>
            </a:r>
          </a:p>
        </p:txBody>
      </p:sp>
      <p:sp>
        <p:nvSpPr>
          <p:cNvPr id="12" name="Freeform 12"/>
          <p:cNvSpPr/>
          <p:nvPr/>
        </p:nvSpPr>
        <p:spPr>
          <a:xfrm>
            <a:off x="-159283" y="-428624"/>
            <a:ext cx="2171413" cy="2914648"/>
          </a:xfrm>
          <a:custGeom>
            <a:avLst/>
            <a:gdLst/>
            <a:ahLst/>
            <a:cxnLst/>
            <a:rect l="l" t="t" r="r" b="b"/>
            <a:pathLst>
              <a:path w="2171413" h="2914648">
                <a:moveTo>
                  <a:pt x="0" y="0"/>
                </a:moveTo>
                <a:lnTo>
                  <a:pt x="2171413" y="0"/>
                </a:lnTo>
                <a:lnTo>
                  <a:pt x="2171413" y="2914648"/>
                </a:lnTo>
                <a:lnTo>
                  <a:pt x="0" y="291464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pSp>
        <p:nvGrpSpPr>
          <p:cNvPr id="13" name="Group 13"/>
          <p:cNvGrpSpPr/>
          <p:nvPr/>
        </p:nvGrpSpPr>
        <p:grpSpPr>
          <a:xfrm>
            <a:off x="-930808" y="3765260"/>
            <a:ext cx="1543050" cy="1543050"/>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US"/>
            </a:p>
          </p:txBody>
        </p:sp>
        <p:sp>
          <p:nvSpPr>
            <p:cNvPr id="15" name="TextBox 15"/>
            <p:cNvSpPr txBox="1"/>
            <p:nvPr/>
          </p:nvSpPr>
          <p:spPr>
            <a:xfrm>
              <a:off x="76200" y="76200"/>
              <a:ext cx="660400" cy="660400"/>
            </a:xfrm>
            <a:prstGeom prst="rect">
              <a:avLst/>
            </a:prstGeom>
          </p:spPr>
          <p:txBody>
            <a:bodyPr lIns="50800" tIns="50800" rIns="50800" bIns="50800" rtlCol="0" anchor="ctr"/>
            <a:lstStyle/>
            <a:p>
              <a:pPr algn="ctr">
                <a:lnSpc>
                  <a:spcPts val="2160"/>
                </a:lnSpc>
              </a:pPr>
              <a:endParaRPr/>
            </a:p>
          </p:txBody>
        </p:sp>
      </p:grpSp>
      <p:grpSp>
        <p:nvGrpSpPr>
          <p:cNvPr id="16" name="Group 16"/>
          <p:cNvGrpSpPr/>
          <p:nvPr/>
        </p:nvGrpSpPr>
        <p:grpSpPr>
          <a:xfrm>
            <a:off x="-930808" y="4565360"/>
            <a:ext cx="1543050" cy="1543050"/>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AFFFD6">
                    <a:alpha val="100000"/>
                  </a:srgbClr>
                </a:gs>
                <a:gs pos="100000">
                  <a:srgbClr val="94B9FF">
                    <a:alpha val="100000"/>
                  </a:srgbClr>
                </a:gs>
              </a:gsLst>
              <a:lin ang="0"/>
            </a:gradFill>
          </p:spPr>
          <p:txBody>
            <a:bodyPr/>
            <a:lstStyle/>
            <a:p>
              <a:endParaRPr lang="en-US"/>
            </a:p>
          </p:txBody>
        </p:sp>
        <p:sp>
          <p:nvSpPr>
            <p:cNvPr id="18" name="TextBox 18"/>
            <p:cNvSpPr txBox="1"/>
            <p:nvPr/>
          </p:nvSpPr>
          <p:spPr>
            <a:xfrm>
              <a:off x="76200" y="76200"/>
              <a:ext cx="660400" cy="660400"/>
            </a:xfrm>
            <a:prstGeom prst="rect">
              <a:avLst/>
            </a:prstGeom>
          </p:spPr>
          <p:txBody>
            <a:bodyPr lIns="50800" tIns="50800" rIns="50800" bIns="50800" rtlCol="0" anchor="ctr"/>
            <a:lstStyle/>
            <a:p>
              <a:pPr algn="ctr">
                <a:lnSpc>
                  <a:spcPts val="2160"/>
                </a:lnSpc>
              </a:pPr>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rgbClr val="CDFFD8">
                <a:alpha val="100000"/>
              </a:srgbClr>
            </a:gs>
            <a:gs pos="100000">
              <a:srgbClr val="94B9FF">
                <a:alpha val="100000"/>
              </a:srgbClr>
            </a:gs>
          </a:gsLst>
          <a:lin ang="0"/>
        </a:gradFill>
        <a:effectLst/>
      </p:bgPr>
    </p:bg>
    <p:spTree>
      <p:nvGrpSpPr>
        <p:cNvPr id="1" name=""/>
        <p:cNvGrpSpPr/>
        <p:nvPr/>
      </p:nvGrpSpPr>
      <p:grpSpPr>
        <a:xfrm>
          <a:off x="0" y="0"/>
          <a:ext cx="0" cy="0"/>
          <a:chOff x="0" y="0"/>
          <a:chExt cx="0" cy="0"/>
        </a:xfrm>
      </p:grpSpPr>
      <p:sp>
        <p:nvSpPr>
          <p:cNvPr id="2" name="TextBox 2"/>
          <p:cNvSpPr txBox="1"/>
          <p:nvPr/>
        </p:nvSpPr>
        <p:spPr>
          <a:xfrm>
            <a:off x="6149340" y="9580245"/>
            <a:ext cx="5989320" cy="456248"/>
          </a:xfrm>
          <a:prstGeom prst="rect">
            <a:avLst/>
          </a:prstGeom>
        </p:spPr>
        <p:txBody>
          <a:bodyPr lIns="0" tIns="0" rIns="0" bIns="0" rtlCol="0" anchor="t">
            <a:spAutoFit/>
          </a:bodyPr>
          <a:lstStyle/>
          <a:p>
            <a:pPr algn="ctr">
              <a:lnSpc>
                <a:spcPts val="2160"/>
              </a:lnSpc>
            </a:pPr>
            <a:r>
              <a:rPr lang="en-US" sz="1800" spc="-8">
                <a:solidFill>
                  <a:srgbClr val="898989"/>
                </a:solidFill>
                <a:latin typeface="Noto Naskh Arabic"/>
                <a:ea typeface="Noto Naskh Arabic"/>
                <a:cs typeface="Noto Naskh Arabic"/>
                <a:sym typeface="Noto Naskh Arabic"/>
              </a:rPr>
              <a:t>edarah.net  </a:t>
            </a:r>
            <a:r>
              <a:rPr lang="ar-EG" sz="1800" spc="-8">
                <a:solidFill>
                  <a:srgbClr val="898989"/>
                </a:solidFill>
                <a:latin typeface="Noto Naskh Arabic"/>
                <a:ea typeface="Noto Naskh Arabic"/>
                <a:cs typeface="Noto Naskh Arabic"/>
                <a:sym typeface="Noto Naskh Arabic"/>
                <a:rtl/>
              </a:rPr>
              <a:t>الابتكار - الشميمري</a:t>
            </a:r>
            <a:r>
              <a:rPr lang="en-US" sz="1800" spc="-8">
                <a:solidFill>
                  <a:srgbClr val="898989"/>
                </a:solidFill>
                <a:latin typeface="Noto Naskh Arabic"/>
                <a:ea typeface="Noto Naskh Arabic"/>
                <a:cs typeface="Noto Naskh Arabic"/>
                <a:sym typeface="Noto Naskh Arabic"/>
              </a:rPr>
              <a:t> </a:t>
            </a:r>
          </a:p>
        </p:txBody>
      </p:sp>
      <p:sp>
        <p:nvSpPr>
          <p:cNvPr id="3" name="TextBox 3"/>
          <p:cNvSpPr txBox="1"/>
          <p:nvPr/>
        </p:nvSpPr>
        <p:spPr>
          <a:xfrm>
            <a:off x="13007340" y="9580245"/>
            <a:ext cx="3931920" cy="456248"/>
          </a:xfrm>
          <a:prstGeom prst="rect">
            <a:avLst/>
          </a:prstGeom>
        </p:spPr>
        <p:txBody>
          <a:bodyPr lIns="0" tIns="0" rIns="0" bIns="0" rtlCol="0" anchor="t">
            <a:spAutoFit/>
          </a:bodyPr>
          <a:lstStyle/>
          <a:p>
            <a:pPr algn="r">
              <a:lnSpc>
                <a:spcPts val="2160"/>
              </a:lnSpc>
            </a:pPr>
            <a:r>
              <a:rPr lang="en-US" sz="1800" spc="-8">
                <a:solidFill>
                  <a:srgbClr val="898989"/>
                </a:solidFill>
                <a:latin typeface="Noto Naskh Arabic"/>
                <a:ea typeface="Noto Naskh Arabic"/>
                <a:cs typeface="Noto Naskh Arabic"/>
                <a:sym typeface="Noto Naskh Arabic"/>
              </a:rPr>
              <a:t>13</a:t>
            </a:r>
          </a:p>
        </p:txBody>
      </p:sp>
      <p:grpSp>
        <p:nvGrpSpPr>
          <p:cNvPr id="4" name="Group 4"/>
          <p:cNvGrpSpPr/>
          <p:nvPr/>
        </p:nvGrpSpPr>
        <p:grpSpPr>
          <a:xfrm>
            <a:off x="9682148" y="2664868"/>
            <a:ext cx="7350585" cy="4957264"/>
            <a:chOff x="0" y="0"/>
            <a:chExt cx="1935957" cy="1305617"/>
          </a:xfrm>
        </p:grpSpPr>
        <p:sp>
          <p:nvSpPr>
            <p:cNvPr id="5" name="Freeform 5"/>
            <p:cNvSpPr/>
            <p:nvPr/>
          </p:nvSpPr>
          <p:spPr>
            <a:xfrm>
              <a:off x="0" y="0"/>
              <a:ext cx="1935957" cy="1305617"/>
            </a:xfrm>
            <a:custGeom>
              <a:avLst/>
              <a:gdLst/>
              <a:ahLst/>
              <a:cxnLst/>
              <a:rect l="l" t="t" r="r" b="b"/>
              <a:pathLst>
                <a:path w="1935957" h="1305617">
                  <a:moveTo>
                    <a:pt x="32650" y="0"/>
                  </a:moveTo>
                  <a:lnTo>
                    <a:pt x="1903306" y="0"/>
                  </a:lnTo>
                  <a:cubicBezTo>
                    <a:pt x="1921339" y="0"/>
                    <a:pt x="1935957" y="14618"/>
                    <a:pt x="1935957" y="32650"/>
                  </a:cubicBezTo>
                  <a:lnTo>
                    <a:pt x="1935957" y="1272966"/>
                  </a:lnTo>
                  <a:cubicBezTo>
                    <a:pt x="1935957" y="1290999"/>
                    <a:pt x="1921339" y="1305617"/>
                    <a:pt x="1903306" y="1305617"/>
                  </a:cubicBezTo>
                  <a:lnTo>
                    <a:pt x="32650" y="1305617"/>
                  </a:lnTo>
                  <a:cubicBezTo>
                    <a:pt x="14618" y="1305617"/>
                    <a:pt x="0" y="1290999"/>
                    <a:pt x="0" y="1272966"/>
                  </a:cubicBezTo>
                  <a:lnTo>
                    <a:pt x="0" y="32650"/>
                  </a:lnTo>
                  <a:cubicBezTo>
                    <a:pt x="0" y="14618"/>
                    <a:pt x="14618" y="0"/>
                    <a:pt x="32650" y="0"/>
                  </a:cubicBezTo>
                  <a:close/>
                </a:path>
              </a:pathLst>
            </a:custGeom>
            <a:solidFill>
              <a:srgbClr val="F8FCFF"/>
            </a:solidFill>
            <a:ln w="19050" cap="rnd">
              <a:solidFill>
                <a:srgbClr val="83CBEB"/>
              </a:solidFill>
              <a:prstDash val="lgDash"/>
              <a:round/>
            </a:ln>
          </p:spPr>
          <p:txBody>
            <a:bodyPr/>
            <a:lstStyle/>
            <a:p>
              <a:endParaRPr lang="en-US"/>
            </a:p>
          </p:txBody>
        </p:sp>
        <p:sp>
          <p:nvSpPr>
            <p:cNvPr id="6" name="TextBox 6"/>
            <p:cNvSpPr txBox="1"/>
            <p:nvPr/>
          </p:nvSpPr>
          <p:spPr>
            <a:xfrm>
              <a:off x="0" y="-19050"/>
              <a:ext cx="1935957" cy="1324667"/>
            </a:xfrm>
            <a:prstGeom prst="rect">
              <a:avLst/>
            </a:prstGeom>
          </p:spPr>
          <p:txBody>
            <a:bodyPr lIns="50800" tIns="50800" rIns="50800" bIns="50800" rtlCol="0" anchor="ctr"/>
            <a:lstStyle/>
            <a:p>
              <a:pPr algn="ctr">
                <a:lnSpc>
                  <a:spcPts val="2160"/>
                </a:lnSpc>
              </a:pPr>
              <a:endParaRPr/>
            </a:p>
          </p:txBody>
        </p:sp>
      </p:grpSp>
      <p:sp>
        <p:nvSpPr>
          <p:cNvPr id="7" name="TextBox 7"/>
          <p:cNvSpPr txBox="1"/>
          <p:nvPr/>
        </p:nvSpPr>
        <p:spPr>
          <a:xfrm>
            <a:off x="9813777" y="3163124"/>
            <a:ext cx="7320255" cy="3465195"/>
          </a:xfrm>
          <a:prstGeom prst="rect">
            <a:avLst/>
          </a:prstGeom>
        </p:spPr>
        <p:txBody>
          <a:bodyPr lIns="0" tIns="0" rIns="0" bIns="0" rtlCol="0" anchor="t">
            <a:spAutoFit/>
          </a:bodyPr>
          <a:lstStyle/>
          <a:p>
            <a:pPr marL="658494" lvl="1" indent="-329247" algn="r" rtl="1">
              <a:lnSpc>
                <a:spcPts val="4574"/>
              </a:lnSpc>
              <a:spcBef>
                <a:spcPct val="0"/>
              </a:spcBef>
              <a:buFont typeface="Arial"/>
              <a:buChar char="•"/>
            </a:pPr>
            <a:r>
              <a:rPr lang="ar-EG" sz="3049" u="none" strike="noStrike">
                <a:solidFill>
                  <a:srgbClr val="000000"/>
                </a:solidFill>
                <a:latin typeface="Almarai Bold"/>
                <a:ea typeface="Almarai Bold"/>
                <a:cs typeface="Almarai Bold"/>
                <a:sym typeface="Almarai Bold"/>
                <a:rtl/>
              </a:rPr>
              <a:t>الأسرار التجارية هي شكل من أشكال الملكية الفكرية التي تشمل معلومات تجارية سرية. يمكن تعريف الأسرار التجارية بأنها معلومات قيمة تجاريًّا غير متوفرة في المجال العام وقد تم التوصل إليها بجهود سديدة للحفاظ على سريته. </a:t>
            </a:r>
          </a:p>
        </p:txBody>
      </p:sp>
      <p:sp>
        <p:nvSpPr>
          <p:cNvPr id="8" name="Freeform 8"/>
          <p:cNvSpPr/>
          <p:nvPr/>
        </p:nvSpPr>
        <p:spPr>
          <a:xfrm>
            <a:off x="1618564" y="1912513"/>
            <a:ext cx="6274963" cy="6274963"/>
          </a:xfrm>
          <a:custGeom>
            <a:avLst/>
            <a:gdLst/>
            <a:ahLst/>
            <a:cxnLst/>
            <a:rect l="l" t="t" r="r" b="b"/>
            <a:pathLst>
              <a:path w="6274963" h="6274963">
                <a:moveTo>
                  <a:pt x="0" y="0"/>
                </a:moveTo>
                <a:lnTo>
                  <a:pt x="6274963" y="0"/>
                </a:lnTo>
                <a:lnTo>
                  <a:pt x="6274963" y="6274963"/>
                </a:lnTo>
                <a:lnTo>
                  <a:pt x="0" y="6274963"/>
                </a:lnTo>
                <a:lnTo>
                  <a:pt x="0" y="0"/>
                </a:lnTo>
                <a:close/>
              </a:path>
            </a:pathLst>
          </a:custGeom>
          <a:blipFill>
            <a:blip r:embed="rId2"/>
            <a:stretch>
              <a:fillRect/>
            </a:stretch>
          </a:blipFill>
        </p:spPr>
        <p:txBody>
          <a:bodyPr/>
          <a:lstStyle/>
          <a:p>
            <a:endParaRPr lang="en-US"/>
          </a:p>
        </p:txBody>
      </p:sp>
      <p:sp>
        <p:nvSpPr>
          <p:cNvPr id="9" name="Freeform 9"/>
          <p:cNvSpPr/>
          <p:nvPr/>
        </p:nvSpPr>
        <p:spPr>
          <a:xfrm flipH="1">
            <a:off x="9878753" y="707188"/>
            <a:ext cx="8409247" cy="1205325"/>
          </a:xfrm>
          <a:custGeom>
            <a:avLst/>
            <a:gdLst/>
            <a:ahLst/>
            <a:cxnLst/>
            <a:rect l="l" t="t" r="r" b="b"/>
            <a:pathLst>
              <a:path w="8409247" h="1205325">
                <a:moveTo>
                  <a:pt x="8409247" y="0"/>
                </a:moveTo>
                <a:lnTo>
                  <a:pt x="0" y="0"/>
                </a:lnTo>
                <a:lnTo>
                  <a:pt x="0" y="1205325"/>
                </a:lnTo>
                <a:lnTo>
                  <a:pt x="8409247" y="1205325"/>
                </a:lnTo>
                <a:lnTo>
                  <a:pt x="8409247"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0" name="TextBox 10"/>
          <p:cNvSpPr txBox="1"/>
          <p:nvPr/>
        </p:nvSpPr>
        <p:spPr>
          <a:xfrm>
            <a:off x="10986548" y="750463"/>
            <a:ext cx="5031863" cy="1162050"/>
          </a:xfrm>
          <a:prstGeom prst="rect">
            <a:avLst/>
          </a:prstGeom>
        </p:spPr>
        <p:txBody>
          <a:bodyPr lIns="0" tIns="0" rIns="0" bIns="0" rtlCol="0" anchor="t">
            <a:spAutoFit/>
          </a:bodyPr>
          <a:lstStyle/>
          <a:p>
            <a:pPr marL="0" lvl="0" indent="0" algn="ctr" rtl="1">
              <a:lnSpc>
                <a:spcPts val="4567"/>
              </a:lnSpc>
              <a:spcBef>
                <a:spcPct val="0"/>
              </a:spcBef>
            </a:pPr>
            <a:r>
              <a:rPr lang="en-US" sz="3806" u="none" strike="noStrike">
                <a:solidFill>
                  <a:srgbClr val="156082"/>
                </a:solidFill>
                <a:latin typeface="Almarai Bold"/>
                <a:ea typeface="Almarai Bold"/>
                <a:cs typeface="Almarai Bold"/>
                <a:sym typeface="Almarai Bold"/>
              </a:rPr>
              <a:t>4</a:t>
            </a:r>
            <a:r>
              <a:rPr lang="ar-EG" sz="3806" u="none" strike="noStrike">
                <a:solidFill>
                  <a:srgbClr val="156082"/>
                </a:solidFill>
                <a:latin typeface="Almarai Bold"/>
                <a:ea typeface="Almarai Bold"/>
                <a:cs typeface="Almarai Bold"/>
                <a:sym typeface="Almarai Bold"/>
                <a:rtl/>
              </a:rPr>
              <a:t>.	الأسرار التجارية </a:t>
            </a:r>
            <a:r>
              <a:rPr lang="en-US" sz="3806" u="none" strike="noStrike">
                <a:solidFill>
                  <a:srgbClr val="156082"/>
                </a:solidFill>
                <a:latin typeface="Almarai Bold"/>
                <a:ea typeface="Almarai Bold"/>
                <a:cs typeface="Almarai Bold"/>
                <a:sym typeface="Almarai Bold"/>
              </a:rPr>
              <a:t>Trade secrets</a:t>
            </a:r>
            <a:r>
              <a:rPr lang="ar-EG" sz="3806" u="none" strike="noStrike">
                <a:solidFill>
                  <a:srgbClr val="156082"/>
                </a:solidFill>
                <a:latin typeface="Almarai Bold"/>
                <a:ea typeface="Almarai Bold"/>
                <a:cs typeface="Almarai Bold"/>
                <a:sym typeface="Almarai Bold"/>
                <a:rtl/>
              </a:rPr>
              <a:t> </a:t>
            </a:r>
          </a:p>
        </p:txBody>
      </p:sp>
      <p:sp>
        <p:nvSpPr>
          <p:cNvPr id="11" name="TextBox 11"/>
          <p:cNvSpPr txBox="1"/>
          <p:nvPr/>
        </p:nvSpPr>
        <p:spPr>
          <a:xfrm>
            <a:off x="2184321" y="7856976"/>
            <a:ext cx="5238699" cy="438568"/>
          </a:xfrm>
          <a:prstGeom prst="rect">
            <a:avLst/>
          </a:prstGeom>
        </p:spPr>
        <p:txBody>
          <a:bodyPr lIns="0" tIns="0" rIns="0" bIns="0" rtlCol="0" anchor="t">
            <a:spAutoFit/>
          </a:bodyPr>
          <a:lstStyle/>
          <a:p>
            <a:pPr algn="ctr" rtl="1">
              <a:lnSpc>
                <a:spcPts val="3580"/>
              </a:lnSpc>
            </a:pPr>
            <a:r>
              <a:rPr lang="ar-EG" sz="2387">
                <a:solidFill>
                  <a:srgbClr val="000000"/>
                </a:solidFill>
                <a:latin typeface="Almarai Bold"/>
                <a:ea typeface="Almarai Bold"/>
                <a:cs typeface="Almarai Bold"/>
                <a:sym typeface="Almarai Bold"/>
                <a:rtl/>
              </a:rPr>
              <a:t>كنتاكي لديها </a:t>
            </a:r>
            <a:r>
              <a:rPr lang="en-US" sz="2387">
                <a:solidFill>
                  <a:srgbClr val="000000"/>
                </a:solidFill>
                <a:latin typeface="Almarai Bold"/>
                <a:ea typeface="Almarai Bold"/>
                <a:cs typeface="Almarai Bold"/>
                <a:sym typeface="Almarai Bold"/>
              </a:rPr>
              <a:t>11</a:t>
            </a:r>
            <a:r>
              <a:rPr lang="ar-EG" sz="2387">
                <a:solidFill>
                  <a:srgbClr val="000000"/>
                </a:solidFill>
                <a:latin typeface="Almarai Bold"/>
                <a:ea typeface="Almarai Bold"/>
                <a:cs typeface="Almarai Bold"/>
                <a:sym typeface="Almarai Bold"/>
                <a:rtl/>
              </a:rPr>
              <a:t> تتبيلة سرية</a:t>
            </a:r>
          </a:p>
        </p:txBody>
      </p:sp>
      <p:sp>
        <p:nvSpPr>
          <p:cNvPr id="12" name="Freeform 12"/>
          <p:cNvSpPr/>
          <p:nvPr/>
        </p:nvSpPr>
        <p:spPr>
          <a:xfrm>
            <a:off x="-159283" y="-428624"/>
            <a:ext cx="2171413" cy="2914648"/>
          </a:xfrm>
          <a:custGeom>
            <a:avLst/>
            <a:gdLst/>
            <a:ahLst/>
            <a:cxnLst/>
            <a:rect l="l" t="t" r="r" b="b"/>
            <a:pathLst>
              <a:path w="2171413" h="2914648">
                <a:moveTo>
                  <a:pt x="0" y="0"/>
                </a:moveTo>
                <a:lnTo>
                  <a:pt x="2171413" y="0"/>
                </a:lnTo>
                <a:lnTo>
                  <a:pt x="2171413" y="2914648"/>
                </a:lnTo>
                <a:lnTo>
                  <a:pt x="0" y="291464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149340" y="9580245"/>
            <a:ext cx="5989320" cy="282129"/>
          </a:xfrm>
          <a:prstGeom prst="rect">
            <a:avLst/>
          </a:prstGeom>
        </p:spPr>
        <p:txBody>
          <a:bodyPr lIns="0" tIns="0" rIns="0" bIns="0" rtlCol="0" anchor="t">
            <a:spAutoFit/>
          </a:bodyPr>
          <a:lstStyle/>
          <a:p>
            <a:pPr algn="ctr">
              <a:lnSpc>
                <a:spcPts val="2160"/>
              </a:lnSpc>
            </a:pPr>
            <a:r>
              <a:rPr lang="en-US" sz="1800" spc="-8" dirty="0">
                <a:solidFill>
                  <a:srgbClr val="898989"/>
                </a:solidFill>
                <a:latin typeface="+mj-lt"/>
                <a:ea typeface="Noto Naskh Arabic"/>
                <a:cs typeface="Noto Naskh Arabic"/>
                <a:sym typeface="Noto Naskh Arabic"/>
              </a:rPr>
              <a:t>edarah.net  </a:t>
            </a:r>
            <a:r>
              <a:rPr lang="ar-EG" sz="1800" spc="-8" dirty="0">
                <a:solidFill>
                  <a:srgbClr val="898989"/>
                </a:solidFill>
                <a:latin typeface="+mj-lt"/>
                <a:ea typeface="Noto Naskh Arabic"/>
                <a:cs typeface="Noto Naskh Arabic"/>
                <a:sym typeface="Noto Naskh Arabic"/>
                <a:rtl/>
              </a:rPr>
              <a:t>الابتكار - الشميمري</a:t>
            </a:r>
            <a:r>
              <a:rPr lang="en-US" sz="1800" spc="-8" dirty="0">
                <a:solidFill>
                  <a:srgbClr val="898989"/>
                </a:solidFill>
                <a:latin typeface="+mj-lt"/>
                <a:ea typeface="Noto Naskh Arabic"/>
                <a:cs typeface="Noto Naskh Arabic"/>
                <a:sym typeface="Noto Naskh Arabic"/>
              </a:rPr>
              <a:t> </a:t>
            </a:r>
          </a:p>
        </p:txBody>
      </p:sp>
      <p:sp>
        <p:nvSpPr>
          <p:cNvPr id="3" name="TextBox 3"/>
          <p:cNvSpPr txBox="1"/>
          <p:nvPr/>
        </p:nvSpPr>
        <p:spPr>
          <a:xfrm>
            <a:off x="13007340" y="9580245"/>
            <a:ext cx="3931920" cy="456248"/>
          </a:xfrm>
          <a:prstGeom prst="rect">
            <a:avLst/>
          </a:prstGeom>
        </p:spPr>
        <p:txBody>
          <a:bodyPr lIns="0" tIns="0" rIns="0" bIns="0" rtlCol="0" anchor="t">
            <a:spAutoFit/>
          </a:bodyPr>
          <a:lstStyle/>
          <a:p>
            <a:pPr algn="r">
              <a:lnSpc>
                <a:spcPts val="2160"/>
              </a:lnSpc>
            </a:pPr>
            <a:r>
              <a:rPr lang="en-US" sz="1800" spc="-8">
                <a:solidFill>
                  <a:srgbClr val="898989"/>
                </a:solidFill>
                <a:latin typeface="Noto Naskh Arabic"/>
                <a:ea typeface="Noto Naskh Arabic"/>
                <a:cs typeface="Noto Naskh Arabic"/>
                <a:sym typeface="Noto Naskh Arabic"/>
              </a:rPr>
              <a:t>14</a:t>
            </a:r>
          </a:p>
        </p:txBody>
      </p:sp>
      <p:grpSp>
        <p:nvGrpSpPr>
          <p:cNvPr id="4" name="Group 4"/>
          <p:cNvGrpSpPr/>
          <p:nvPr/>
        </p:nvGrpSpPr>
        <p:grpSpPr>
          <a:xfrm>
            <a:off x="1477222" y="2826793"/>
            <a:ext cx="6263702" cy="4019486"/>
            <a:chOff x="0" y="0"/>
            <a:chExt cx="1649699" cy="1058630"/>
          </a:xfrm>
        </p:grpSpPr>
        <p:sp>
          <p:nvSpPr>
            <p:cNvPr id="5" name="Freeform 5"/>
            <p:cNvSpPr/>
            <p:nvPr/>
          </p:nvSpPr>
          <p:spPr>
            <a:xfrm>
              <a:off x="0" y="0"/>
              <a:ext cx="1649699" cy="1058630"/>
            </a:xfrm>
            <a:custGeom>
              <a:avLst/>
              <a:gdLst/>
              <a:ahLst/>
              <a:cxnLst/>
              <a:rect l="l" t="t" r="r" b="b"/>
              <a:pathLst>
                <a:path w="1649699" h="1058630">
                  <a:moveTo>
                    <a:pt x="38316" y="0"/>
                  </a:moveTo>
                  <a:lnTo>
                    <a:pt x="1611383" y="0"/>
                  </a:lnTo>
                  <a:cubicBezTo>
                    <a:pt x="1621545" y="0"/>
                    <a:pt x="1631291" y="4037"/>
                    <a:pt x="1638477" y="11222"/>
                  </a:cubicBezTo>
                  <a:cubicBezTo>
                    <a:pt x="1645663" y="18408"/>
                    <a:pt x="1649699" y="28154"/>
                    <a:pt x="1649699" y="38316"/>
                  </a:cubicBezTo>
                  <a:lnTo>
                    <a:pt x="1649699" y="1020314"/>
                  </a:lnTo>
                  <a:cubicBezTo>
                    <a:pt x="1649699" y="1041475"/>
                    <a:pt x="1632545" y="1058630"/>
                    <a:pt x="1611383" y="1058630"/>
                  </a:cubicBezTo>
                  <a:lnTo>
                    <a:pt x="38316" y="1058630"/>
                  </a:lnTo>
                  <a:cubicBezTo>
                    <a:pt x="28154" y="1058630"/>
                    <a:pt x="18408" y="1054593"/>
                    <a:pt x="11222" y="1047408"/>
                  </a:cubicBezTo>
                  <a:cubicBezTo>
                    <a:pt x="4037" y="1040222"/>
                    <a:pt x="0" y="1030476"/>
                    <a:pt x="0" y="1020314"/>
                  </a:cubicBezTo>
                  <a:lnTo>
                    <a:pt x="0" y="38316"/>
                  </a:lnTo>
                  <a:cubicBezTo>
                    <a:pt x="0" y="28154"/>
                    <a:pt x="4037" y="18408"/>
                    <a:pt x="11222" y="11222"/>
                  </a:cubicBezTo>
                  <a:cubicBezTo>
                    <a:pt x="18408" y="4037"/>
                    <a:pt x="28154" y="0"/>
                    <a:pt x="38316" y="0"/>
                  </a:cubicBezTo>
                  <a:close/>
                </a:path>
              </a:pathLst>
            </a:custGeom>
            <a:solidFill>
              <a:srgbClr val="F8FCFF"/>
            </a:solidFill>
            <a:ln w="19050" cap="rnd">
              <a:solidFill>
                <a:srgbClr val="83CBEB"/>
              </a:solidFill>
              <a:prstDash val="lgDash"/>
              <a:round/>
            </a:ln>
          </p:spPr>
          <p:txBody>
            <a:bodyPr/>
            <a:lstStyle/>
            <a:p>
              <a:endParaRPr lang="en-US"/>
            </a:p>
          </p:txBody>
        </p:sp>
        <p:sp>
          <p:nvSpPr>
            <p:cNvPr id="6" name="TextBox 6"/>
            <p:cNvSpPr txBox="1"/>
            <p:nvPr/>
          </p:nvSpPr>
          <p:spPr>
            <a:xfrm>
              <a:off x="0" y="-19050"/>
              <a:ext cx="1649699" cy="1077680"/>
            </a:xfrm>
            <a:prstGeom prst="rect">
              <a:avLst/>
            </a:prstGeom>
          </p:spPr>
          <p:txBody>
            <a:bodyPr lIns="50800" tIns="50800" rIns="50800" bIns="50800" rtlCol="0" anchor="ctr"/>
            <a:lstStyle/>
            <a:p>
              <a:pPr algn="ctr">
                <a:lnSpc>
                  <a:spcPts val="2160"/>
                </a:lnSpc>
              </a:pPr>
              <a:endParaRPr/>
            </a:p>
          </p:txBody>
        </p:sp>
      </p:grpSp>
      <p:sp>
        <p:nvSpPr>
          <p:cNvPr id="7" name="TextBox 7"/>
          <p:cNvSpPr txBox="1"/>
          <p:nvPr/>
        </p:nvSpPr>
        <p:spPr>
          <a:xfrm>
            <a:off x="1768415" y="2970588"/>
            <a:ext cx="5972509" cy="3465195"/>
          </a:xfrm>
          <a:prstGeom prst="rect">
            <a:avLst/>
          </a:prstGeom>
        </p:spPr>
        <p:txBody>
          <a:bodyPr lIns="0" tIns="0" rIns="0" bIns="0" rtlCol="0" anchor="t">
            <a:spAutoFit/>
          </a:bodyPr>
          <a:lstStyle/>
          <a:p>
            <a:pPr marL="658494" lvl="1" indent="-329247" algn="r" rtl="1">
              <a:lnSpc>
                <a:spcPts val="4574"/>
              </a:lnSpc>
              <a:spcBef>
                <a:spcPct val="0"/>
              </a:spcBef>
              <a:buFont typeface="Arial"/>
              <a:buChar char="•"/>
            </a:pPr>
            <a:r>
              <a:rPr lang="ar-EG" sz="3049" u="none" strike="noStrike">
                <a:solidFill>
                  <a:srgbClr val="000000"/>
                </a:solidFill>
                <a:latin typeface="Almarai Bold"/>
                <a:ea typeface="Almarai Bold"/>
                <a:cs typeface="Almarai Bold"/>
                <a:sym typeface="Almarai Bold"/>
                <a:rtl/>
              </a:rPr>
              <a:t>هي نوع من حقوق الملكية الفكرية التي تحمي الشكل المرئي للمنتجات أو الأجزاء من المنتجات. وتشمل حقوق التصميم الأشكال، الألوان، الأنماط أو الخطوط الخاصة بمنتج معين. </a:t>
            </a:r>
          </a:p>
        </p:txBody>
      </p:sp>
      <p:sp>
        <p:nvSpPr>
          <p:cNvPr id="8" name="Freeform 8"/>
          <p:cNvSpPr/>
          <p:nvPr/>
        </p:nvSpPr>
        <p:spPr>
          <a:xfrm flipH="1">
            <a:off x="9921624" y="621935"/>
            <a:ext cx="8409247" cy="1205325"/>
          </a:xfrm>
          <a:custGeom>
            <a:avLst/>
            <a:gdLst/>
            <a:ahLst/>
            <a:cxnLst/>
            <a:rect l="l" t="t" r="r" b="b"/>
            <a:pathLst>
              <a:path w="8409247" h="1205325">
                <a:moveTo>
                  <a:pt x="8409248" y="0"/>
                </a:moveTo>
                <a:lnTo>
                  <a:pt x="0" y="0"/>
                </a:lnTo>
                <a:lnTo>
                  <a:pt x="0" y="1205326"/>
                </a:lnTo>
                <a:lnTo>
                  <a:pt x="8409248" y="1205326"/>
                </a:lnTo>
                <a:lnTo>
                  <a:pt x="8409248"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9" name="TextBox 9"/>
          <p:cNvSpPr txBox="1"/>
          <p:nvPr/>
        </p:nvSpPr>
        <p:spPr>
          <a:xfrm>
            <a:off x="10205799" y="665211"/>
            <a:ext cx="6171431" cy="1162050"/>
          </a:xfrm>
          <a:prstGeom prst="rect">
            <a:avLst/>
          </a:prstGeom>
        </p:spPr>
        <p:txBody>
          <a:bodyPr lIns="0" tIns="0" rIns="0" bIns="0" rtlCol="0" anchor="t">
            <a:spAutoFit/>
          </a:bodyPr>
          <a:lstStyle/>
          <a:p>
            <a:pPr marL="0" lvl="0" indent="0" algn="ctr" rtl="1">
              <a:lnSpc>
                <a:spcPts val="4567"/>
              </a:lnSpc>
              <a:spcBef>
                <a:spcPct val="0"/>
              </a:spcBef>
            </a:pPr>
            <a:r>
              <a:rPr lang="en-US" sz="3806" u="none" strike="noStrike">
                <a:solidFill>
                  <a:srgbClr val="156082"/>
                </a:solidFill>
                <a:latin typeface="Almarai Bold"/>
                <a:ea typeface="Almarai Bold"/>
                <a:cs typeface="Almarai Bold"/>
                <a:sym typeface="Almarai Bold"/>
              </a:rPr>
              <a:t>5</a:t>
            </a:r>
            <a:r>
              <a:rPr lang="ar-EG" sz="3806" u="none" strike="noStrike">
                <a:solidFill>
                  <a:srgbClr val="156082"/>
                </a:solidFill>
                <a:latin typeface="Almarai Bold"/>
                <a:ea typeface="Almarai Bold"/>
                <a:cs typeface="Almarai Bold"/>
                <a:sym typeface="Almarai Bold"/>
                <a:rtl/>
              </a:rPr>
              <a:t>.	التصاميم الصناعية </a:t>
            </a:r>
            <a:r>
              <a:rPr lang="en-US" sz="3806" u="none" strike="noStrike">
                <a:solidFill>
                  <a:srgbClr val="156082"/>
                </a:solidFill>
                <a:latin typeface="Almarai Bold"/>
                <a:ea typeface="Almarai Bold"/>
                <a:cs typeface="Almarai Bold"/>
                <a:sym typeface="Almarai Bold"/>
              </a:rPr>
              <a:t>Industrial Design</a:t>
            </a:r>
          </a:p>
        </p:txBody>
      </p:sp>
      <p:sp>
        <p:nvSpPr>
          <p:cNvPr id="10" name="Freeform 10"/>
          <p:cNvSpPr/>
          <p:nvPr/>
        </p:nvSpPr>
        <p:spPr>
          <a:xfrm flipH="1">
            <a:off x="9250862" y="2938417"/>
            <a:ext cx="7688398" cy="5530671"/>
          </a:xfrm>
          <a:custGeom>
            <a:avLst/>
            <a:gdLst/>
            <a:ahLst/>
            <a:cxnLst/>
            <a:rect l="l" t="t" r="r" b="b"/>
            <a:pathLst>
              <a:path w="7688398" h="5530671">
                <a:moveTo>
                  <a:pt x="7688398" y="0"/>
                </a:moveTo>
                <a:lnTo>
                  <a:pt x="0" y="0"/>
                </a:lnTo>
                <a:lnTo>
                  <a:pt x="0" y="5530671"/>
                </a:lnTo>
                <a:lnTo>
                  <a:pt x="7688398" y="5530671"/>
                </a:lnTo>
                <a:lnTo>
                  <a:pt x="7688398" y="0"/>
                </a:lnTo>
                <a:close/>
              </a:path>
            </a:pathLst>
          </a:custGeom>
          <a:blipFill>
            <a:blip r:embed="rId4"/>
            <a:stretch>
              <a:fillRect b="-430"/>
            </a:stretch>
          </a:blipFill>
        </p:spPr>
        <p:txBody>
          <a:bodyPr/>
          <a:lstStyle/>
          <a:p>
            <a:endParaRPr lang="en-US"/>
          </a:p>
        </p:txBody>
      </p:sp>
      <p:sp>
        <p:nvSpPr>
          <p:cNvPr id="11" name="Freeform 11"/>
          <p:cNvSpPr/>
          <p:nvPr/>
        </p:nvSpPr>
        <p:spPr>
          <a:xfrm>
            <a:off x="-159283" y="-428624"/>
            <a:ext cx="2171413" cy="2914648"/>
          </a:xfrm>
          <a:custGeom>
            <a:avLst/>
            <a:gdLst/>
            <a:ahLst/>
            <a:cxnLst/>
            <a:rect l="l" t="t" r="r" b="b"/>
            <a:pathLst>
              <a:path w="2171413" h="2914648">
                <a:moveTo>
                  <a:pt x="0" y="0"/>
                </a:moveTo>
                <a:lnTo>
                  <a:pt x="2171413" y="0"/>
                </a:lnTo>
                <a:lnTo>
                  <a:pt x="2171413" y="2914648"/>
                </a:lnTo>
                <a:lnTo>
                  <a:pt x="0" y="291464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2" name="Freeform 12"/>
          <p:cNvSpPr/>
          <p:nvPr/>
        </p:nvSpPr>
        <p:spPr>
          <a:xfrm>
            <a:off x="-689694" y="8423964"/>
            <a:ext cx="1379388" cy="2758777"/>
          </a:xfrm>
          <a:custGeom>
            <a:avLst/>
            <a:gdLst/>
            <a:ahLst/>
            <a:cxnLst/>
            <a:rect l="l" t="t" r="r" b="b"/>
            <a:pathLst>
              <a:path w="1379388" h="2758777">
                <a:moveTo>
                  <a:pt x="0" y="0"/>
                </a:moveTo>
                <a:lnTo>
                  <a:pt x="1379388" y="0"/>
                </a:lnTo>
                <a:lnTo>
                  <a:pt x="1379388" y="2758777"/>
                </a:lnTo>
                <a:lnTo>
                  <a:pt x="0" y="2758777"/>
                </a:lnTo>
                <a:lnTo>
                  <a:pt x="0" y="0"/>
                </a:lnTo>
                <a:close/>
              </a:path>
            </a:pathLst>
          </a:custGeom>
          <a:blipFill>
            <a:blip r:embed="rId7">
              <a:extLst>
                <a:ext uri="{96DAC541-7B7A-43D3-8B79-37D633B846F1}">
                  <asvg:svgBlip xmlns:asvg="http://schemas.microsoft.com/office/drawing/2016/SVG/main" r:embed="rId8"/>
                </a:ext>
              </a:extLst>
            </a:blip>
            <a:stretch>
              <a:fillRect l="-2068" r="-2068"/>
            </a:stretch>
          </a:blipFill>
        </p:spPr>
        <p:txBody>
          <a:bodyPr/>
          <a:lstStyle/>
          <a:p>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rgbClr val="B9D7F4">
                <a:alpha val="100000"/>
              </a:srgbClr>
            </a:gs>
            <a:gs pos="100000">
              <a:srgbClr val="E8E5FF">
                <a:alpha val="100000"/>
              </a:srgb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Freeform 2"/>
          <p:cNvSpPr/>
          <p:nvPr/>
        </p:nvSpPr>
        <p:spPr>
          <a:xfrm flipH="1">
            <a:off x="9921624" y="621935"/>
            <a:ext cx="8409247" cy="1205325"/>
          </a:xfrm>
          <a:custGeom>
            <a:avLst/>
            <a:gdLst/>
            <a:ahLst/>
            <a:cxnLst/>
            <a:rect l="l" t="t" r="r" b="b"/>
            <a:pathLst>
              <a:path w="8409247" h="1205325">
                <a:moveTo>
                  <a:pt x="8409248" y="0"/>
                </a:moveTo>
                <a:lnTo>
                  <a:pt x="0" y="0"/>
                </a:lnTo>
                <a:lnTo>
                  <a:pt x="0" y="1205326"/>
                </a:lnTo>
                <a:lnTo>
                  <a:pt x="8409248" y="1205326"/>
                </a:lnTo>
                <a:lnTo>
                  <a:pt x="8409248"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4633687" y="2192874"/>
            <a:ext cx="9250967" cy="7065426"/>
          </a:xfrm>
          <a:custGeom>
            <a:avLst/>
            <a:gdLst/>
            <a:ahLst/>
            <a:cxnLst/>
            <a:rect l="l" t="t" r="r" b="b"/>
            <a:pathLst>
              <a:path w="9250967" h="7065426">
                <a:moveTo>
                  <a:pt x="0" y="0"/>
                </a:moveTo>
                <a:lnTo>
                  <a:pt x="9250967" y="0"/>
                </a:lnTo>
                <a:lnTo>
                  <a:pt x="9250967" y="7065426"/>
                </a:lnTo>
                <a:lnTo>
                  <a:pt x="0" y="7065426"/>
                </a:lnTo>
                <a:lnTo>
                  <a:pt x="0" y="0"/>
                </a:lnTo>
                <a:close/>
              </a:path>
            </a:pathLst>
          </a:custGeom>
          <a:blipFill>
            <a:blip r:embed="rId4"/>
            <a:stretch>
              <a:fillRect/>
            </a:stretch>
          </a:blipFill>
        </p:spPr>
        <p:txBody>
          <a:bodyPr/>
          <a:lstStyle/>
          <a:p>
            <a:endParaRPr lang="en-US"/>
          </a:p>
        </p:txBody>
      </p:sp>
      <p:sp>
        <p:nvSpPr>
          <p:cNvPr id="4" name="TextBox 4"/>
          <p:cNvSpPr txBox="1"/>
          <p:nvPr/>
        </p:nvSpPr>
        <p:spPr>
          <a:xfrm>
            <a:off x="6149340" y="9636166"/>
            <a:ext cx="5989320" cy="282129"/>
          </a:xfrm>
          <a:prstGeom prst="rect">
            <a:avLst/>
          </a:prstGeom>
        </p:spPr>
        <p:txBody>
          <a:bodyPr lIns="0" tIns="0" rIns="0" bIns="0" rtlCol="0" anchor="t">
            <a:spAutoFit/>
          </a:bodyPr>
          <a:lstStyle/>
          <a:p>
            <a:pPr algn="ctr">
              <a:lnSpc>
                <a:spcPts val="2160"/>
              </a:lnSpc>
            </a:pPr>
            <a:r>
              <a:rPr lang="en-US" sz="1800" spc="-8" dirty="0">
                <a:solidFill>
                  <a:srgbClr val="898989"/>
                </a:solidFill>
                <a:latin typeface="+mj-lt"/>
                <a:ea typeface="Noto Naskh Arabic"/>
                <a:cs typeface="Noto Naskh Arabic"/>
                <a:sym typeface="Noto Naskh Arabic"/>
              </a:rPr>
              <a:t>edarah.net  </a:t>
            </a:r>
            <a:r>
              <a:rPr lang="ar-EG" sz="1800" spc="-8" dirty="0">
                <a:solidFill>
                  <a:srgbClr val="898989"/>
                </a:solidFill>
                <a:latin typeface="+mj-lt"/>
                <a:ea typeface="Noto Naskh Arabic"/>
                <a:cs typeface="Noto Naskh Arabic"/>
                <a:sym typeface="Noto Naskh Arabic"/>
                <a:rtl/>
              </a:rPr>
              <a:t>الابتكار - الشميمري</a:t>
            </a:r>
            <a:r>
              <a:rPr lang="en-US" sz="1800" spc="-8" dirty="0">
                <a:solidFill>
                  <a:srgbClr val="898989"/>
                </a:solidFill>
                <a:latin typeface="+mj-lt"/>
                <a:ea typeface="Noto Naskh Arabic"/>
                <a:cs typeface="Noto Naskh Arabic"/>
                <a:sym typeface="Noto Naskh Arabic"/>
              </a:rPr>
              <a:t> </a:t>
            </a:r>
          </a:p>
        </p:txBody>
      </p:sp>
      <p:sp>
        <p:nvSpPr>
          <p:cNvPr id="5" name="TextBox 5"/>
          <p:cNvSpPr txBox="1"/>
          <p:nvPr/>
        </p:nvSpPr>
        <p:spPr>
          <a:xfrm>
            <a:off x="13007340" y="9580245"/>
            <a:ext cx="3931920" cy="456248"/>
          </a:xfrm>
          <a:prstGeom prst="rect">
            <a:avLst/>
          </a:prstGeom>
        </p:spPr>
        <p:txBody>
          <a:bodyPr lIns="0" tIns="0" rIns="0" bIns="0" rtlCol="0" anchor="t">
            <a:spAutoFit/>
          </a:bodyPr>
          <a:lstStyle/>
          <a:p>
            <a:pPr algn="r">
              <a:lnSpc>
                <a:spcPts val="2160"/>
              </a:lnSpc>
            </a:pPr>
            <a:r>
              <a:rPr lang="en-US" sz="1800" spc="-8">
                <a:solidFill>
                  <a:srgbClr val="898989"/>
                </a:solidFill>
                <a:latin typeface="Noto Naskh Arabic"/>
                <a:ea typeface="Noto Naskh Arabic"/>
                <a:cs typeface="Noto Naskh Arabic"/>
                <a:sym typeface="Noto Naskh Arabic"/>
              </a:rPr>
              <a:t>15</a:t>
            </a:r>
          </a:p>
        </p:txBody>
      </p:sp>
      <p:sp>
        <p:nvSpPr>
          <p:cNvPr id="6" name="TextBox 6"/>
          <p:cNvSpPr txBox="1"/>
          <p:nvPr/>
        </p:nvSpPr>
        <p:spPr>
          <a:xfrm>
            <a:off x="8714427" y="3441544"/>
            <a:ext cx="6258873" cy="495458"/>
          </a:xfrm>
          <a:prstGeom prst="rect">
            <a:avLst/>
          </a:prstGeom>
        </p:spPr>
        <p:txBody>
          <a:bodyPr lIns="0" tIns="0" rIns="0" bIns="0" rtlCol="0" anchor="t">
            <a:spAutoFit/>
          </a:bodyPr>
          <a:lstStyle/>
          <a:p>
            <a:pPr marL="0" lvl="1" indent="0" algn="ctr" rtl="1">
              <a:lnSpc>
                <a:spcPts val="4020"/>
              </a:lnSpc>
              <a:spcBef>
                <a:spcPct val="0"/>
              </a:spcBef>
            </a:pPr>
            <a:r>
              <a:rPr lang="ar-EG" sz="2851" u="none" strike="noStrike">
                <a:solidFill>
                  <a:srgbClr val="000000"/>
                </a:solidFill>
                <a:latin typeface="Almarai Bold"/>
                <a:ea typeface="Almarai Bold"/>
                <a:cs typeface="Almarai Bold"/>
                <a:sym typeface="Almarai Bold"/>
                <a:rtl/>
              </a:rPr>
              <a:t>الشفافية والنزاهة</a:t>
            </a:r>
          </a:p>
        </p:txBody>
      </p:sp>
      <p:sp>
        <p:nvSpPr>
          <p:cNvPr id="7" name="TextBox 7"/>
          <p:cNvSpPr txBox="1"/>
          <p:nvPr/>
        </p:nvSpPr>
        <p:spPr>
          <a:xfrm>
            <a:off x="8510353" y="5387919"/>
            <a:ext cx="6258873" cy="495458"/>
          </a:xfrm>
          <a:prstGeom prst="rect">
            <a:avLst/>
          </a:prstGeom>
        </p:spPr>
        <p:txBody>
          <a:bodyPr lIns="0" tIns="0" rIns="0" bIns="0" rtlCol="0" anchor="t">
            <a:spAutoFit/>
          </a:bodyPr>
          <a:lstStyle/>
          <a:p>
            <a:pPr marL="0" lvl="1" indent="0" algn="ctr" rtl="1">
              <a:lnSpc>
                <a:spcPts val="4020"/>
              </a:lnSpc>
              <a:spcBef>
                <a:spcPct val="0"/>
              </a:spcBef>
            </a:pPr>
            <a:r>
              <a:rPr lang="ar-EG" sz="2851" u="none" strike="noStrike">
                <a:solidFill>
                  <a:srgbClr val="000000"/>
                </a:solidFill>
                <a:latin typeface="Almarai Bold"/>
                <a:ea typeface="Almarai Bold"/>
                <a:cs typeface="Almarai Bold"/>
                <a:sym typeface="Almarai Bold"/>
                <a:rtl/>
              </a:rPr>
              <a:t>المسئولية</a:t>
            </a:r>
          </a:p>
        </p:txBody>
      </p:sp>
      <p:sp>
        <p:nvSpPr>
          <p:cNvPr id="8" name="TextBox 8"/>
          <p:cNvSpPr txBox="1"/>
          <p:nvPr/>
        </p:nvSpPr>
        <p:spPr>
          <a:xfrm>
            <a:off x="3853391" y="4349528"/>
            <a:ext cx="6258873" cy="495458"/>
          </a:xfrm>
          <a:prstGeom prst="rect">
            <a:avLst/>
          </a:prstGeom>
        </p:spPr>
        <p:txBody>
          <a:bodyPr lIns="0" tIns="0" rIns="0" bIns="0" rtlCol="0" anchor="t">
            <a:spAutoFit/>
          </a:bodyPr>
          <a:lstStyle/>
          <a:p>
            <a:pPr marL="0" lvl="1" indent="0" algn="ctr" rtl="1">
              <a:lnSpc>
                <a:spcPts val="4020"/>
              </a:lnSpc>
              <a:spcBef>
                <a:spcPct val="0"/>
              </a:spcBef>
            </a:pPr>
            <a:r>
              <a:rPr lang="ar-EG" sz="2851" u="none" strike="noStrike">
                <a:solidFill>
                  <a:srgbClr val="000000"/>
                </a:solidFill>
                <a:latin typeface="Almarai Bold"/>
                <a:ea typeface="Almarai Bold"/>
                <a:cs typeface="Almarai Bold"/>
                <a:sym typeface="Almarai Bold"/>
                <a:rtl/>
              </a:rPr>
              <a:t>العدالة والإنصاف</a:t>
            </a:r>
          </a:p>
        </p:txBody>
      </p:sp>
      <p:sp>
        <p:nvSpPr>
          <p:cNvPr id="9" name="TextBox 9"/>
          <p:cNvSpPr txBox="1"/>
          <p:nvPr/>
        </p:nvSpPr>
        <p:spPr>
          <a:xfrm>
            <a:off x="3662751" y="6302476"/>
            <a:ext cx="6258873" cy="495458"/>
          </a:xfrm>
          <a:prstGeom prst="rect">
            <a:avLst/>
          </a:prstGeom>
        </p:spPr>
        <p:txBody>
          <a:bodyPr lIns="0" tIns="0" rIns="0" bIns="0" rtlCol="0" anchor="t">
            <a:spAutoFit/>
          </a:bodyPr>
          <a:lstStyle/>
          <a:p>
            <a:pPr marL="0" lvl="1" indent="0" algn="ctr" rtl="1">
              <a:lnSpc>
                <a:spcPts val="4020"/>
              </a:lnSpc>
              <a:spcBef>
                <a:spcPct val="0"/>
              </a:spcBef>
            </a:pPr>
            <a:r>
              <a:rPr lang="ar-EG" sz="2851" u="none" strike="noStrike">
                <a:solidFill>
                  <a:srgbClr val="000000"/>
                </a:solidFill>
                <a:latin typeface="Almarai Bold"/>
                <a:ea typeface="Almarai Bold"/>
                <a:cs typeface="Almarai Bold"/>
                <a:sym typeface="Almarai Bold"/>
                <a:rtl/>
              </a:rPr>
              <a:t>مراعاة الخصوصية</a:t>
            </a:r>
          </a:p>
        </p:txBody>
      </p:sp>
      <p:sp>
        <p:nvSpPr>
          <p:cNvPr id="10" name="TextBox 10"/>
          <p:cNvSpPr txBox="1"/>
          <p:nvPr/>
        </p:nvSpPr>
        <p:spPr>
          <a:xfrm>
            <a:off x="3739091" y="2517462"/>
            <a:ext cx="6258873" cy="495458"/>
          </a:xfrm>
          <a:prstGeom prst="rect">
            <a:avLst/>
          </a:prstGeom>
        </p:spPr>
        <p:txBody>
          <a:bodyPr lIns="0" tIns="0" rIns="0" bIns="0" rtlCol="0" anchor="t">
            <a:spAutoFit/>
          </a:bodyPr>
          <a:lstStyle/>
          <a:p>
            <a:pPr marL="0" lvl="1" indent="0" algn="ctr" rtl="1">
              <a:lnSpc>
                <a:spcPts val="4020"/>
              </a:lnSpc>
              <a:spcBef>
                <a:spcPct val="0"/>
              </a:spcBef>
            </a:pPr>
            <a:r>
              <a:rPr lang="ar-EG" sz="2851" u="none" strike="noStrike">
                <a:solidFill>
                  <a:srgbClr val="000000"/>
                </a:solidFill>
                <a:latin typeface="Almarai Bold"/>
                <a:ea typeface="Almarai Bold"/>
                <a:cs typeface="Almarai Bold"/>
                <a:sym typeface="Almarai Bold"/>
                <a:rtl/>
              </a:rPr>
              <a:t>احترام الملكية الفكرية</a:t>
            </a:r>
          </a:p>
        </p:txBody>
      </p:sp>
      <p:sp>
        <p:nvSpPr>
          <p:cNvPr id="11" name="TextBox 11"/>
          <p:cNvSpPr txBox="1"/>
          <p:nvPr/>
        </p:nvSpPr>
        <p:spPr>
          <a:xfrm>
            <a:off x="3853391" y="8261999"/>
            <a:ext cx="6258873" cy="495458"/>
          </a:xfrm>
          <a:prstGeom prst="rect">
            <a:avLst/>
          </a:prstGeom>
        </p:spPr>
        <p:txBody>
          <a:bodyPr lIns="0" tIns="0" rIns="0" bIns="0" rtlCol="0" anchor="t">
            <a:spAutoFit/>
          </a:bodyPr>
          <a:lstStyle/>
          <a:p>
            <a:pPr marL="0" lvl="1" indent="0" algn="ctr" rtl="1">
              <a:lnSpc>
                <a:spcPts val="4020"/>
              </a:lnSpc>
              <a:spcBef>
                <a:spcPct val="0"/>
              </a:spcBef>
            </a:pPr>
            <a:r>
              <a:rPr lang="ar-EG" sz="2851" u="none" strike="noStrike">
                <a:solidFill>
                  <a:srgbClr val="000000"/>
                </a:solidFill>
                <a:latin typeface="Almarai Bold"/>
                <a:ea typeface="Almarai Bold"/>
                <a:cs typeface="Almarai Bold"/>
                <a:sym typeface="Almarai Bold"/>
                <a:rtl/>
              </a:rPr>
              <a:t>الاستدامة</a:t>
            </a:r>
          </a:p>
        </p:txBody>
      </p:sp>
      <p:sp>
        <p:nvSpPr>
          <p:cNvPr id="12" name="TextBox 12"/>
          <p:cNvSpPr txBox="1"/>
          <p:nvPr/>
        </p:nvSpPr>
        <p:spPr>
          <a:xfrm>
            <a:off x="8657277" y="7312284"/>
            <a:ext cx="6258873" cy="495458"/>
          </a:xfrm>
          <a:prstGeom prst="rect">
            <a:avLst/>
          </a:prstGeom>
        </p:spPr>
        <p:txBody>
          <a:bodyPr lIns="0" tIns="0" rIns="0" bIns="0" rtlCol="0" anchor="t">
            <a:spAutoFit/>
          </a:bodyPr>
          <a:lstStyle/>
          <a:p>
            <a:pPr marL="0" lvl="1" indent="0" algn="ctr" rtl="1">
              <a:lnSpc>
                <a:spcPts val="4020"/>
              </a:lnSpc>
              <a:spcBef>
                <a:spcPct val="0"/>
              </a:spcBef>
            </a:pPr>
            <a:r>
              <a:rPr lang="ar-EG" sz="2851" u="none" strike="noStrike">
                <a:solidFill>
                  <a:srgbClr val="000000"/>
                </a:solidFill>
                <a:latin typeface="Almarai Bold"/>
                <a:ea typeface="Almarai Bold"/>
                <a:cs typeface="Almarai Bold"/>
                <a:sym typeface="Almarai Bold"/>
                <a:rtl/>
              </a:rPr>
              <a:t>المشاركة والوصول </a:t>
            </a:r>
          </a:p>
        </p:txBody>
      </p:sp>
      <p:sp>
        <p:nvSpPr>
          <p:cNvPr id="13" name="TextBox 13"/>
          <p:cNvSpPr txBox="1"/>
          <p:nvPr/>
        </p:nvSpPr>
        <p:spPr>
          <a:xfrm>
            <a:off x="11138971" y="883597"/>
            <a:ext cx="5491365" cy="656132"/>
          </a:xfrm>
          <a:prstGeom prst="rect">
            <a:avLst/>
          </a:prstGeom>
        </p:spPr>
        <p:txBody>
          <a:bodyPr lIns="0" tIns="0" rIns="0" bIns="0" rtlCol="0" anchor="t">
            <a:spAutoFit/>
          </a:bodyPr>
          <a:lstStyle/>
          <a:p>
            <a:pPr marL="0" lvl="0" indent="0" algn="ctr" rtl="1">
              <a:lnSpc>
                <a:spcPts val="5008"/>
              </a:lnSpc>
              <a:spcBef>
                <a:spcPct val="0"/>
              </a:spcBef>
            </a:pPr>
            <a:r>
              <a:rPr lang="ar-EG" sz="4173" u="none" strike="noStrike">
                <a:solidFill>
                  <a:srgbClr val="156082"/>
                </a:solidFill>
                <a:latin typeface="Almarai Bold"/>
                <a:ea typeface="Almarai Bold"/>
                <a:cs typeface="Almarai Bold"/>
                <a:sym typeface="Almarai Bold"/>
                <a:rtl/>
              </a:rPr>
              <a:t>أخلاقيات الابتكار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rgbClr val="CDFFD8">
                <a:alpha val="100000"/>
              </a:srgbClr>
            </a:gs>
            <a:gs pos="100000">
              <a:srgbClr val="94B9FF">
                <a:alpha val="100000"/>
              </a:srgbClr>
            </a:gs>
          </a:gsLst>
          <a:lin ang="0"/>
        </a:gradFill>
        <a:effectLst/>
      </p:bgPr>
    </p:bg>
    <p:spTree>
      <p:nvGrpSpPr>
        <p:cNvPr id="1" name=""/>
        <p:cNvGrpSpPr/>
        <p:nvPr/>
      </p:nvGrpSpPr>
      <p:grpSpPr>
        <a:xfrm>
          <a:off x="0" y="0"/>
          <a:ext cx="0" cy="0"/>
          <a:chOff x="0" y="0"/>
          <a:chExt cx="0" cy="0"/>
        </a:xfrm>
      </p:grpSpPr>
      <p:sp>
        <p:nvSpPr>
          <p:cNvPr id="2" name="TextBox 2"/>
          <p:cNvSpPr txBox="1"/>
          <p:nvPr/>
        </p:nvSpPr>
        <p:spPr>
          <a:xfrm>
            <a:off x="1627556" y="870486"/>
            <a:ext cx="8251197" cy="748384"/>
          </a:xfrm>
          <a:prstGeom prst="rect">
            <a:avLst/>
          </a:prstGeom>
        </p:spPr>
        <p:txBody>
          <a:bodyPr lIns="0" tIns="0" rIns="0" bIns="0" rtlCol="0" anchor="t">
            <a:spAutoFit/>
          </a:bodyPr>
          <a:lstStyle/>
          <a:p>
            <a:pPr marL="0" lvl="0" indent="0" algn="ctr" rtl="1">
              <a:lnSpc>
                <a:spcPts val="5965"/>
              </a:lnSpc>
              <a:spcBef>
                <a:spcPct val="0"/>
              </a:spcBef>
            </a:pPr>
            <a:r>
              <a:rPr lang="ar-EG" sz="4646" u="none" strike="noStrike" spc="-21">
                <a:solidFill>
                  <a:srgbClr val="095277"/>
                </a:solidFill>
                <a:latin typeface="Almarai Bold"/>
                <a:ea typeface="Almarai Bold"/>
                <a:cs typeface="Almarai Bold"/>
                <a:sym typeface="Almarai Bold"/>
                <a:rtl/>
              </a:rPr>
              <a:t>نشاط تطبيقي </a:t>
            </a:r>
          </a:p>
        </p:txBody>
      </p:sp>
      <p:grpSp>
        <p:nvGrpSpPr>
          <p:cNvPr id="3" name="Group 3"/>
          <p:cNvGrpSpPr/>
          <p:nvPr/>
        </p:nvGrpSpPr>
        <p:grpSpPr>
          <a:xfrm>
            <a:off x="9408491" y="2758825"/>
            <a:ext cx="8119439" cy="5991615"/>
            <a:chOff x="0" y="0"/>
            <a:chExt cx="2138453" cy="1578039"/>
          </a:xfrm>
        </p:grpSpPr>
        <p:sp>
          <p:nvSpPr>
            <p:cNvPr id="4" name="Freeform 4"/>
            <p:cNvSpPr/>
            <p:nvPr/>
          </p:nvSpPr>
          <p:spPr>
            <a:xfrm>
              <a:off x="0" y="0"/>
              <a:ext cx="2138453" cy="1578039"/>
            </a:xfrm>
            <a:custGeom>
              <a:avLst/>
              <a:gdLst/>
              <a:ahLst/>
              <a:cxnLst/>
              <a:rect l="l" t="t" r="r" b="b"/>
              <a:pathLst>
                <a:path w="2138453" h="1578039">
                  <a:moveTo>
                    <a:pt x="10489" y="0"/>
                  </a:moveTo>
                  <a:lnTo>
                    <a:pt x="2127964" y="0"/>
                  </a:lnTo>
                  <a:cubicBezTo>
                    <a:pt x="2133757" y="0"/>
                    <a:pt x="2138453" y="4696"/>
                    <a:pt x="2138453" y="10489"/>
                  </a:cubicBezTo>
                  <a:lnTo>
                    <a:pt x="2138453" y="1567550"/>
                  </a:lnTo>
                  <a:cubicBezTo>
                    <a:pt x="2138453" y="1573343"/>
                    <a:pt x="2133757" y="1578039"/>
                    <a:pt x="2127964" y="1578039"/>
                  </a:cubicBezTo>
                  <a:lnTo>
                    <a:pt x="10489" y="1578039"/>
                  </a:lnTo>
                  <a:cubicBezTo>
                    <a:pt x="4696" y="1578039"/>
                    <a:pt x="0" y="1573343"/>
                    <a:pt x="0" y="1567550"/>
                  </a:cubicBezTo>
                  <a:lnTo>
                    <a:pt x="0" y="10489"/>
                  </a:lnTo>
                  <a:cubicBezTo>
                    <a:pt x="0" y="4696"/>
                    <a:pt x="4696" y="0"/>
                    <a:pt x="10489" y="0"/>
                  </a:cubicBezTo>
                  <a:close/>
                </a:path>
              </a:pathLst>
            </a:custGeom>
            <a:solidFill>
              <a:srgbClr val="FBE5B7"/>
            </a:solidFill>
            <a:ln w="28575" cap="sq">
              <a:solidFill>
                <a:srgbClr val="83CBEB"/>
              </a:solidFill>
              <a:prstDash val="lgDash"/>
              <a:miter/>
            </a:ln>
          </p:spPr>
          <p:txBody>
            <a:bodyPr/>
            <a:lstStyle/>
            <a:p>
              <a:endParaRPr lang="en-US"/>
            </a:p>
          </p:txBody>
        </p:sp>
        <p:sp>
          <p:nvSpPr>
            <p:cNvPr id="5" name="TextBox 5"/>
            <p:cNvSpPr txBox="1"/>
            <p:nvPr/>
          </p:nvSpPr>
          <p:spPr>
            <a:xfrm>
              <a:off x="0" y="0"/>
              <a:ext cx="2138453" cy="1578039"/>
            </a:xfrm>
            <a:prstGeom prst="rect">
              <a:avLst/>
            </a:prstGeom>
          </p:spPr>
          <p:txBody>
            <a:bodyPr lIns="50800" tIns="50800" rIns="50800" bIns="50800" rtlCol="0" anchor="ctr"/>
            <a:lstStyle/>
            <a:p>
              <a:pPr algn="ctr">
                <a:lnSpc>
                  <a:spcPts val="2160"/>
                </a:lnSpc>
              </a:pPr>
              <a:endParaRPr/>
            </a:p>
          </p:txBody>
        </p:sp>
      </p:grpSp>
      <p:sp>
        <p:nvSpPr>
          <p:cNvPr id="6" name="Freeform 6"/>
          <p:cNvSpPr/>
          <p:nvPr/>
        </p:nvSpPr>
        <p:spPr>
          <a:xfrm>
            <a:off x="548641" y="497301"/>
            <a:ext cx="1491267" cy="1495005"/>
          </a:xfrm>
          <a:custGeom>
            <a:avLst/>
            <a:gdLst/>
            <a:ahLst/>
            <a:cxnLst/>
            <a:rect l="l" t="t" r="r" b="b"/>
            <a:pathLst>
              <a:path w="1491267" h="1495005">
                <a:moveTo>
                  <a:pt x="0" y="0"/>
                </a:moveTo>
                <a:lnTo>
                  <a:pt x="1491267" y="0"/>
                </a:lnTo>
                <a:lnTo>
                  <a:pt x="1491267" y="1495005"/>
                </a:lnTo>
                <a:lnTo>
                  <a:pt x="0" y="149500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Freeform 7"/>
          <p:cNvSpPr/>
          <p:nvPr/>
        </p:nvSpPr>
        <p:spPr>
          <a:xfrm flipH="1">
            <a:off x="9878753" y="665828"/>
            <a:ext cx="8409247" cy="1205325"/>
          </a:xfrm>
          <a:custGeom>
            <a:avLst/>
            <a:gdLst/>
            <a:ahLst/>
            <a:cxnLst/>
            <a:rect l="l" t="t" r="r" b="b"/>
            <a:pathLst>
              <a:path w="8409247" h="1205325">
                <a:moveTo>
                  <a:pt x="8409247" y="0"/>
                </a:moveTo>
                <a:lnTo>
                  <a:pt x="0" y="0"/>
                </a:lnTo>
                <a:lnTo>
                  <a:pt x="0" y="1205326"/>
                </a:lnTo>
                <a:lnTo>
                  <a:pt x="8409247" y="1205326"/>
                </a:lnTo>
                <a:lnTo>
                  <a:pt x="8409247"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Freeform 8"/>
          <p:cNvSpPr/>
          <p:nvPr/>
        </p:nvSpPr>
        <p:spPr>
          <a:xfrm>
            <a:off x="16940079" y="2208015"/>
            <a:ext cx="638442" cy="889299"/>
          </a:xfrm>
          <a:custGeom>
            <a:avLst/>
            <a:gdLst/>
            <a:ahLst/>
            <a:cxnLst/>
            <a:rect l="l" t="t" r="r" b="b"/>
            <a:pathLst>
              <a:path w="638442" h="889299">
                <a:moveTo>
                  <a:pt x="0" y="0"/>
                </a:moveTo>
                <a:lnTo>
                  <a:pt x="638442" y="0"/>
                </a:lnTo>
                <a:lnTo>
                  <a:pt x="638442" y="889299"/>
                </a:lnTo>
                <a:lnTo>
                  <a:pt x="0" y="889299"/>
                </a:lnTo>
                <a:lnTo>
                  <a:pt x="0" y="0"/>
                </a:lnTo>
                <a:close/>
              </a:path>
            </a:pathLst>
          </a:custGeom>
          <a:blipFill>
            <a:blip r:embed="rId6"/>
            <a:stretch>
              <a:fillRect/>
            </a:stretch>
          </a:blipFill>
        </p:spPr>
        <p:txBody>
          <a:bodyPr/>
          <a:lstStyle/>
          <a:p>
            <a:endParaRPr lang="en-US"/>
          </a:p>
        </p:txBody>
      </p:sp>
      <p:grpSp>
        <p:nvGrpSpPr>
          <p:cNvPr id="9" name="Group 9"/>
          <p:cNvGrpSpPr/>
          <p:nvPr/>
        </p:nvGrpSpPr>
        <p:grpSpPr>
          <a:xfrm>
            <a:off x="1028700" y="2758825"/>
            <a:ext cx="7328343" cy="5991615"/>
            <a:chOff x="0" y="0"/>
            <a:chExt cx="1930098" cy="1578039"/>
          </a:xfrm>
        </p:grpSpPr>
        <p:sp>
          <p:nvSpPr>
            <p:cNvPr id="10" name="Freeform 10"/>
            <p:cNvSpPr/>
            <p:nvPr/>
          </p:nvSpPr>
          <p:spPr>
            <a:xfrm>
              <a:off x="0" y="0"/>
              <a:ext cx="1930098" cy="1578039"/>
            </a:xfrm>
            <a:custGeom>
              <a:avLst/>
              <a:gdLst/>
              <a:ahLst/>
              <a:cxnLst/>
              <a:rect l="l" t="t" r="r" b="b"/>
              <a:pathLst>
                <a:path w="1930098" h="1578039">
                  <a:moveTo>
                    <a:pt x="11621" y="0"/>
                  </a:moveTo>
                  <a:lnTo>
                    <a:pt x="1918478" y="0"/>
                  </a:lnTo>
                  <a:cubicBezTo>
                    <a:pt x="1924896" y="0"/>
                    <a:pt x="1930098" y="5203"/>
                    <a:pt x="1930098" y="11621"/>
                  </a:cubicBezTo>
                  <a:lnTo>
                    <a:pt x="1930098" y="1566418"/>
                  </a:lnTo>
                  <a:cubicBezTo>
                    <a:pt x="1930098" y="1572836"/>
                    <a:pt x="1924896" y="1578039"/>
                    <a:pt x="1918478" y="1578039"/>
                  </a:cubicBezTo>
                  <a:lnTo>
                    <a:pt x="11621" y="1578039"/>
                  </a:lnTo>
                  <a:cubicBezTo>
                    <a:pt x="8539" y="1578039"/>
                    <a:pt x="5583" y="1576814"/>
                    <a:pt x="3404" y="1574635"/>
                  </a:cubicBezTo>
                  <a:cubicBezTo>
                    <a:pt x="1224" y="1572456"/>
                    <a:pt x="0" y="1569500"/>
                    <a:pt x="0" y="1566418"/>
                  </a:cubicBezTo>
                  <a:lnTo>
                    <a:pt x="0" y="11621"/>
                  </a:lnTo>
                  <a:cubicBezTo>
                    <a:pt x="0" y="5203"/>
                    <a:pt x="5203" y="0"/>
                    <a:pt x="11621" y="0"/>
                  </a:cubicBezTo>
                  <a:close/>
                </a:path>
              </a:pathLst>
            </a:custGeom>
            <a:solidFill>
              <a:srgbClr val="FBE5B7"/>
            </a:solidFill>
            <a:ln w="28575" cap="sq">
              <a:solidFill>
                <a:srgbClr val="83CBEB"/>
              </a:solidFill>
              <a:prstDash val="lgDash"/>
              <a:miter/>
            </a:ln>
          </p:spPr>
          <p:txBody>
            <a:bodyPr/>
            <a:lstStyle/>
            <a:p>
              <a:endParaRPr lang="en-US"/>
            </a:p>
          </p:txBody>
        </p:sp>
        <p:sp>
          <p:nvSpPr>
            <p:cNvPr id="11" name="TextBox 11"/>
            <p:cNvSpPr txBox="1"/>
            <p:nvPr/>
          </p:nvSpPr>
          <p:spPr>
            <a:xfrm>
              <a:off x="0" y="0"/>
              <a:ext cx="1930098" cy="1578039"/>
            </a:xfrm>
            <a:prstGeom prst="rect">
              <a:avLst/>
            </a:prstGeom>
          </p:spPr>
          <p:txBody>
            <a:bodyPr lIns="50800" tIns="50800" rIns="50800" bIns="50800" rtlCol="0" anchor="ctr"/>
            <a:lstStyle/>
            <a:p>
              <a:pPr algn="ctr">
                <a:lnSpc>
                  <a:spcPts val="2160"/>
                </a:lnSpc>
              </a:pPr>
              <a:endParaRPr/>
            </a:p>
          </p:txBody>
        </p:sp>
      </p:grpSp>
      <p:sp>
        <p:nvSpPr>
          <p:cNvPr id="12" name="Freeform 12"/>
          <p:cNvSpPr/>
          <p:nvPr/>
        </p:nvSpPr>
        <p:spPr>
          <a:xfrm rot="3588350">
            <a:off x="4901677" y="1786976"/>
            <a:ext cx="854646" cy="736549"/>
          </a:xfrm>
          <a:custGeom>
            <a:avLst/>
            <a:gdLst/>
            <a:ahLst/>
            <a:cxnLst/>
            <a:rect l="l" t="t" r="r" b="b"/>
            <a:pathLst>
              <a:path w="854646" h="736549">
                <a:moveTo>
                  <a:pt x="0" y="0"/>
                </a:moveTo>
                <a:lnTo>
                  <a:pt x="854646" y="0"/>
                </a:lnTo>
                <a:lnTo>
                  <a:pt x="854646" y="736550"/>
                </a:lnTo>
                <a:lnTo>
                  <a:pt x="0" y="73655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3" name="TextBox 13"/>
          <p:cNvSpPr txBox="1"/>
          <p:nvPr/>
        </p:nvSpPr>
        <p:spPr>
          <a:xfrm>
            <a:off x="1524869" y="2976659"/>
            <a:ext cx="6832174" cy="5435293"/>
          </a:xfrm>
          <a:prstGeom prst="rect">
            <a:avLst/>
          </a:prstGeom>
        </p:spPr>
        <p:txBody>
          <a:bodyPr lIns="0" tIns="0" rIns="0" bIns="0" rtlCol="0" anchor="t">
            <a:spAutoFit/>
          </a:bodyPr>
          <a:lstStyle/>
          <a:p>
            <a:pPr marL="648782" lvl="1" indent="-324391" algn="r" rtl="1">
              <a:lnSpc>
                <a:spcPts val="3858"/>
              </a:lnSpc>
              <a:buFont typeface="Arial"/>
              <a:buChar char="•"/>
            </a:pPr>
            <a:r>
              <a:rPr lang="ar-EG" sz="3005">
                <a:solidFill>
                  <a:srgbClr val="231F20"/>
                </a:solidFill>
                <a:latin typeface="Almarai Bold"/>
                <a:ea typeface="Almarai Bold"/>
                <a:cs typeface="Almarai Bold"/>
                <a:sym typeface="Almarai Bold"/>
                <a:rtl/>
              </a:rPr>
              <a:t>من خلال العمل عبر المجموعات، صمم علامة تجارية، واذكر الإجراءات التي يجب اتباعها لتسجيل العلامة وفق إجراءات هيئة الملكية الفكرية السعودية (</a:t>
            </a:r>
            <a:r>
              <a:rPr lang="en-US" sz="3005">
                <a:solidFill>
                  <a:srgbClr val="231F20"/>
                </a:solidFill>
                <a:latin typeface="Almarai Bold"/>
                <a:ea typeface="Almarai Bold"/>
                <a:cs typeface="Almarai Bold"/>
                <a:sym typeface="Almarai Bold"/>
              </a:rPr>
              <a:t>SAIP</a:t>
            </a:r>
            <a:r>
              <a:rPr lang="ar-EG" sz="3005">
                <a:solidFill>
                  <a:srgbClr val="231F20"/>
                </a:solidFill>
                <a:latin typeface="Almarai Bold"/>
                <a:ea typeface="Almarai Bold"/>
                <a:cs typeface="Almarai Bold"/>
                <a:sym typeface="Almarai Bold"/>
                <a:rtl/>
              </a:rPr>
              <a:t>).</a:t>
            </a:r>
          </a:p>
          <a:p>
            <a:pPr marL="648782" lvl="1" indent="-324391" algn="r" rtl="1">
              <a:lnSpc>
                <a:spcPts val="3858"/>
              </a:lnSpc>
              <a:buFont typeface="Arial"/>
              <a:buChar char="•"/>
            </a:pPr>
            <a:r>
              <a:rPr lang="ar-EG" sz="3005">
                <a:solidFill>
                  <a:srgbClr val="231F20"/>
                </a:solidFill>
                <a:latin typeface="Almarai Bold"/>
                <a:ea typeface="Almarai Bold"/>
                <a:cs typeface="Almarai Bold"/>
                <a:sym typeface="Almarai Bold"/>
                <a:rtl/>
              </a:rPr>
              <a:t>افترض أن لديك براءة اختراع جديدة، ما إجراءات التسجيل في السعودية، أو بلدك الحالي؟</a:t>
            </a:r>
          </a:p>
          <a:p>
            <a:pPr marL="648782" lvl="1" indent="-324391" algn="r" rtl="1">
              <a:lnSpc>
                <a:spcPts val="3858"/>
              </a:lnSpc>
              <a:buFont typeface="Arial"/>
              <a:buChar char="•"/>
            </a:pPr>
            <a:r>
              <a:rPr lang="ar-EG" sz="3005">
                <a:solidFill>
                  <a:srgbClr val="231F20"/>
                </a:solidFill>
                <a:latin typeface="Almarai Bold"/>
                <a:ea typeface="Almarai Bold"/>
                <a:cs typeface="Almarai Bold"/>
                <a:sym typeface="Almarai Bold"/>
                <a:rtl/>
              </a:rPr>
              <a:t>لقد قمت بتأليف كتاب، كيف يمكن حفظ حقوقه؟ أوضح تلك الإجراءات. </a:t>
            </a:r>
          </a:p>
          <a:p>
            <a:pPr algn="r" rtl="1">
              <a:lnSpc>
                <a:spcPts val="3858"/>
              </a:lnSpc>
            </a:pPr>
            <a:endParaRPr lang="ar-EG" sz="3005">
              <a:solidFill>
                <a:srgbClr val="231F20"/>
              </a:solidFill>
              <a:latin typeface="Almarai Bold"/>
              <a:ea typeface="Almarai Bold"/>
              <a:cs typeface="Almarai Bold"/>
              <a:sym typeface="Almarai Bold"/>
              <a:rtl/>
            </a:endParaRPr>
          </a:p>
        </p:txBody>
      </p:sp>
      <p:sp>
        <p:nvSpPr>
          <p:cNvPr id="14" name="TextBox 14"/>
          <p:cNvSpPr txBox="1"/>
          <p:nvPr/>
        </p:nvSpPr>
        <p:spPr>
          <a:xfrm>
            <a:off x="10118002" y="738313"/>
            <a:ext cx="6617290" cy="867976"/>
          </a:xfrm>
          <a:prstGeom prst="rect">
            <a:avLst/>
          </a:prstGeom>
        </p:spPr>
        <p:txBody>
          <a:bodyPr lIns="0" tIns="0" rIns="0" bIns="0" rtlCol="0" anchor="t">
            <a:spAutoFit/>
          </a:bodyPr>
          <a:lstStyle/>
          <a:p>
            <a:pPr marL="0" lvl="0" indent="0" algn="ctr" rtl="1">
              <a:lnSpc>
                <a:spcPts val="6902"/>
              </a:lnSpc>
              <a:spcBef>
                <a:spcPct val="0"/>
              </a:spcBef>
            </a:pPr>
            <a:r>
              <a:rPr lang="ar-EG" sz="5375" spc="-24">
                <a:solidFill>
                  <a:srgbClr val="095277"/>
                </a:solidFill>
                <a:latin typeface="Almarai Bold"/>
                <a:ea typeface="Almarai Bold"/>
                <a:cs typeface="Almarai Bold"/>
                <a:sym typeface="Almarai Bold"/>
                <a:rtl/>
              </a:rPr>
              <a:t>نقاش</a:t>
            </a:r>
          </a:p>
        </p:txBody>
      </p:sp>
      <p:sp>
        <p:nvSpPr>
          <p:cNvPr id="15" name="TextBox 15"/>
          <p:cNvSpPr txBox="1"/>
          <p:nvPr/>
        </p:nvSpPr>
        <p:spPr>
          <a:xfrm>
            <a:off x="9706365" y="2963964"/>
            <a:ext cx="7802515" cy="5447988"/>
          </a:xfrm>
          <a:prstGeom prst="rect">
            <a:avLst/>
          </a:prstGeom>
        </p:spPr>
        <p:txBody>
          <a:bodyPr lIns="0" tIns="0" rIns="0" bIns="0" rtlCol="0" anchor="t">
            <a:spAutoFit/>
          </a:bodyPr>
          <a:lstStyle/>
          <a:p>
            <a:pPr marL="621266" lvl="1" indent="-310633" algn="r" rtl="1">
              <a:lnSpc>
                <a:spcPts val="4805"/>
              </a:lnSpc>
              <a:buAutoNum type="arabicPeriod"/>
            </a:pPr>
            <a:r>
              <a:rPr lang="ar-EG" sz="2877">
                <a:solidFill>
                  <a:srgbClr val="000000"/>
                </a:solidFill>
                <a:latin typeface="Almarai Bold"/>
                <a:ea typeface="Almarai Bold"/>
                <a:cs typeface="Almarai Bold"/>
                <a:sym typeface="Almarai Bold"/>
                <a:rtl/>
              </a:rPr>
              <a:t>"حقوق النشر تشمل مجموعتين من الحقوق: الحقوق المعنوية والحقوق الاقتصادية" ناقش هذه العبارة ودلل عليها بالأمثلة.</a:t>
            </a:r>
          </a:p>
          <a:p>
            <a:pPr marL="621266" lvl="1" indent="-310633" algn="r" rtl="1">
              <a:lnSpc>
                <a:spcPts val="4805"/>
              </a:lnSpc>
              <a:buAutoNum type="arabicPeriod"/>
            </a:pPr>
            <a:r>
              <a:rPr lang="ar-EG" sz="2877">
                <a:solidFill>
                  <a:srgbClr val="000000"/>
                </a:solidFill>
                <a:latin typeface="Almarai Bold"/>
                <a:ea typeface="Almarai Bold"/>
                <a:cs typeface="Almarai Bold"/>
                <a:sym typeface="Almarai Bold"/>
                <a:rtl/>
              </a:rPr>
              <a:t>"يجب أن يكون التصميم جديدًا وأصيلًا لكي يكون مؤهلًا للحماية". دلل على هذه العبارة بالأمثلة.</a:t>
            </a:r>
          </a:p>
          <a:p>
            <a:pPr marL="621266" lvl="1" indent="-310633" algn="r" rtl="1">
              <a:lnSpc>
                <a:spcPts val="4805"/>
              </a:lnSpc>
              <a:buAutoNum type="arabicPeriod"/>
            </a:pPr>
            <a:r>
              <a:rPr lang="ar-EG" sz="2877">
                <a:solidFill>
                  <a:srgbClr val="000000"/>
                </a:solidFill>
                <a:latin typeface="Almarai Bold"/>
                <a:ea typeface="Almarai Bold"/>
                <a:cs typeface="Almarai Bold"/>
                <a:sym typeface="Almarai Bold"/>
                <a:rtl/>
              </a:rPr>
              <a:t>" احترام الخصوصية هو حجر الزاوية في ثقة المستهلك والمواطن، ويعتبر الأساس لتحقيق تقدم تكنولوجي يخدم الإنسانية بأسرها" أذكر أمثلة تنافي ذلك، وما الحل من وجهة نظرك؟</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936448" y="3531208"/>
            <a:ext cx="10415103" cy="3864921"/>
          </a:xfrm>
          <a:prstGeom prst="rect">
            <a:avLst/>
          </a:prstGeom>
        </p:spPr>
        <p:txBody>
          <a:bodyPr lIns="0" tIns="0" rIns="0" bIns="0" rtlCol="0" anchor="t">
            <a:spAutoFit/>
          </a:bodyPr>
          <a:lstStyle/>
          <a:p>
            <a:pPr algn="ctr" rtl="1">
              <a:lnSpc>
                <a:spcPts val="7582"/>
              </a:lnSpc>
            </a:pPr>
            <a:r>
              <a:rPr lang="ar-EG" sz="5616">
                <a:solidFill>
                  <a:srgbClr val="095277"/>
                </a:solidFill>
                <a:latin typeface="Almarai Bold"/>
                <a:ea typeface="Almarai Bold"/>
                <a:cs typeface="Almarai Bold"/>
                <a:sym typeface="Almarai Bold"/>
                <a:rtl/>
              </a:rPr>
              <a:t>ثقافة الابتكار والملكية الفكرية</a:t>
            </a:r>
          </a:p>
          <a:p>
            <a:pPr algn="ctr" rtl="1">
              <a:lnSpc>
                <a:spcPts val="7582"/>
              </a:lnSpc>
            </a:pPr>
            <a:endParaRPr lang="ar-EG" sz="5616">
              <a:solidFill>
                <a:srgbClr val="095277"/>
              </a:solidFill>
              <a:latin typeface="Almarai Bold"/>
              <a:ea typeface="Almarai Bold"/>
              <a:cs typeface="Almarai Bold"/>
              <a:sym typeface="Almarai Bold"/>
              <a:rtl/>
            </a:endParaRPr>
          </a:p>
          <a:p>
            <a:pPr algn="ctr" rtl="1">
              <a:lnSpc>
                <a:spcPts val="7582"/>
              </a:lnSpc>
            </a:pPr>
            <a:r>
              <a:rPr lang="en-US" sz="5617">
                <a:solidFill>
                  <a:srgbClr val="095277"/>
                </a:solidFill>
                <a:latin typeface="Almarai Bold"/>
                <a:ea typeface="Almarai Bold"/>
                <a:cs typeface="Almarai Bold"/>
                <a:sym typeface="Almarai Bold"/>
              </a:rPr>
              <a:t>INNOVATION CULTURE AND INTELLECTUAL PROPERTY</a:t>
            </a:r>
          </a:p>
        </p:txBody>
      </p:sp>
      <p:sp>
        <p:nvSpPr>
          <p:cNvPr id="3" name="Freeform 3"/>
          <p:cNvSpPr/>
          <p:nvPr/>
        </p:nvSpPr>
        <p:spPr>
          <a:xfrm>
            <a:off x="11548674" y="1932613"/>
            <a:ext cx="1050143" cy="1050143"/>
          </a:xfrm>
          <a:custGeom>
            <a:avLst/>
            <a:gdLst/>
            <a:ahLst/>
            <a:cxnLst/>
            <a:rect l="l" t="t" r="r" b="b"/>
            <a:pathLst>
              <a:path w="1050143" h="1050143">
                <a:moveTo>
                  <a:pt x="0" y="0"/>
                </a:moveTo>
                <a:lnTo>
                  <a:pt x="1050143" y="0"/>
                </a:lnTo>
                <a:lnTo>
                  <a:pt x="1050143" y="1050143"/>
                </a:lnTo>
                <a:lnTo>
                  <a:pt x="0" y="105014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a:off x="-257469" y="-86773"/>
            <a:ext cx="3416891" cy="4586431"/>
          </a:xfrm>
          <a:custGeom>
            <a:avLst/>
            <a:gdLst/>
            <a:ahLst/>
            <a:cxnLst/>
            <a:rect l="l" t="t" r="r" b="b"/>
            <a:pathLst>
              <a:path w="3416891" h="4586431">
                <a:moveTo>
                  <a:pt x="0" y="0"/>
                </a:moveTo>
                <a:lnTo>
                  <a:pt x="3416891" y="0"/>
                </a:lnTo>
                <a:lnTo>
                  <a:pt x="3416891" y="4586431"/>
                </a:lnTo>
                <a:lnTo>
                  <a:pt x="0" y="4586431"/>
                </a:lnTo>
                <a:lnTo>
                  <a:pt x="0" y="0"/>
                </a:lnTo>
                <a:close/>
              </a:path>
            </a:pathLst>
          </a:custGeom>
          <a:blipFill>
            <a:blip r:embed="rId4">
              <a:alphaModFix amt="76000"/>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TextBox 5"/>
          <p:cNvSpPr txBox="1"/>
          <p:nvPr/>
        </p:nvSpPr>
        <p:spPr>
          <a:xfrm>
            <a:off x="6149340" y="9869329"/>
            <a:ext cx="5989320" cy="276225"/>
          </a:xfrm>
          <a:prstGeom prst="rect">
            <a:avLst/>
          </a:prstGeom>
        </p:spPr>
        <p:txBody>
          <a:bodyPr lIns="0" tIns="0" rIns="0" bIns="0" rtlCol="0" anchor="t">
            <a:spAutoFit/>
          </a:bodyPr>
          <a:lstStyle/>
          <a:p>
            <a:pPr algn="ctr">
              <a:lnSpc>
                <a:spcPts val="2160"/>
              </a:lnSpc>
            </a:pPr>
            <a:r>
              <a:rPr lang="en-US" sz="1800">
                <a:solidFill>
                  <a:srgbClr val="898989"/>
                </a:solidFill>
                <a:latin typeface="Almarai"/>
                <a:ea typeface="Almarai"/>
                <a:cs typeface="Almarai"/>
                <a:sym typeface="Almarai"/>
              </a:rPr>
              <a:t>edarah.net  </a:t>
            </a:r>
            <a:r>
              <a:rPr lang="ar-EG" sz="1800">
                <a:solidFill>
                  <a:srgbClr val="898989"/>
                </a:solidFill>
                <a:latin typeface="Almarai"/>
                <a:ea typeface="Almarai"/>
                <a:cs typeface="Almarai"/>
                <a:sym typeface="Almarai"/>
                <a:rtl/>
              </a:rPr>
              <a:t>الابتكار - الشميمري</a:t>
            </a:r>
            <a:r>
              <a:rPr lang="en-US" sz="1800">
                <a:solidFill>
                  <a:srgbClr val="898989"/>
                </a:solidFill>
                <a:latin typeface="Almarai"/>
                <a:ea typeface="Almarai"/>
                <a:cs typeface="Almarai"/>
                <a:sym typeface="Almarai"/>
              </a:rPr>
              <a:t> </a:t>
            </a:r>
          </a:p>
        </p:txBody>
      </p:sp>
      <p:sp>
        <p:nvSpPr>
          <p:cNvPr id="6" name="TextBox 6"/>
          <p:cNvSpPr txBox="1"/>
          <p:nvPr/>
        </p:nvSpPr>
        <p:spPr>
          <a:xfrm>
            <a:off x="13007340" y="9869329"/>
            <a:ext cx="3931920" cy="276225"/>
          </a:xfrm>
          <a:prstGeom prst="rect">
            <a:avLst/>
          </a:prstGeom>
        </p:spPr>
        <p:txBody>
          <a:bodyPr lIns="0" tIns="0" rIns="0" bIns="0" rtlCol="0" anchor="t">
            <a:spAutoFit/>
          </a:bodyPr>
          <a:lstStyle/>
          <a:p>
            <a:pPr algn="r">
              <a:lnSpc>
                <a:spcPts val="2160"/>
              </a:lnSpc>
            </a:pPr>
            <a:r>
              <a:rPr lang="en-US" sz="1800">
                <a:solidFill>
                  <a:srgbClr val="898989"/>
                </a:solidFill>
                <a:latin typeface="Almarai"/>
                <a:ea typeface="Almarai"/>
                <a:cs typeface="Almarai"/>
                <a:sym typeface="Almarai"/>
              </a:rPr>
              <a:t>2</a:t>
            </a:r>
          </a:p>
        </p:txBody>
      </p:sp>
      <p:sp>
        <p:nvSpPr>
          <p:cNvPr id="7" name="Freeform 7"/>
          <p:cNvSpPr/>
          <p:nvPr/>
        </p:nvSpPr>
        <p:spPr>
          <a:xfrm>
            <a:off x="-3097988" y="6405529"/>
            <a:ext cx="23794455" cy="7762941"/>
          </a:xfrm>
          <a:custGeom>
            <a:avLst/>
            <a:gdLst/>
            <a:ahLst/>
            <a:cxnLst/>
            <a:rect l="l" t="t" r="r" b="b"/>
            <a:pathLst>
              <a:path w="23794455" h="7762941">
                <a:moveTo>
                  <a:pt x="0" y="0"/>
                </a:moveTo>
                <a:lnTo>
                  <a:pt x="23794455" y="0"/>
                </a:lnTo>
                <a:lnTo>
                  <a:pt x="23794455" y="7762942"/>
                </a:lnTo>
                <a:lnTo>
                  <a:pt x="0" y="7762942"/>
                </a:lnTo>
                <a:lnTo>
                  <a:pt x="0" y="0"/>
                </a:lnTo>
                <a:close/>
              </a:path>
            </a:pathLst>
          </a:custGeom>
          <a:blipFill>
            <a:blip r:embed="rId6">
              <a:alphaModFix amt="23000"/>
              <a:extLst>
                <a:ext uri="{96DAC541-7B7A-43D3-8B79-37D633B846F1}">
                  <asvg:svgBlip xmlns:asvg="http://schemas.microsoft.com/office/drawing/2016/SVG/main" r:embed="rId7"/>
                </a:ext>
              </a:extLst>
            </a:blip>
            <a:stretch>
              <a:fillRect/>
            </a:stretch>
          </a:blipFill>
        </p:spPr>
        <p:txBody>
          <a:bodyPr/>
          <a:lstStyle/>
          <a:p>
            <a:endParaRPr lang="en-US"/>
          </a:p>
        </p:txBody>
      </p:sp>
      <p:grpSp>
        <p:nvGrpSpPr>
          <p:cNvPr id="8" name="Group 8"/>
          <p:cNvGrpSpPr/>
          <p:nvPr/>
        </p:nvGrpSpPr>
        <p:grpSpPr>
          <a:xfrm>
            <a:off x="16939260" y="-52016"/>
            <a:ext cx="1348740" cy="1376493"/>
            <a:chOff x="0" y="0"/>
            <a:chExt cx="355224" cy="362533"/>
          </a:xfrm>
        </p:grpSpPr>
        <p:sp>
          <p:nvSpPr>
            <p:cNvPr id="9" name="Freeform 9"/>
            <p:cNvSpPr/>
            <p:nvPr/>
          </p:nvSpPr>
          <p:spPr>
            <a:xfrm>
              <a:off x="0" y="0"/>
              <a:ext cx="355224" cy="362533"/>
            </a:xfrm>
            <a:custGeom>
              <a:avLst/>
              <a:gdLst/>
              <a:ahLst/>
              <a:cxnLst/>
              <a:rect l="l" t="t" r="r" b="b"/>
              <a:pathLst>
                <a:path w="355224" h="362533">
                  <a:moveTo>
                    <a:pt x="0" y="0"/>
                  </a:moveTo>
                  <a:lnTo>
                    <a:pt x="355224" y="0"/>
                  </a:lnTo>
                  <a:lnTo>
                    <a:pt x="355224" y="362533"/>
                  </a:lnTo>
                  <a:lnTo>
                    <a:pt x="0" y="362533"/>
                  </a:lnTo>
                  <a:close/>
                </a:path>
              </a:pathLst>
            </a:custGeom>
            <a:solidFill>
              <a:srgbClr val="FFC265"/>
            </a:solidFill>
          </p:spPr>
          <p:txBody>
            <a:bodyPr/>
            <a:lstStyle/>
            <a:p>
              <a:endParaRPr lang="en-US"/>
            </a:p>
          </p:txBody>
        </p:sp>
        <p:sp>
          <p:nvSpPr>
            <p:cNvPr id="10" name="TextBox 10"/>
            <p:cNvSpPr txBox="1"/>
            <p:nvPr/>
          </p:nvSpPr>
          <p:spPr>
            <a:xfrm>
              <a:off x="0" y="-19050"/>
              <a:ext cx="355224" cy="381583"/>
            </a:xfrm>
            <a:prstGeom prst="rect">
              <a:avLst/>
            </a:prstGeom>
          </p:spPr>
          <p:txBody>
            <a:bodyPr lIns="50800" tIns="50800" rIns="50800" bIns="50800" rtlCol="0" anchor="ctr"/>
            <a:lstStyle/>
            <a:p>
              <a:pPr algn="ctr">
                <a:lnSpc>
                  <a:spcPts val="2160"/>
                </a:lnSpc>
              </a:pPr>
              <a:endParaRPr/>
            </a:p>
          </p:txBody>
        </p:sp>
      </p:grpSp>
      <p:sp>
        <p:nvSpPr>
          <p:cNvPr id="11" name="TextBox 11"/>
          <p:cNvSpPr txBox="1"/>
          <p:nvPr/>
        </p:nvSpPr>
        <p:spPr>
          <a:xfrm>
            <a:off x="6149340" y="2085013"/>
            <a:ext cx="5299799" cy="949071"/>
          </a:xfrm>
          <a:prstGeom prst="rect">
            <a:avLst/>
          </a:prstGeom>
        </p:spPr>
        <p:txBody>
          <a:bodyPr lIns="0" tIns="0" rIns="0" bIns="0" rtlCol="0" anchor="t">
            <a:spAutoFit/>
          </a:bodyPr>
          <a:lstStyle/>
          <a:p>
            <a:pPr algn="ctr" rtl="1">
              <a:lnSpc>
                <a:spcPts val="7182"/>
              </a:lnSpc>
            </a:pPr>
            <a:r>
              <a:rPr lang="ar-EG" sz="6650">
                <a:solidFill>
                  <a:srgbClr val="095277"/>
                </a:solidFill>
                <a:latin typeface="Almarai Bold"/>
                <a:ea typeface="Almarai Bold"/>
                <a:cs typeface="Almarai Bold"/>
                <a:sym typeface="Almarai Bold"/>
                <a:rtl/>
              </a:rPr>
              <a:t>الفصل الثامن</a:t>
            </a:r>
          </a:p>
        </p:txBody>
      </p:sp>
      <p:sp>
        <p:nvSpPr>
          <p:cNvPr id="12" name="TextBox 12"/>
          <p:cNvSpPr txBox="1"/>
          <p:nvPr/>
        </p:nvSpPr>
        <p:spPr>
          <a:xfrm>
            <a:off x="11478755" y="2174860"/>
            <a:ext cx="1189980" cy="744474"/>
          </a:xfrm>
          <a:prstGeom prst="rect">
            <a:avLst/>
          </a:prstGeom>
        </p:spPr>
        <p:txBody>
          <a:bodyPr lIns="0" tIns="0" rIns="0" bIns="0" rtlCol="0" anchor="t">
            <a:spAutoFit/>
          </a:bodyPr>
          <a:lstStyle/>
          <a:p>
            <a:pPr algn="ctr">
              <a:lnSpc>
                <a:spcPts val="5502"/>
              </a:lnSpc>
            </a:pPr>
            <a:r>
              <a:rPr lang="en-US" sz="5095">
                <a:solidFill>
                  <a:srgbClr val="095277"/>
                </a:solidFill>
                <a:latin typeface="Almarai Bold"/>
                <a:ea typeface="Almarai Bold"/>
                <a:cs typeface="Almarai Bold"/>
                <a:sym typeface="Almarai Bold"/>
              </a:rPr>
              <a:t>8</a:t>
            </a:r>
          </a:p>
        </p:txBody>
      </p:sp>
      <p:grpSp>
        <p:nvGrpSpPr>
          <p:cNvPr id="13" name="Group 13"/>
          <p:cNvGrpSpPr/>
          <p:nvPr/>
        </p:nvGrpSpPr>
        <p:grpSpPr>
          <a:xfrm>
            <a:off x="17091660" y="100384"/>
            <a:ext cx="1348740" cy="1376493"/>
            <a:chOff x="0" y="0"/>
            <a:chExt cx="355224" cy="362533"/>
          </a:xfrm>
        </p:grpSpPr>
        <p:sp>
          <p:nvSpPr>
            <p:cNvPr id="14" name="Freeform 14"/>
            <p:cNvSpPr/>
            <p:nvPr/>
          </p:nvSpPr>
          <p:spPr>
            <a:xfrm>
              <a:off x="0" y="0"/>
              <a:ext cx="355224" cy="362533"/>
            </a:xfrm>
            <a:custGeom>
              <a:avLst/>
              <a:gdLst/>
              <a:ahLst/>
              <a:cxnLst/>
              <a:rect l="l" t="t" r="r" b="b"/>
              <a:pathLst>
                <a:path w="355224" h="362533">
                  <a:moveTo>
                    <a:pt x="0" y="0"/>
                  </a:moveTo>
                  <a:lnTo>
                    <a:pt x="355224" y="0"/>
                  </a:lnTo>
                  <a:lnTo>
                    <a:pt x="355224" y="362533"/>
                  </a:lnTo>
                  <a:lnTo>
                    <a:pt x="0" y="362533"/>
                  </a:lnTo>
                  <a:close/>
                </a:path>
              </a:pathLst>
            </a:custGeom>
            <a:solidFill>
              <a:srgbClr val="FFC265"/>
            </a:solidFill>
          </p:spPr>
          <p:txBody>
            <a:bodyPr/>
            <a:lstStyle/>
            <a:p>
              <a:endParaRPr lang="en-US"/>
            </a:p>
          </p:txBody>
        </p:sp>
        <p:sp>
          <p:nvSpPr>
            <p:cNvPr id="15" name="TextBox 15"/>
            <p:cNvSpPr txBox="1"/>
            <p:nvPr/>
          </p:nvSpPr>
          <p:spPr>
            <a:xfrm>
              <a:off x="0" y="-19050"/>
              <a:ext cx="355224" cy="381583"/>
            </a:xfrm>
            <a:prstGeom prst="rect">
              <a:avLst/>
            </a:prstGeom>
          </p:spPr>
          <p:txBody>
            <a:bodyPr lIns="50800" tIns="50800" rIns="50800" bIns="50800" rtlCol="0" anchor="ctr"/>
            <a:lstStyle/>
            <a:p>
              <a:pPr algn="ctr">
                <a:lnSpc>
                  <a:spcPts val="2160"/>
                </a:lnSpc>
              </a:pPr>
              <a:endParaRPr/>
            </a:p>
          </p:txBody>
        </p:sp>
      </p:grpSp>
      <p:grpSp>
        <p:nvGrpSpPr>
          <p:cNvPr id="16" name="Group 16"/>
          <p:cNvGrpSpPr/>
          <p:nvPr/>
        </p:nvGrpSpPr>
        <p:grpSpPr>
          <a:xfrm>
            <a:off x="16242989" y="465763"/>
            <a:ext cx="1370641" cy="1314417"/>
            <a:chOff x="0" y="0"/>
            <a:chExt cx="360992" cy="346184"/>
          </a:xfrm>
        </p:grpSpPr>
        <p:sp>
          <p:nvSpPr>
            <p:cNvPr id="17" name="Freeform 17"/>
            <p:cNvSpPr/>
            <p:nvPr/>
          </p:nvSpPr>
          <p:spPr>
            <a:xfrm>
              <a:off x="0" y="0"/>
              <a:ext cx="360992" cy="346184"/>
            </a:xfrm>
            <a:custGeom>
              <a:avLst/>
              <a:gdLst/>
              <a:ahLst/>
              <a:cxnLst/>
              <a:rect l="l" t="t" r="r" b="b"/>
              <a:pathLst>
                <a:path w="360992" h="346184">
                  <a:moveTo>
                    <a:pt x="0" y="0"/>
                  </a:moveTo>
                  <a:lnTo>
                    <a:pt x="360992" y="0"/>
                  </a:lnTo>
                  <a:lnTo>
                    <a:pt x="360992" y="346184"/>
                  </a:lnTo>
                  <a:lnTo>
                    <a:pt x="0" y="346184"/>
                  </a:lnTo>
                  <a:close/>
                </a:path>
              </a:pathLst>
            </a:custGeom>
            <a:solidFill>
              <a:srgbClr val="156082"/>
            </a:solidFill>
          </p:spPr>
          <p:txBody>
            <a:bodyPr/>
            <a:lstStyle/>
            <a:p>
              <a:endParaRPr lang="en-US"/>
            </a:p>
          </p:txBody>
        </p:sp>
        <p:sp>
          <p:nvSpPr>
            <p:cNvPr id="18" name="TextBox 18"/>
            <p:cNvSpPr txBox="1"/>
            <p:nvPr/>
          </p:nvSpPr>
          <p:spPr>
            <a:xfrm>
              <a:off x="0" y="-19050"/>
              <a:ext cx="360992" cy="365234"/>
            </a:xfrm>
            <a:prstGeom prst="rect">
              <a:avLst/>
            </a:prstGeom>
          </p:spPr>
          <p:txBody>
            <a:bodyPr lIns="50800" tIns="50800" rIns="50800" bIns="50800" rtlCol="0" anchor="ctr"/>
            <a:lstStyle/>
            <a:p>
              <a:pPr algn="ctr">
                <a:lnSpc>
                  <a:spcPts val="2160"/>
                </a:lnSpc>
              </a:pP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rgbClr val="AFFFD6">
                <a:alpha val="100000"/>
              </a:srgbClr>
            </a:gs>
            <a:gs pos="100000">
              <a:srgbClr val="94B9FF">
                <a:alpha val="100000"/>
              </a:srgbClr>
            </a:gs>
          </a:gsLst>
          <a:lin ang="0"/>
        </a:gradFill>
        <a:effectLst/>
      </p:bgPr>
    </p:bg>
    <p:spTree>
      <p:nvGrpSpPr>
        <p:cNvPr id="1" name=""/>
        <p:cNvGrpSpPr/>
        <p:nvPr/>
      </p:nvGrpSpPr>
      <p:grpSpPr>
        <a:xfrm>
          <a:off x="0" y="0"/>
          <a:ext cx="0" cy="0"/>
          <a:chOff x="0" y="0"/>
          <a:chExt cx="0" cy="0"/>
        </a:xfrm>
      </p:grpSpPr>
      <p:sp>
        <p:nvSpPr>
          <p:cNvPr id="2" name="Freeform 2"/>
          <p:cNvSpPr/>
          <p:nvPr/>
        </p:nvSpPr>
        <p:spPr>
          <a:xfrm>
            <a:off x="-257469" y="-523710"/>
            <a:ext cx="3416891" cy="4586431"/>
          </a:xfrm>
          <a:custGeom>
            <a:avLst/>
            <a:gdLst/>
            <a:ahLst/>
            <a:cxnLst/>
            <a:rect l="l" t="t" r="r" b="b"/>
            <a:pathLst>
              <a:path w="3416891" h="4586431">
                <a:moveTo>
                  <a:pt x="0" y="0"/>
                </a:moveTo>
                <a:lnTo>
                  <a:pt x="3416891" y="0"/>
                </a:lnTo>
                <a:lnTo>
                  <a:pt x="3416891" y="4586431"/>
                </a:lnTo>
                <a:lnTo>
                  <a:pt x="0" y="4586431"/>
                </a:lnTo>
                <a:lnTo>
                  <a:pt x="0" y="0"/>
                </a:lnTo>
                <a:close/>
              </a:path>
            </a:pathLst>
          </a:custGeom>
          <a:blipFill>
            <a:blip r:embed="rId2">
              <a:alphaModFix amt="76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flipH="1">
            <a:off x="10051950" y="4310371"/>
            <a:ext cx="6474622" cy="911843"/>
          </a:xfrm>
          <a:custGeom>
            <a:avLst/>
            <a:gdLst/>
            <a:ahLst/>
            <a:cxnLst/>
            <a:rect l="l" t="t" r="r" b="b"/>
            <a:pathLst>
              <a:path w="6474622" h="911843">
                <a:moveTo>
                  <a:pt x="6474622" y="0"/>
                </a:moveTo>
                <a:lnTo>
                  <a:pt x="0" y="0"/>
                </a:lnTo>
                <a:lnTo>
                  <a:pt x="0" y="911843"/>
                </a:lnTo>
                <a:lnTo>
                  <a:pt x="6474622" y="911843"/>
                </a:lnTo>
                <a:lnTo>
                  <a:pt x="6474622"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flipH="1">
            <a:off x="10051950" y="5516914"/>
            <a:ext cx="6474622" cy="911843"/>
          </a:xfrm>
          <a:custGeom>
            <a:avLst/>
            <a:gdLst/>
            <a:ahLst/>
            <a:cxnLst/>
            <a:rect l="l" t="t" r="r" b="b"/>
            <a:pathLst>
              <a:path w="6474622" h="911843">
                <a:moveTo>
                  <a:pt x="6474622" y="0"/>
                </a:moveTo>
                <a:lnTo>
                  <a:pt x="0" y="0"/>
                </a:lnTo>
                <a:lnTo>
                  <a:pt x="0" y="911842"/>
                </a:lnTo>
                <a:lnTo>
                  <a:pt x="6474622" y="911842"/>
                </a:lnTo>
                <a:lnTo>
                  <a:pt x="6474622"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en-US"/>
          </a:p>
        </p:txBody>
      </p:sp>
      <p:sp>
        <p:nvSpPr>
          <p:cNvPr id="5" name="Freeform 5"/>
          <p:cNvSpPr/>
          <p:nvPr/>
        </p:nvSpPr>
        <p:spPr>
          <a:xfrm flipH="1">
            <a:off x="10051950" y="6723456"/>
            <a:ext cx="6474622" cy="911843"/>
          </a:xfrm>
          <a:custGeom>
            <a:avLst/>
            <a:gdLst/>
            <a:ahLst/>
            <a:cxnLst/>
            <a:rect l="l" t="t" r="r" b="b"/>
            <a:pathLst>
              <a:path w="6474622" h="911843">
                <a:moveTo>
                  <a:pt x="6474622" y="0"/>
                </a:moveTo>
                <a:lnTo>
                  <a:pt x="0" y="0"/>
                </a:lnTo>
                <a:lnTo>
                  <a:pt x="0" y="911843"/>
                </a:lnTo>
                <a:lnTo>
                  <a:pt x="6474622" y="911843"/>
                </a:lnTo>
                <a:lnTo>
                  <a:pt x="6474622"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en-US"/>
          </a:p>
        </p:txBody>
      </p:sp>
      <p:sp>
        <p:nvSpPr>
          <p:cNvPr id="6" name="Freeform 6"/>
          <p:cNvSpPr/>
          <p:nvPr/>
        </p:nvSpPr>
        <p:spPr>
          <a:xfrm flipH="1">
            <a:off x="2162720" y="4288836"/>
            <a:ext cx="6474622" cy="911843"/>
          </a:xfrm>
          <a:custGeom>
            <a:avLst/>
            <a:gdLst/>
            <a:ahLst/>
            <a:cxnLst/>
            <a:rect l="l" t="t" r="r" b="b"/>
            <a:pathLst>
              <a:path w="6474622" h="911843">
                <a:moveTo>
                  <a:pt x="6474621" y="0"/>
                </a:moveTo>
                <a:lnTo>
                  <a:pt x="0" y="0"/>
                </a:lnTo>
                <a:lnTo>
                  <a:pt x="0" y="911842"/>
                </a:lnTo>
                <a:lnTo>
                  <a:pt x="6474621" y="911842"/>
                </a:lnTo>
                <a:lnTo>
                  <a:pt x="6474621"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en-US"/>
          </a:p>
        </p:txBody>
      </p:sp>
      <p:sp>
        <p:nvSpPr>
          <p:cNvPr id="7" name="Freeform 7"/>
          <p:cNvSpPr/>
          <p:nvPr/>
        </p:nvSpPr>
        <p:spPr>
          <a:xfrm flipH="1">
            <a:off x="2162720" y="5516914"/>
            <a:ext cx="6474622" cy="911843"/>
          </a:xfrm>
          <a:custGeom>
            <a:avLst/>
            <a:gdLst/>
            <a:ahLst/>
            <a:cxnLst/>
            <a:rect l="l" t="t" r="r" b="b"/>
            <a:pathLst>
              <a:path w="6474622" h="911843">
                <a:moveTo>
                  <a:pt x="6474621" y="0"/>
                </a:moveTo>
                <a:lnTo>
                  <a:pt x="0" y="0"/>
                </a:lnTo>
                <a:lnTo>
                  <a:pt x="0" y="911842"/>
                </a:lnTo>
                <a:lnTo>
                  <a:pt x="6474621" y="911842"/>
                </a:lnTo>
                <a:lnTo>
                  <a:pt x="6474621"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en-US"/>
          </a:p>
        </p:txBody>
      </p:sp>
      <p:sp>
        <p:nvSpPr>
          <p:cNvPr id="8" name="Freeform 8"/>
          <p:cNvSpPr/>
          <p:nvPr/>
        </p:nvSpPr>
        <p:spPr>
          <a:xfrm flipH="1">
            <a:off x="2162720" y="6795789"/>
            <a:ext cx="6474622" cy="911843"/>
          </a:xfrm>
          <a:custGeom>
            <a:avLst/>
            <a:gdLst/>
            <a:ahLst/>
            <a:cxnLst/>
            <a:rect l="l" t="t" r="r" b="b"/>
            <a:pathLst>
              <a:path w="6474622" h="911843">
                <a:moveTo>
                  <a:pt x="6474621" y="0"/>
                </a:moveTo>
                <a:lnTo>
                  <a:pt x="0" y="0"/>
                </a:lnTo>
                <a:lnTo>
                  <a:pt x="0" y="911843"/>
                </a:lnTo>
                <a:lnTo>
                  <a:pt x="6474621" y="911843"/>
                </a:lnTo>
                <a:lnTo>
                  <a:pt x="6474621"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en-US"/>
          </a:p>
        </p:txBody>
      </p:sp>
      <p:sp>
        <p:nvSpPr>
          <p:cNvPr id="9" name="Freeform 9"/>
          <p:cNvSpPr/>
          <p:nvPr/>
        </p:nvSpPr>
        <p:spPr>
          <a:xfrm>
            <a:off x="-689694" y="8423964"/>
            <a:ext cx="1379388" cy="2758777"/>
          </a:xfrm>
          <a:custGeom>
            <a:avLst/>
            <a:gdLst/>
            <a:ahLst/>
            <a:cxnLst/>
            <a:rect l="l" t="t" r="r" b="b"/>
            <a:pathLst>
              <a:path w="1379388" h="2758777">
                <a:moveTo>
                  <a:pt x="0" y="0"/>
                </a:moveTo>
                <a:lnTo>
                  <a:pt x="1379388" y="0"/>
                </a:lnTo>
                <a:lnTo>
                  <a:pt x="1379388" y="2758777"/>
                </a:lnTo>
                <a:lnTo>
                  <a:pt x="0" y="2758777"/>
                </a:lnTo>
                <a:lnTo>
                  <a:pt x="0" y="0"/>
                </a:lnTo>
                <a:close/>
              </a:path>
            </a:pathLst>
          </a:custGeom>
          <a:blipFill>
            <a:blip r:embed="rId6">
              <a:extLst>
                <a:ext uri="{96DAC541-7B7A-43D3-8B79-37D633B846F1}">
                  <asvg:svgBlip xmlns:asvg="http://schemas.microsoft.com/office/drawing/2016/SVG/main" r:embed="rId7"/>
                </a:ext>
              </a:extLst>
            </a:blip>
            <a:stretch>
              <a:fillRect l="-2068" r="-2068"/>
            </a:stretch>
          </a:blipFill>
        </p:spPr>
        <p:txBody>
          <a:bodyPr/>
          <a:lstStyle/>
          <a:p>
            <a:endParaRPr lang="en-US"/>
          </a:p>
        </p:txBody>
      </p:sp>
      <p:sp>
        <p:nvSpPr>
          <p:cNvPr id="10" name="Freeform 10"/>
          <p:cNvSpPr/>
          <p:nvPr/>
        </p:nvSpPr>
        <p:spPr>
          <a:xfrm>
            <a:off x="16125825" y="4062721"/>
            <a:ext cx="542286" cy="542286"/>
          </a:xfrm>
          <a:custGeom>
            <a:avLst/>
            <a:gdLst/>
            <a:ahLst/>
            <a:cxnLst/>
            <a:rect l="l" t="t" r="r" b="b"/>
            <a:pathLst>
              <a:path w="542286" h="542286">
                <a:moveTo>
                  <a:pt x="0" y="0"/>
                </a:moveTo>
                <a:lnTo>
                  <a:pt x="542286" y="0"/>
                </a:lnTo>
                <a:lnTo>
                  <a:pt x="542286" y="542286"/>
                </a:lnTo>
                <a:lnTo>
                  <a:pt x="0" y="54228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1" name="Freeform 11"/>
          <p:cNvSpPr/>
          <p:nvPr/>
        </p:nvSpPr>
        <p:spPr>
          <a:xfrm>
            <a:off x="16125825" y="5295928"/>
            <a:ext cx="542286" cy="542286"/>
          </a:xfrm>
          <a:custGeom>
            <a:avLst/>
            <a:gdLst/>
            <a:ahLst/>
            <a:cxnLst/>
            <a:rect l="l" t="t" r="r" b="b"/>
            <a:pathLst>
              <a:path w="542286" h="542286">
                <a:moveTo>
                  <a:pt x="0" y="0"/>
                </a:moveTo>
                <a:lnTo>
                  <a:pt x="542286" y="0"/>
                </a:lnTo>
                <a:lnTo>
                  <a:pt x="542286" y="542286"/>
                </a:lnTo>
                <a:lnTo>
                  <a:pt x="0" y="542286"/>
                </a:lnTo>
                <a:lnTo>
                  <a:pt x="0" y="0"/>
                </a:lnTo>
                <a:close/>
              </a:path>
            </a:pathLst>
          </a:custGeom>
          <a:blipFill>
            <a:blip r:embed="rId10">
              <a:extLst>
                <a:ext uri="{96DAC541-7B7A-43D3-8B79-37D633B846F1}">
                  <asvg:svgBlip xmlns:asvg="http://schemas.microsoft.com/office/drawing/2016/SVG/main" r:embed="rId11"/>
                </a:ext>
              </a:extLst>
            </a:blip>
            <a:stretch>
              <a:fillRect/>
            </a:stretch>
          </a:blipFill>
          <a:ln cap="sq">
            <a:noFill/>
            <a:prstDash val="solid"/>
            <a:miter/>
          </a:ln>
        </p:spPr>
        <p:txBody>
          <a:bodyPr/>
          <a:lstStyle/>
          <a:p>
            <a:endParaRPr lang="en-US"/>
          </a:p>
        </p:txBody>
      </p:sp>
      <p:sp>
        <p:nvSpPr>
          <p:cNvPr id="12" name="Freeform 12"/>
          <p:cNvSpPr/>
          <p:nvPr/>
        </p:nvSpPr>
        <p:spPr>
          <a:xfrm>
            <a:off x="16125825" y="6452369"/>
            <a:ext cx="542286" cy="542286"/>
          </a:xfrm>
          <a:custGeom>
            <a:avLst/>
            <a:gdLst/>
            <a:ahLst/>
            <a:cxnLst/>
            <a:rect l="l" t="t" r="r" b="b"/>
            <a:pathLst>
              <a:path w="542286" h="542286">
                <a:moveTo>
                  <a:pt x="0" y="0"/>
                </a:moveTo>
                <a:lnTo>
                  <a:pt x="542286" y="0"/>
                </a:lnTo>
                <a:lnTo>
                  <a:pt x="542286" y="542286"/>
                </a:lnTo>
                <a:lnTo>
                  <a:pt x="0" y="542286"/>
                </a:lnTo>
                <a:lnTo>
                  <a:pt x="0" y="0"/>
                </a:lnTo>
                <a:close/>
              </a:path>
            </a:pathLst>
          </a:custGeom>
          <a:blipFill>
            <a:blip r:embed="rId12">
              <a:extLst>
                <a:ext uri="{96DAC541-7B7A-43D3-8B79-37D633B846F1}">
                  <asvg:svgBlip xmlns:asvg="http://schemas.microsoft.com/office/drawing/2016/SVG/main" r:embed="rId13"/>
                </a:ext>
              </a:extLst>
            </a:blip>
            <a:stretch>
              <a:fillRect/>
            </a:stretch>
          </a:blipFill>
          <a:ln cap="sq">
            <a:noFill/>
            <a:prstDash val="solid"/>
            <a:miter/>
          </a:ln>
        </p:spPr>
        <p:txBody>
          <a:bodyPr/>
          <a:lstStyle/>
          <a:p>
            <a:endParaRPr lang="en-US"/>
          </a:p>
        </p:txBody>
      </p:sp>
      <p:sp>
        <p:nvSpPr>
          <p:cNvPr id="13" name="Freeform 13"/>
          <p:cNvSpPr/>
          <p:nvPr/>
        </p:nvSpPr>
        <p:spPr>
          <a:xfrm>
            <a:off x="8200958" y="4067842"/>
            <a:ext cx="542286" cy="542286"/>
          </a:xfrm>
          <a:custGeom>
            <a:avLst/>
            <a:gdLst/>
            <a:ahLst/>
            <a:cxnLst/>
            <a:rect l="l" t="t" r="r" b="b"/>
            <a:pathLst>
              <a:path w="542286" h="542286">
                <a:moveTo>
                  <a:pt x="0" y="0"/>
                </a:moveTo>
                <a:lnTo>
                  <a:pt x="542287" y="0"/>
                </a:lnTo>
                <a:lnTo>
                  <a:pt x="542287" y="542286"/>
                </a:lnTo>
                <a:lnTo>
                  <a:pt x="0" y="542286"/>
                </a:lnTo>
                <a:lnTo>
                  <a:pt x="0" y="0"/>
                </a:lnTo>
                <a:close/>
              </a:path>
            </a:pathLst>
          </a:custGeom>
          <a:blipFill>
            <a:blip r:embed="rId14">
              <a:extLst>
                <a:ext uri="{96DAC541-7B7A-43D3-8B79-37D633B846F1}">
                  <asvg:svgBlip xmlns:asvg="http://schemas.microsoft.com/office/drawing/2016/SVG/main" r:embed="rId15"/>
                </a:ext>
              </a:extLst>
            </a:blip>
            <a:stretch>
              <a:fillRect/>
            </a:stretch>
          </a:blipFill>
          <a:ln cap="sq">
            <a:noFill/>
            <a:prstDash val="solid"/>
            <a:miter/>
          </a:ln>
        </p:spPr>
        <p:txBody>
          <a:bodyPr/>
          <a:lstStyle/>
          <a:p>
            <a:endParaRPr lang="en-US"/>
          </a:p>
        </p:txBody>
      </p:sp>
      <p:sp>
        <p:nvSpPr>
          <p:cNvPr id="14" name="Freeform 14"/>
          <p:cNvSpPr/>
          <p:nvPr/>
        </p:nvSpPr>
        <p:spPr>
          <a:xfrm>
            <a:off x="8200958" y="5295928"/>
            <a:ext cx="542286" cy="542286"/>
          </a:xfrm>
          <a:custGeom>
            <a:avLst/>
            <a:gdLst/>
            <a:ahLst/>
            <a:cxnLst/>
            <a:rect l="l" t="t" r="r" b="b"/>
            <a:pathLst>
              <a:path w="542286" h="542286">
                <a:moveTo>
                  <a:pt x="0" y="0"/>
                </a:moveTo>
                <a:lnTo>
                  <a:pt x="542287" y="0"/>
                </a:lnTo>
                <a:lnTo>
                  <a:pt x="542287" y="542286"/>
                </a:lnTo>
                <a:lnTo>
                  <a:pt x="0" y="542286"/>
                </a:lnTo>
                <a:lnTo>
                  <a:pt x="0" y="0"/>
                </a:lnTo>
                <a:close/>
              </a:path>
            </a:pathLst>
          </a:custGeom>
          <a:blipFill>
            <a:blip r:embed="rId16">
              <a:extLst>
                <a:ext uri="{96DAC541-7B7A-43D3-8B79-37D633B846F1}">
                  <asvg:svgBlip xmlns:asvg="http://schemas.microsoft.com/office/drawing/2016/SVG/main" r:embed="rId17"/>
                </a:ext>
              </a:extLst>
            </a:blip>
            <a:stretch>
              <a:fillRect/>
            </a:stretch>
          </a:blipFill>
          <a:ln cap="sq">
            <a:noFill/>
            <a:prstDash val="solid"/>
            <a:miter/>
          </a:ln>
        </p:spPr>
        <p:txBody>
          <a:bodyPr/>
          <a:lstStyle/>
          <a:p>
            <a:endParaRPr lang="en-US"/>
          </a:p>
        </p:txBody>
      </p:sp>
      <p:sp>
        <p:nvSpPr>
          <p:cNvPr id="15" name="Freeform 15"/>
          <p:cNvSpPr/>
          <p:nvPr/>
        </p:nvSpPr>
        <p:spPr>
          <a:xfrm>
            <a:off x="8200958" y="6524646"/>
            <a:ext cx="542286" cy="542286"/>
          </a:xfrm>
          <a:custGeom>
            <a:avLst/>
            <a:gdLst/>
            <a:ahLst/>
            <a:cxnLst/>
            <a:rect l="l" t="t" r="r" b="b"/>
            <a:pathLst>
              <a:path w="542286" h="542286">
                <a:moveTo>
                  <a:pt x="0" y="0"/>
                </a:moveTo>
                <a:lnTo>
                  <a:pt x="542287" y="0"/>
                </a:lnTo>
                <a:lnTo>
                  <a:pt x="542287" y="542286"/>
                </a:lnTo>
                <a:lnTo>
                  <a:pt x="0" y="542286"/>
                </a:lnTo>
                <a:lnTo>
                  <a:pt x="0" y="0"/>
                </a:lnTo>
                <a:close/>
              </a:path>
            </a:pathLst>
          </a:custGeom>
          <a:blipFill>
            <a:blip r:embed="rId18">
              <a:extLst>
                <a:ext uri="{96DAC541-7B7A-43D3-8B79-37D633B846F1}">
                  <asvg:svgBlip xmlns:asvg="http://schemas.microsoft.com/office/drawing/2016/SVG/main" r:embed="rId19"/>
                </a:ext>
              </a:extLst>
            </a:blip>
            <a:stretch>
              <a:fillRect/>
            </a:stretch>
          </a:blipFill>
          <a:ln cap="sq">
            <a:noFill/>
            <a:prstDash val="solid"/>
            <a:miter/>
          </a:ln>
        </p:spPr>
        <p:txBody>
          <a:bodyPr/>
          <a:lstStyle/>
          <a:p>
            <a:endParaRPr lang="en-US"/>
          </a:p>
        </p:txBody>
      </p:sp>
      <p:sp>
        <p:nvSpPr>
          <p:cNvPr id="16" name="Freeform 16"/>
          <p:cNvSpPr/>
          <p:nvPr/>
        </p:nvSpPr>
        <p:spPr>
          <a:xfrm>
            <a:off x="4990196" y="897373"/>
            <a:ext cx="8599470" cy="2870073"/>
          </a:xfrm>
          <a:custGeom>
            <a:avLst/>
            <a:gdLst/>
            <a:ahLst/>
            <a:cxnLst/>
            <a:rect l="l" t="t" r="r" b="b"/>
            <a:pathLst>
              <a:path w="8599470" h="2870073">
                <a:moveTo>
                  <a:pt x="0" y="0"/>
                </a:moveTo>
                <a:lnTo>
                  <a:pt x="8599469" y="0"/>
                </a:lnTo>
                <a:lnTo>
                  <a:pt x="8599469" y="2870073"/>
                </a:lnTo>
                <a:lnTo>
                  <a:pt x="0" y="2870073"/>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en-US"/>
          </a:p>
        </p:txBody>
      </p:sp>
      <p:sp>
        <p:nvSpPr>
          <p:cNvPr id="17" name="TextBox 17"/>
          <p:cNvSpPr txBox="1"/>
          <p:nvPr/>
        </p:nvSpPr>
        <p:spPr>
          <a:xfrm>
            <a:off x="6149340" y="9561195"/>
            <a:ext cx="5989320" cy="475298"/>
          </a:xfrm>
          <a:prstGeom prst="rect">
            <a:avLst/>
          </a:prstGeom>
        </p:spPr>
        <p:txBody>
          <a:bodyPr lIns="0" tIns="0" rIns="0" bIns="0" rtlCol="0" anchor="t">
            <a:spAutoFit/>
          </a:bodyPr>
          <a:lstStyle/>
          <a:p>
            <a:pPr algn="ctr">
              <a:lnSpc>
                <a:spcPts val="2160"/>
              </a:lnSpc>
            </a:pPr>
            <a:r>
              <a:rPr lang="en-US" sz="1800">
                <a:solidFill>
                  <a:srgbClr val="898989"/>
                </a:solidFill>
                <a:latin typeface="Arimo"/>
                <a:ea typeface="Arimo"/>
                <a:cs typeface="Arimo"/>
                <a:sym typeface="Arimo"/>
              </a:rPr>
              <a:t>edarah.net  </a:t>
            </a:r>
            <a:r>
              <a:rPr lang="ar-EG" sz="1800">
                <a:solidFill>
                  <a:srgbClr val="898989"/>
                </a:solidFill>
                <a:latin typeface="Arimo"/>
                <a:ea typeface="Arimo"/>
                <a:cs typeface="Arimo"/>
                <a:sym typeface="Arimo"/>
                <a:rtl/>
              </a:rPr>
              <a:t>الابتكار - الشميمري</a:t>
            </a:r>
            <a:r>
              <a:rPr lang="en-US" sz="1800">
                <a:solidFill>
                  <a:srgbClr val="898989"/>
                </a:solidFill>
                <a:latin typeface="Arimo"/>
                <a:ea typeface="Arimo"/>
                <a:cs typeface="Arimo"/>
                <a:sym typeface="Arimo"/>
              </a:rPr>
              <a:t> </a:t>
            </a:r>
          </a:p>
        </p:txBody>
      </p:sp>
      <p:sp>
        <p:nvSpPr>
          <p:cNvPr id="18" name="TextBox 18"/>
          <p:cNvSpPr txBox="1"/>
          <p:nvPr/>
        </p:nvSpPr>
        <p:spPr>
          <a:xfrm>
            <a:off x="13007340" y="9561195"/>
            <a:ext cx="3931920" cy="475298"/>
          </a:xfrm>
          <a:prstGeom prst="rect">
            <a:avLst/>
          </a:prstGeom>
        </p:spPr>
        <p:txBody>
          <a:bodyPr lIns="0" tIns="0" rIns="0" bIns="0" rtlCol="0" anchor="t">
            <a:spAutoFit/>
          </a:bodyPr>
          <a:lstStyle/>
          <a:p>
            <a:pPr algn="r">
              <a:lnSpc>
                <a:spcPts val="2160"/>
              </a:lnSpc>
            </a:pPr>
            <a:r>
              <a:rPr lang="en-US" sz="1800">
                <a:solidFill>
                  <a:srgbClr val="898989"/>
                </a:solidFill>
                <a:latin typeface="Arimo"/>
                <a:ea typeface="Arimo"/>
                <a:cs typeface="Arimo"/>
                <a:sym typeface="Arimo"/>
              </a:rPr>
              <a:t>3</a:t>
            </a:r>
          </a:p>
        </p:txBody>
      </p:sp>
      <p:sp>
        <p:nvSpPr>
          <p:cNvPr id="19" name="TextBox 19"/>
          <p:cNvSpPr txBox="1"/>
          <p:nvPr/>
        </p:nvSpPr>
        <p:spPr>
          <a:xfrm>
            <a:off x="3616086" y="1697175"/>
            <a:ext cx="11347689" cy="1117838"/>
          </a:xfrm>
          <a:prstGeom prst="rect">
            <a:avLst/>
          </a:prstGeom>
        </p:spPr>
        <p:txBody>
          <a:bodyPr lIns="0" tIns="0" rIns="0" bIns="0" rtlCol="0" anchor="t">
            <a:spAutoFit/>
          </a:bodyPr>
          <a:lstStyle/>
          <a:p>
            <a:pPr marL="0" lvl="0" indent="0" algn="ctr" rtl="1">
              <a:lnSpc>
                <a:spcPts val="8341"/>
              </a:lnSpc>
              <a:spcBef>
                <a:spcPct val="0"/>
              </a:spcBef>
            </a:pPr>
            <a:r>
              <a:rPr lang="ar-EG" sz="7723" u="none" strike="noStrike">
                <a:solidFill>
                  <a:srgbClr val="095277"/>
                </a:solidFill>
                <a:latin typeface="Almarai Bold"/>
                <a:ea typeface="Almarai Bold"/>
                <a:cs typeface="Almarai Bold"/>
                <a:sym typeface="Almarai Bold"/>
                <a:rtl/>
              </a:rPr>
              <a:t>محتويات الفصل</a:t>
            </a:r>
          </a:p>
        </p:txBody>
      </p:sp>
      <p:sp>
        <p:nvSpPr>
          <p:cNvPr id="20" name="TextBox 20"/>
          <p:cNvSpPr txBox="1"/>
          <p:nvPr/>
        </p:nvSpPr>
        <p:spPr>
          <a:xfrm>
            <a:off x="11192264" y="4374152"/>
            <a:ext cx="4193993" cy="618887"/>
          </a:xfrm>
          <a:prstGeom prst="rect">
            <a:avLst/>
          </a:prstGeom>
        </p:spPr>
        <p:txBody>
          <a:bodyPr lIns="0" tIns="0" rIns="0" bIns="0" rtlCol="0" anchor="t">
            <a:spAutoFit/>
          </a:bodyPr>
          <a:lstStyle/>
          <a:p>
            <a:pPr marL="0" lvl="1" indent="0" algn="ctr" rtl="1">
              <a:lnSpc>
                <a:spcPts val="5019"/>
              </a:lnSpc>
              <a:spcBef>
                <a:spcPct val="0"/>
              </a:spcBef>
            </a:pPr>
            <a:r>
              <a:rPr lang="ar-EG" sz="3346">
                <a:solidFill>
                  <a:srgbClr val="000000"/>
                </a:solidFill>
                <a:latin typeface="Almarai Bold"/>
                <a:ea typeface="Almarai Bold"/>
                <a:cs typeface="Almarai Bold"/>
                <a:sym typeface="Almarai Bold"/>
                <a:rtl/>
              </a:rPr>
              <a:t>مفهوم ثقافة الابتكار</a:t>
            </a:r>
          </a:p>
        </p:txBody>
      </p:sp>
      <p:sp>
        <p:nvSpPr>
          <p:cNvPr id="21" name="TextBox 21"/>
          <p:cNvSpPr txBox="1"/>
          <p:nvPr/>
        </p:nvSpPr>
        <p:spPr>
          <a:xfrm>
            <a:off x="11293970" y="5617480"/>
            <a:ext cx="3735655" cy="615461"/>
          </a:xfrm>
          <a:prstGeom prst="rect">
            <a:avLst/>
          </a:prstGeom>
        </p:spPr>
        <p:txBody>
          <a:bodyPr lIns="0" tIns="0" rIns="0" bIns="0" rtlCol="0" anchor="t">
            <a:spAutoFit/>
          </a:bodyPr>
          <a:lstStyle/>
          <a:p>
            <a:pPr algn="ctr" rtl="1">
              <a:lnSpc>
                <a:spcPts val="5019"/>
              </a:lnSpc>
            </a:pPr>
            <a:r>
              <a:rPr lang="ar-EG" sz="3346">
                <a:solidFill>
                  <a:srgbClr val="000000"/>
                </a:solidFill>
                <a:latin typeface="Almarai Bold"/>
                <a:ea typeface="Almarai Bold"/>
                <a:cs typeface="Almarai Bold"/>
                <a:sym typeface="Almarai Bold"/>
                <a:rtl/>
              </a:rPr>
              <a:t>أهمية ثقافة الابتكار</a:t>
            </a:r>
          </a:p>
        </p:txBody>
      </p:sp>
      <p:sp>
        <p:nvSpPr>
          <p:cNvPr id="22" name="TextBox 22"/>
          <p:cNvSpPr txBox="1"/>
          <p:nvPr/>
        </p:nvSpPr>
        <p:spPr>
          <a:xfrm>
            <a:off x="11293970" y="6809756"/>
            <a:ext cx="4244217" cy="600221"/>
          </a:xfrm>
          <a:prstGeom prst="rect">
            <a:avLst/>
          </a:prstGeom>
        </p:spPr>
        <p:txBody>
          <a:bodyPr lIns="0" tIns="0" rIns="0" bIns="0" rtlCol="0" anchor="t">
            <a:spAutoFit/>
          </a:bodyPr>
          <a:lstStyle/>
          <a:p>
            <a:pPr marL="0" lvl="1" indent="0" algn="ctr" rtl="1">
              <a:lnSpc>
                <a:spcPts val="4869"/>
              </a:lnSpc>
              <a:spcBef>
                <a:spcPct val="0"/>
              </a:spcBef>
            </a:pPr>
            <a:r>
              <a:rPr lang="ar-EG" sz="3246">
                <a:solidFill>
                  <a:srgbClr val="000000"/>
                </a:solidFill>
                <a:latin typeface="Almarai Bold"/>
                <a:ea typeface="Almarai Bold"/>
                <a:cs typeface="Almarai Bold"/>
                <a:sym typeface="Almarai Bold"/>
                <a:rtl/>
              </a:rPr>
              <a:t>أبعاد ثقافة الابتكار</a:t>
            </a:r>
          </a:p>
        </p:txBody>
      </p:sp>
      <p:sp>
        <p:nvSpPr>
          <p:cNvPr id="23" name="TextBox 23"/>
          <p:cNvSpPr txBox="1"/>
          <p:nvPr/>
        </p:nvSpPr>
        <p:spPr>
          <a:xfrm>
            <a:off x="2866651" y="4404461"/>
            <a:ext cx="5334307" cy="618887"/>
          </a:xfrm>
          <a:prstGeom prst="rect">
            <a:avLst/>
          </a:prstGeom>
        </p:spPr>
        <p:txBody>
          <a:bodyPr lIns="0" tIns="0" rIns="0" bIns="0" rtlCol="0" anchor="t">
            <a:spAutoFit/>
          </a:bodyPr>
          <a:lstStyle/>
          <a:p>
            <a:pPr marL="0" lvl="1" indent="0" algn="ctr" rtl="1">
              <a:lnSpc>
                <a:spcPts val="5019"/>
              </a:lnSpc>
              <a:spcBef>
                <a:spcPct val="0"/>
              </a:spcBef>
            </a:pPr>
            <a:r>
              <a:rPr lang="ar-EG" sz="3346">
                <a:solidFill>
                  <a:srgbClr val="000000"/>
                </a:solidFill>
                <a:latin typeface="Almarai Bold"/>
                <a:ea typeface="Almarai Bold"/>
                <a:cs typeface="Almarai Bold"/>
                <a:sym typeface="Almarai Bold"/>
                <a:rtl/>
              </a:rPr>
              <a:t>معززات تطبيق ثقافة الابتكار</a:t>
            </a:r>
          </a:p>
        </p:txBody>
      </p:sp>
      <p:sp>
        <p:nvSpPr>
          <p:cNvPr id="24" name="TextBox 24"/>
          <p:cNvSpPr txBox="1"/>
          <p:nvPr/>
        </p:nvSpPr>
        <p:spPr>
          <a:xfrm>
            <a:off x="3159422" y="5631789"/>
            <a:ext cx="4609114" cy="618887"/>
          </a:xfrm>
          <a:prstGeom prst="rect">
            <a:avLst/>
          </a:prstGeom>
        </p:spPr>
        <p:txBody>
          <a:bodyPr lIns="0" tIns="0" rIns="0" bIns="0" rtlCol="0" anchor="t">
            <a:spAutoFit/>
          </a:bodyPr>
          <a:lstStyle/>
          <a:p>
            <a:pPr marL="0" lvl="1" indent="0" algn="ctr" rtl="1">
              <a:lnSpc>
                <a:spcPts val="5019"/>
              </a:lnSpc>
              <a:spcBef>
                <a:spcPct val="0"/>
              </a:spcBef>
            </a:pPr>
            <a:r>
              <a:rPr lang="ar-EG" sz="3346">
                <a:solidFill>
                  <a:srgbClr val="000000"/>
                </a:solidFill>
                <a:latin typeface="Almarai Bold"/>
                <a:ea typeface="Almarai Bold"/>
                <a:cs typeface="Almarai Bold"/>
                <a:sym typeface="Almarai Bold"/>
                <a:rtl/>
              </a:rPr>
              <a:t>الملكية الفكرية والابتكار</a:t>
            </a:r>
          </a:p>
        </p:txBody>
      </p:sp>
      <p:sp>
        <p:nvSpPr>
          <p:cNvPr id="25" name="TextBox 25"/>
          <p:cNvSpPr txBox="1"/>
          <p:nvPr/>
        </p:nvSpPr>
        <p:spPr>
          <a:xfrm>
            <a:off x="2327960" y="6889880"/>
            <a:ext cx="6144142" cy="618887"/>
          </a:xfrm>
          <a:prstGeom prst="rect">
            <a:avLst/>
          </a:prstGeom>
        </p:spPr>
        <p:txBody>
          <a:bodyPr lIns="0" tIns="0" rIns="0" bIns="0" rtlCol="0" anchor="t">
            <a:spAutoFit/>
          </a:bodyPr>
          <a:lstStyle/>
          <a:p>
            <a:pPr marL="0" lvl="1" indent="0" algn="ctr" rtl="1">
              <a:lnSpc>
                <a:spcPts val="5019"/>
              </a:lnSpc>
              <a:spcBef>
                <a:spcPct val="0"/>
              </a:spcBef>
            </a:pPr>
            <a:r>
              <a:rPr lang="ar-EG" sz="3346">
                <a:solidFill>
                  <a:srgbClr val="000000"/>
                </a:solidFill>
                <a:latin typeface="Almarai Bold"/>
                <a:ea typeface="Almarai Bold"/>
                <a:cs typeface="Almarai Bold"/>
                <a:sym typeface="Almarai Bold"/>
                <a:rtl/>
              </a:rPr>
              <a:t>أخلاقيات الابتكار</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rgbClr val="B9D7F4">
                <a:alpha val="100000"/>
              </a:srgbClr>
            </a:gs>
            <a:gs pos="100000">
              <a:srgbClr val="E8E5FF">
                <a:alpha val="100000"/>
              </a:srgb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TextBox 2"/>
          <p:cNvSpPr txBox="1"/>
          <p:nvPr/>
        </p:nvSpPr>
        <p:spPr>
          <a:xfrm>
            <a:off x="6149340" y="9580245"/>
            <a:ext cx="5989320" cy="282129"/>
          </a:xfrm>
          <a:prstGeom prst="rect">
            <a:avLst/>
          </a:prstGeom>
        </p:spPr>
        <p:txBody>
          <a:bodyPr lIns="0" tIns="0" rIns="0" bIns="0" rtlCol="0" anchor="t">
            <a:spAutoFit/>
          </a:bodyPr>
          <a:lstStyle/>
          <a:p>
            <a:pPr algn="ctr">
              <a:lnSpc>
                <a:spcPts val="2160"/>
              </a:lnSpc>
            </a:pPr>
            <a:r>
              <a:rPr lang="en-US" sz="1800" spc="-8" dirty="0">
                <a:solidFill>
                  <a:srgbClr val="898989"/>
                </a:solidFill>
                <a:latin typeface="+mj-lt"/>
                <a:ea typeface="Noto Naskh Arabic"/>
                <a:cs typeface="Noto Naskh Arabic"/>
                <a:sym typeface="Noto Naskh Arabic"/>
              </a:rPr>
              <a:t>edarah.net  </a:t>
            </a:r>
            <a:r>
              <a:rPr lang="ar-EG" sz="1800" spc="-8" dirty="0">
                <a:solidFill>
                  <a:srgbClr val="898989"/>
                </a:solidFill>
                <a:latin typeface="+mj-lt"/>
                <a:ea typeface="Noto Naskh Arabic"/>
                <a:cs typeface="Noto Naskh Arabic"/>
                <a:sym typeface="Noto Naskh Arabic"/>
                <a:rtl/>
              </a:rPr>
              <a:t>الابتكار - الشميمري</a:t>
            </a:r>
            <a:r>
              <a:rPr lang="en-US" sz="1800" spc="-8" dirty="0">
                <a:solidFill>
                  <a:srgbClr val="898989"/>
                </a:solidFill>
                <a:latin typeface="+mj-lt"/>
                <a:ea typeface="Noto Naskh Arabic"/>
                <a:cs typeface="Noto Naskh Arabic"/>
                <a:sym typeface="Noto Naskh Arabic"/>
              </a:rPr>
              <a:t> </a:t>
            </a:r>
          </a:p>
        </p:txBody>
      </p:sp>
      <p:sp>
        <p:nvSpPr>
          <p:cNvPr id="3" name="TextBox 3"/>
          <p:cNvSpPr txBox="1"/>
          <p:nvPr/>
        </p:nvSpPr>
        <p:spPr>
          <a:xfrm>
            <a:off x="13007340" y="9580245"/>
            <a:ext cx="3931920" cy="456248"/>
          </a:xfrm>
          <a:prstGeom prst="rect">
            <a:avLst/>
          </a:prstGeom>
        </p:spPr>
        <p:txBody>
          <a:bodyPr lIns="0" tIns="0" rIns="0" bIns="0" rtlCol="0" anchor="t">
            <a:spAutoFit/>
          </a:bodyPr>
          <a:lstStyle/>
          <a:p>
            <a:pPr algn="r">
              <a:lnSpc>
                <a:spcPts val="2160"/>
              </a:lnSpc>
            </a:pPr>
            <a:r>
              <a:rPr lang="en-US" sz="1800" spc="-8">
                <a:solidFill>
                  <a:srgbClr val="898989"/>
                </a:solidFill>
                <a:latin typeface="Noto Naskh Arabic"/>
                <a:ea typeface="Noto Naskh Arabic"/>
                <a:cs typeface="Noto Naskh Arabic"/>
                <a:sym typeface="Noto Naskh Arabic"/>
              </a:rPr>
              <a:t>4</a:t>
            </a:r>
          </a:p>
        </p:txBody>
      </p:sp>
      <p:grpSp>
        <p:nvGrpSpPr>
          <p:cNvPr id="4" name="Group 4"/>
          <p:cNvGrpSpPr/>
          <p:nvPr/>
        </p:nvGrpSpPr>
        <p:grpSpPr>
          <a:xfrm>
            <a:off x="1562963" y="2294920"/>
            <a:ext cx="15376297" cy="1599913"/>
            <a:chOff x="0" y="0"/>
            <a:chExt cx="4049724" cy="421376"/>
          </a:xfrm>
        </p:grpSpPr>
        <p:sp>
          <p:nvSpPr>
            <p:cNvPr id="5" name="Freeform 5"/>
            <p:cNvSpPr/>
            <p:nvPr/>
          </p:nvSpPr>
          <p:spPr>
            <a:xfrm>
              <a:off x="0" y="0"/>
              <a:ext cx="4049724" cy="421376"/>
            </a:xfrm>
            <a:custGeom>
              <a:avLst/>
              <a:gdLst/>
              <a:ahLst/>
              <a:cxnLst/>
              <a:rect l="l" t="t" r="r" b="b"/>
              <a:pathLst>
                <a:path w="4049724" h="421376">
                  <a:moveTo>
                    <a:pt x="15608" y="0"/>
                  </a:moveTo>
                  <a:lnTo>
                    <a:pt x="4034116" y="0"/>
                  </a:lnTo>
                  <a:cubicBezTo>
                    <a:pt x="4038255" y="0"/>
                    <a:pt x="4042225" y="1644"/>
                    <a:pt x="4045153" y="4572"/>
                  </a:cubicBezTo>
                  <a:cubicBezTo>
                    <a:pt x="4048080" y="7499"/>
                    <a:pt x="4049724" y="11469"/>
                    <a:pt x="4049724" y="15608"/>
                  </a:cubicBezTo>
                  <a:lnTo>
                    <a:pt x="4049724" y="405768"/>
                  </a:lnTo>
                  <a:cubicBezTo>
                    <a:pt x="4049724" y="409907"/>
                    <a:pt x="4048080" y="413877"/>
                    <a:pt x="4045153" y="416805"/>
                  </a:cubicBezTo>
                  <a:cubicBezTo>
                    <a:pt x="4042225" y="419732"/>
                    <a:pt x="4038255" y="421376"/>
                    <a:pt x="4034116" y="421376"/>
                  </a:cubicBezTo>
                  <a:lnTo>
                    <a:pt x="15608" y="421376"/>
                  </a:lnTo>
                  <a:cubicBezTo>
                    <a:pt x="11469" y="421376"/>
                    <a:pt x="7499" y="419732"/>
                    <a:pt x="4572" y="416805"/>
                  </a:cubicBezTo>
                  <a:cubicBezTo>
                    <a:pt x="1644" y="413877"/>
                    <a:pt x="0" y="409907"/>
                    <a:pt x="0" y="405768"/>
                  </a:cubicBezTo>
                  <a:lnTo>
                    <a:pt x="0" y="15608"/>
                  </a:lnTo>
                  <a:cubicBezTo>
                    <a:pt x="0" y="11469"/>
                    <a:pt x="1644" y="7499"/>
                    <a:pt x="4572" y="4572"/>
                  </a:cubicBezTo>
                  <a:cubicBezTo>
                    <a:pt x="7499" y="1644"/>
                    <a:pt x="11469" y="0"/>
                    <a:pt x="15608" y="0"/>
                  </a:cubicBezTo>
                  <a:close/>
                </a:path>
              </a:pathLst>
            </a:custGeom>
            <a:solidFill>
              <a:srgbClr val="F8FCFF"/>
            </a:solidFill>
            <a:ln w="19050" cap="rnd">
              <a:solidFill>
                <a:srgbClr val="83CBEB"/>
              </a:solidFill>
              <a:prstDash val="lgDash"/>
              <a:round/>
            </a:ln>
          </p:spPr>
          <p:txBody>
            <a:bodyPr/>
            <a:lstStyle/>
            <a:p>
              <a:endParaRPr lang="en-US"/>
            </a:p>
          </p:txBody>
        </p:sp>
        <p:sp>
          <p:nvSpPr>
            <p:cNvPr id="6" name="TextBox 6"/>
            <p:cNvSpPr txBox="1"/>
            <p:nvPr/>
          </p:nvSpPr>
          <p:spPr>
            <a:xfrm>
              <a:off x="0" y="-19050"/>
              <a:ext cx="4049724" cy="440426"/>
            </a:xfrm>
            <a:prstGeom prst="rect">
              <a:avLst/>
            </a:prstGeom>
          </p:spPr>
          <p:txBody>
            <a:bodyPr lIns="50800" tIns="50800" rIns="50800" bIns="50800" rtlCol="0" anchor="ctr"/>
            <a:lstStyle/>
            <a:p>
              <a:pPr algn="ctr">
                <a:lnSpc>
                  <a:spcPts val="2160"/>
                </a:lnSpc>
              </a:pPr>
              <a:endParaRPr/>
            </a:p>
          </p:txBody>
        </p:sp>
      </p:grpSp>
      <p:grpSp>
        <p:nvGrpSpPr>
          <p:cNvPr id="7" name="Group 7"/>
          <p:cNvGrpSpPr/>
          <p:nvPr/>
        </p:nvGrpSpPr>
        <p:grpSpPr>
          <a:xfrm>
            <a:off x="5957196" y="3894832"/>
            <a:ext cx="5449192" cy="5449192"/>
            <a:chOff x="0" y="0"/>
            <a:chExt cx="7265590" cy="7265590"/>
          </a:xfrm>
        </p:grpSpPr>
        <p:sp>
          <p:nvSpPr>
            <p:cNvPr id="8" name="Freeform 8"/>
            <p:cNvSpPr/>
            <p:nvPr/>
          </p:nvSpPr>
          <p:spPr>
            <a:xfrm>
              <a:off x="19050" y="19050"/>
              <a:ext cx="7227443" cy="7227443"/>
            </a:xfrm>
            <a:custGeom>
              <a:avLst/>
              <a:gdLst/>
              <a:ahLst/>
              <a:cxnLst/>
              <a:rect l="l" t="t" r="r" b="b"/>
              <a:pathLst>
                <a:path w="7227443" h="7227443">
                  <a:moveTo>
                    <a:pt x="0" y="7227443"/>
                  </a:moveTo>
                  <a:lnTo>
                    <a:pt x="3613785" y="0"/>
                  </a:lnTo>
                  <a:lnTo>
                    <a:pt x="7227443" y="7227443"/>
                  </a:lnTo>
                  <a:close/>
                </a:path>
              </a:pathLst>
            </a:custGeom>
            <a:solidFill>
              <a:srgbClr val="5E9BE5"/>
            </a:solidFill>
          </p:spPr>
          <p:txBody>
            <a:bodyPr/>
            <a:lstStyle/>
            <a:p>
              <a:endParaRPr lang="en-US"/>
            </a:p>
          </p:txBody>
        </p:sp>
        <p:sp>
          <p:nvSpPr>
            <p:cNvPr id="9" name="Freeform 9"/>
            <p:cNvSpPr/>
            <p:nvPr/>
          </p:nvSpPr>
          <p:spPr>
            <a:xfrm>
              <a:off x="-1016" y="0"/>
              <a:ext cx="7267575" cy="7265543"/>
            </a:xfrm>
            <a:custGeom>
              <a:avLst/>
              <a:gdLst/>
              <a:ahLst/>
              <a:cxnLst/>
              <a:rect l="l" t="t" r="r" b="b"/>
              <a:pathLst>
                <a:path w="7267575" h="7265543">
                  <a:moveTo>
                    <a:pt x="3048" y="7237984"/>
                  </a:moveTo>
                  <a:lnTo>
                    <a:pt x="3616833" y="10541"/>
                  </a:lnTo>
                  <a:cubicBezTo>
                    <a:pt x="3620008" y="4064"/>
                    <a:pt x="3626612" y="0"/>
                    <a:pt x="3633851" y="0"/>
                  </a:cubicBezTo>
                  <a:cubicBezTo>
                    <a:pt x="3641090" y="0"/>
                    <a:pt x="3647694" y="4064"/>
                    <a:pt x="3650869" y="10541"/>
                  </a:cubicBezTo>
                  <a:lnTo>
                    <a:pt x="7264654" y="7237984"/>
                  </a:lnTo>
                  <a:cubicBezTo>
                    <a:pt x="7267575" y="7243826"/>
                    <a:pt x="7267321" y="7250938"/>
                    <a:pt x="7263765" y="7256526"/>
                  </a:cubicBezTo>
                  <a:cubicBezTo>
                    <a:pt x="7260209" y="7262114"/>
                    <a:pt x="7254113" y="7265543"/>
                    <a:pt x="7247509" y="7265543"/>
                  </a:cubicBezTo>
                  <a:lnTo>
                    <a:pt x="20066" y="7265543"/>
                  </a:lnTo>
                  <a:cubicBezTo>
                    <a:pt x="13462" y="7265543"/>
                    <a:pt x="7366" y="7262114"/>
                    <a:pt x="3810" y="7256526"/>
                  </a:cubicBezTo>
                  <a:cubicBezTo>
                    <a:pt x="254" y="7250938"/>
                    <a:pt x="0" y="7243952"/>
                    <a:pt x="2921" y="7237984"/>
                  </a:cubicBezTo>
                  <a:moveTo>
                    <a:pt x="36957" y="7255002"/>
                  </a:moveTo>
                  <a:lnTo>
                    <a:pt x="19939" y="7246493"/>
                  </a:lnTo>
                  <a:lnTo>
                    <a:pt x="19939" y="7227443"/>
                  </a:lnTo>
                  <a:lnTo>
                    <a:pt x="7247509" y="7227443"/>
                  </a:lnTo>
                  <a:lnTo>
                    <a:pt x="7247509" y="7246493"/>
                  </a:lnTo>
                  <a:lnTo>
                    <a:pt x="7230491" y="7255002"/>
                  </a:lnTo>
                  <a:lnTo>
                    <a:pt x="3616833" y="27559"/>
                  </a:lnTo>
                  <a:lnTo>
                    <a:pt x="3633851" y="19050"/>
                  </a:lnTo>
                  <a:lnTo>
                    <a:pt x="3650869" y="27559"/>
                  </a:lnTo>
                  <a:lnTo>
                    <a:pt x="37084" y="7255002"/>
                  </a:lnTo>
                  <a:close/>
                </a:path>
              </a:pathLst>
            </a:custGeom>
            <a:solidFill>
              <a:srgbClr val="FFFFFF"/>
            </a:solidFill>
          </p:spPr>
          <p:txBody>
            <a:bodyPr/>
            <a:lstStyle/>
            <a:p>
              <a:endParaRPr lang="en-US"/>
            </a:p>
          </p:txBody>
        </p:sp>
      </p:grpSp>
      <p:grpSp>
        <p:nvGrpSpPr>
          <p:cNvPr id="10" name="Group 10"/>
          <p:cNvGrpSpPr/>
          <p:nvPr/>
        </p:nvGrpSpPr>
        <p:grpSpPr>
          <a:xfrm>
            <a:off x="8667506" y="4439805"/>
            <a:ext cx="3551976" cy="1311737"/>
            <a:chOff x="0" y="0"/>
            <a:chExt cx="4735968" cy="1748982"/>
          </a:xfrm>
        </p:grpSpPr>
        <p:sp>
          <p:nvSpPr>
            <p:cNvPr id="11" name="Freeform 11"/>
            <p:cNvSpPr/>
            <p:nvPr/>
          </p:nvSpPr>
          <p:spPr>
            <a:xfrm>
              <a:off x="19050" y="19050"/>
              <a:ext cx="4697857" cy="1710817"/>
            </a:xfrm>
            <a:custGeom>
              <a:avLst/>
              <a:gdLst/>
              <a:ahLst/>
              <a:cxnLst/>
              <a:rect l="l" t="t" r="r" b="b"/>
              <a:pathLst>
                <a:path w="4697857" h="1710817">
                  <a:moveTo>
                    <a:pt x="0" y="285115"/>
                  </a:moveTo>
                  <a:cubicBezTo>
                    <a:pt x="0" y="127635"/>
                    <a:pt x="129413" y="0"/>
                    <a:pt x="289179" y="0"/>
                  </a:cubicBezTo>
                  <a:lnTo>
                    <a:pt x="4408678" y="0"/>
                  </a:lnTo>
                  <a:cubicBezTo>
                    <a:pt x="4568317" y="0"/>
                    <a:pt x="4697857" y="127635"/>
                    <a:pt x="4697857" y="285115"/>
                  </a:cubicBezTo>
                  <a:lnTo>
                    <a:pt x="4697857" y="1425702"/>
                  </a:lnTo>
                  <a:cubicBezTo>
                    <a:pt x="4697857" y="1583182"/>
                    <a:pt x="4568444" y="1710817"/>
                    <a:pt x="4408678" y="1710817"/>
                  </a:cubicBezTo>
                  <a:lnTo>
                    <a:pt x="289179" y="1710817"/>
                  </a:lnTo>
                  <a:cubicBezTo>
                    <a:pt x="129540" y="1710817"/>
                    <a:pt x="0" y="1583182"/>
                    <a:pt x="0" y="1425702"/>
                  </a:cubicBezTo>
                  <a:close/>
                </a:path>
              </a:pathLst>
            </a:custGeom>
            <a:solidFill>
              <a:srgbClr val="FFDE59">
                <a:alpha val="89804"/>
              </a:srgbClr>
            </a:solidFill>
          </p:spPr>
          <p:txBody>
            <a:bodyPr/>
            <a:lstStyle/>
            <a:p>
              <a:endParaRPr lang="en-US"/>
            </a:p>
          </p:txBody>
        </p:sp>
        <p:sp>
          <p:nvSpPr>
            <p:cNvPr id="12" name="Freeform 12"/>
            <p:cNvSpPr/>
            <p:nvPr/>
          </p:nvSpPr>
          <p:spPr>
            <a:xfrm>
              <a:off x="0" y="0"/>
              <a:ext cx="4735957" cy="1749044"/>
            </a:xfrm>
            <a:custGeom>
              <a:avLst/>
              <a:gdLst/>
              <a:ahLst/>
              <a:cxnLst/>
              <a:rect l="l" t="t" r="r" b="b"/>
              <a:pathLst>
                <a:path w="4735957" h="1749044">
                  <a:moveTo>
                    <a:pt x="0" y="304165"/>
                  </a:moveTo>
                  <a:cubicBezTo>
                    <a:pt x="0" y="135890"/>
                    <a:pt x="138303" y="0"/>
                    <a:pt x="308229" y="0"/>
                  </a:cubicBezTo>
                  <a:lnTo>
                    <a:pt x="4427728" y="0"/>
                  </a:lnTo>
                  <a:lnTo>
                    <a:pt x="4427728" y="19050"/>
                  </a:lnTo>
                  <a:lnTo>
                    <a:pt x="4427728" y="0"/>
                  </a:lnTo>
                  <a:cubicBezTo>
                    <a:pt x="4597654" y="0"/>
                    <a:pt x="4735957" y="135890"/>
                    <a:pt x="4735957" y="304165"/>
                  </a:cubicBezTo>
                  <a:lnTo>
                    <a:pt x="4716907" y="304165"/>
                  </a:lnTo>
                  <a:lnTo>
                    <a:pt x="4735957" y="304165"/>
                  </a:lnTo>
                  <a:lnTo>
                    <a:pt x="4735957" y="1444752"/>
                  </a:lnTo>
                  <a:lnTo>
                    <a:pt x="4716907" y="1444752"/>
                  </a:lnTo>
                  <a:lnTo>
                    <a:pt x="4735957" y="1444752"/>
                  </a:lnTo>
                  <a:cubicBezTo>
                    <a:pt x="4735957" y="1613027"/>
                    <a:pt x="4597654" y="1748917"/>
                    <a:pt x="4427728" y="1748917"/>
                  </a:cubicBezTo>
                  <a:lnTo>
                    <a:pt x="4427728" y="1729867"/>
                  </a:lnTo>
                  <a:lnTo>
                    <a:pt x="4427728" y="1748917"/>
                  </a:lnTo>
                  <a:lnTo>
                    <a:pt x="308229" y="1748917"/>
                  </a:lnTo>
                  <a:lnTo>
                    <a:pt x="308229" y="1729867"/>
                  </a:lnTo>
                  <a:lnTo>
                    <a:pt x="308229" y="1748917"/>
                  </a:lnTo>
                  <a:cubicBezTo>
                    <a:pt x="138303" y="1749044"/>
                    <a:pt x="0" y="1613027"/>
                    <a:pt x="0" y="1444752"/>
                  </a:cubicBezTo>
                  <a:lnTo>
                    <a:pt x="0" y="304165"/>
                  </a:lnTo>
                  <a:lnTo>
                    <a:pt x="19050" y="304165"/>
                  </a:lnTo>
                  <a:lnTo>
                    <a:pt x="0" y="304165"/>
                  </a:lnTo>
                  <a:moveTo>
                    <a:pt x="38100" y="304165"/>
                  </a:moveTo>
                  <a:lnTo>
                    <a:pt x="38100" y="1444752"/>
                  </a:lnTo>
                  <a:lnTo>
                    <a:pt x="19050" y="1444752"/>
                  </a:lnTo>
                  <a:lnTo>
                    <a:pt x="38100" y="1444752"/>
                  </a:lnTo>
                  <a:cubicBezTo>
                    <a:pt x="38100" y="1591437"/>
                    <a:pt x="158750" y="1710817"/>
                    <a:pt x="308229" y="1710817"/>
                  </a:cubicBezTo>
                  <a:lnTo>
                    <a:pt x="4427728" y="1710817"/>
                  </a:lnTo>
                  <a:cubicBezTo>
                    <a:pt x="4577207" y="1710817"/>
                    <a:pt x="4697857" y="1591437"/>
                    <a:pt x="4697857" y="1444752"/>
                  </a:cubicBezTo>
                  <a:lnTo>
                    <a:pt x="4697857" y="304165"/>
                  </a:lnTo>
                  <a:cubicBezTo>
                    <a:pt x="4697857" y="157480"/>
                    <a:pt x="4577207" y="38100"/>
                    <a:pt x="4427728" y="38100"/>
                  </a:cubicBezTo>
                  <a:lnTo>
                    <a:pt x="308229" y="38100"/>
                  </a:lnTo>
                  <a:lnTo>
                    <a:pt x="308229" y="19050"/>
                  </a:lnTo>
                  <a:lnTo>
                    <a:pt x="308229" y="38100"/>
                  </a:lnTo>
                  <a:cubicBezTo>
                    <a:pt x="158750" y="38100"/>
                    <a:pt x="38100" y="157480"/>
                    <a:pt x="38100" y="304165"/>
                  </a:cubicBezTo>
                  <a:close/>
                </a:path>
              </a:pathLst>
            </a:custGeom>
            <a:solidFill>
              <a:srgbClr val="0C445E"/>
            </a:solidFill>
          </p:spPr>
          <p:txBody>
            <a:bodyPr/>
            <a:lstStyle/>
            <a:p>
              <a:endParaRPr lang="en-US"/>
            </a:p>
          </p:txBody>
        </p:sp>
      </p:grpSp>
      <p:sp>
        <p:nvSpPr>
          <p:cNvPr id="13" name="TextBox 13"/>
          <p:cNvSpPr txBox="1"/>
          <p:nvPr/>
        </p:nvSpPr>
        <p:spPr>
          <a:xfrm>
            <a:off x="8813964" y="4641902"/>
            <a:ext cx="3259059" cy="926592"/>
          </a:xfrm>
          <a:prstGeom prst="rect">
            <a:avLst/>
          </a:prstGeom>
        </p:spPr>
        <p:txBody>
          <a:bodyPr lIns="0" tIns="0" rIns="0" bIns="0" rtlCol="0" anchor="t">
            <a:spAutoFit/>
          </a:bodyPr>
          <a:lstStyle/>
          <a:p>
            <a:pPr algn="ctr">
              <a:lnSpc>
                <a:spcPts val="3564"/>
              </a:lnSpc>
            </a:pPr>
            <a:r>
              <a:rPr lang="ar-EG" sz="3300">
                <a:solidFill>
                  <a:srgbClr val="000000"/>
                </a:solidFill>
                <a:latin typeface="Almarai"/>
                <a:ea typeface="Almarai"/>
                <a:cs typeface="Almarai"/>
                <a:sym typeface="Almarai"/>
                <a:rtl/>
              </a:rPr>
              <a:t>أنماط سلوكية ومنتجات</a:t>
            </a:r>
          </a:p>
        </p:txBody>
      </p:sp>
      <p:grpSp>
        <p:nvGrpSpPr>
          <p:cNvPr id="14" name="Group 14"/>
          <p:cNvGrpSpPr/>
          <p:nvPr/>
        </p:nvGrpSpPr>
        <p:grpSpPr>
          <a:xfrm>
            <a:off x="8667506" y="5883362"/>
            <a:ext cx="3551976" cy="1311736"/>
            <a:chOff x="0" y="0"/>
            <a:chExt cx="4735968" cy="1748982"/>
          </a:xfrm>
        </p:grpSpPr>
        <p:sp>
          <p:nvSpPr>
            <p:cNvPr id="15" name="Freeform 15"/>
            <p:cNvSpPr/>
            <p:nvPr/>
          </p:nvSpPr>
          <p:spPr>
            <a:xfrm>
              <a:off x="19050" y="19050"/>
              <a:ext cx="4697857" cy="1710817"/>
            </a:xfrm>
            <a:custGeom>
              <a:avLst/>
              <a:gdLst/>
              <a:ahLst/>
              <a:cxnLst/>
              <a:rect l="l" t="t" r="r" b="b"/>
              <a:pathLst>
                <a:path w="4697857" h="1710817">
                  <a:moveTo>
                    <a:pt x="0" y="285115"/>
                  </a:moveTo>
                  <a:cubicBezTo>
                    <a:pt x="0" y="127635"/>
                    <a:pt x="129413" y="0"/>
                    <a:pt x="289179" y="0"/>
                  </a:cubicBezTo>
                  <a:lnTo>
                    <a:pt x="4408678" y="0"/>
                  </a:lnTo>
                  <a:cubicBezTo>
                    <a:pt x="4568317" y="0"/>
                    <a:pt x="4697857" y="127635"/>
                    <a:pt x="4697857" y="285115"/>
                  </a:cubicBezTo>
                  <a:lnTo>
                    <a:pt x="4697857" y="1425702"/>
                  </a:lnTo>
                  <a:cubicBezTo>
                    <a:pt x="4697857" y="1583182"/>
                    <a:pt x="4568444" y="1710817"/>
                    <a:pt x="4408678" y="1710817"/>
                  </a:cubicBezTo>
                  <a:lnTo>
                    <a:pt x="289179" y="1710817"/>
                  </a:lnTo>
                  <a:cubicBezTo>
                    <a:pt x="129540" y="1710817"/>
                    <a:pt x="0" y="1583182"/>
                    <a:pt x="0" y="1425702"/>
                  </a:cubicBezTo>
                  <a:close/>
                </a:path>
              </a:pathLst>
            </a:custGeom>
            <a:solidFill>
              <a:srgbClr val="FFDE59">
                <a:alpha val="89804"/>
              </a:srgbClr>
            </a:solidFill>
          </p:spPr>
          <p:txBody>
            <a:bodyPr/>
            <a:lstStyle/>
            <a:p>
              <a:endParaRPr lang="en-US"/>
            </a:p>
          </p:txBody>
        </p:sp>
        <p:sp>
          <p:nvSpPr>
            <p:cNvPr id="16" name="Freeform 16"/>
            <p:cNvSpPr/>
            <p:nvPr/>
          </p:nvSpPr>
          <p:spPr>
            <a:xfrm>
              <a:off x="0" y="0"/>
              <a:ext cx="4735957" cy="1749044"/>
            </a:xfrm>
            <a:custGeom>
              <a:avLst/>
              <a:gdLst/>
              <a:ahLst/>
              <a:cxnLst/>
              <a:rect l="l" t="t" r="r" b="b"/>
              <a:pathLst>
                <a:path w="4735957" h="1749044">
                  <a:moveTo>
                    <a:pt x="0" y="304165"/>
                  </a:moveTo>
                  <a:cubicBezTo>
                    <a:pt x="0" y="135890"/>
                    <a:pt x="138303" y="0"/>
                    <a:pt x="308229" y="0"/>
                  </a:cubicBezTo>
                  <a:lnTo>
                    <a:pt x="4427728" y="0"/>
                  </a:lnTo>
                  <a:lnTo>
                    <a:pt x="4427728" y="19050"/>
                  </a:lnTo>
                  <a:lnTo>
                    <a:pt x="4427728" y="0"/>
                  </a:lnTo>
                  <a:cubicBezTo>
                    <a:pt x="4597654" y="0"/>
                    <a:pt x="4735957" y="135890"/>
                    <a:pt x="4735957" y="304165"/>
                  </a:cubicBezTo>
                  <a:lnTo>
                    <a:pt x="4716907" y="304165"/>
                  </a:lnTo>
                  <a:lnTo>
                    <a:pt x="4735957" y="304165"/>
                  </a:lnTo>
                  <a:lnTo>
                    <a:pt x="4735957" y="1444752"/>
                  </a:lnTo>
                  <a:lnTo>
                    <a:pt x="4716907" y="1444752"/>
                  </a:lnTo>
                  <a:lnTo>
                    <a:pt x="4735957" y="1444752"/>
                  </a:lnTo>
                  <a:cubicBezTo>
                    <a:pt x="4735957" y="1613027"/>
                    <a:pt x="4597654" y="1748917"/>
                    <a:pt x="4427728" y="1748917"/>
                  </a:cubicBezTo>
                  <a:lnTo>
                    <a:pt x="4427728" y="1729867"/>
                  </a:lnTo>
                  <a:lnTo>
                    <a:pt x="4427728" y="1748917"/>
                  </a:lnTo>
                  <a:lnTo>
                    <a:pt x="308229" y="1748917"/>
                  </a:lnTo>
                  <a:lnTo>
                    <a:pt x="308229" y="1729867"/>
                  </a:lnTo>
                  <a:lnTo>
                    <a:pt x="308229" y="1748917"/>
                  </a:lnTo>
                  <a:cubicBezTo>
                    <a:pt x="138303" y="1749044"/>
                    <a:pt x="0" y="1613027"/>
                    <a:pt x="0" y="1444752"/>
                  </a:cubicBezTo>
                  <a:lnTo>
                    <a:pt x="0" y="304165"/>
                  </a:lnTo>
                  <a:lnTo>
                    <a:pt x="19050" y="304165"/>
                  </a:lnTo>
                  <a:lnTo>
                    <a:pt x="0" y="304165"/>
                  </a:lnTo>
                  <a:moveTo>
                    <a:pt x="38100" y="304165"/>
                  </a:moveTo>
                  <a:lnTo>
                    <a:pt x="38100" y="1444752"/>
                  </a:lnTo>
                  <a:lnTo>
                    <a:pt x="19050" y="1444752"/>
                  </a:lnTo>
                  <a:lnTo>
                    <a:pt x="38100" y="1444752"/>
                  </a:lnTo>
                  <a:cubicBezTo>
                    <a:pt x="38100" y="1591437"/>
                    <a:pt x="158750" y="1710817"/>
                    <a:pt x="308229" y="1710817"/>
                  </a:cubicBezTo>
                  <a:lnTo>
                    <a:pt x="4427728" y="1710817"/>
                  </a:lnTo>
                  <a:cubicBezTo>
                    <a:pt x="4577207" y="1710817"/>
                    <a:pt x="4697857" y="1591437"/>
                    <a:pt x="4697857" y="1444752"/>
                  </a:cubicBezTo>
                  <a:lnTo>
                    <a:pt x="4697857" y="304165"/>
                  </a:lnTo>
                  <a:cubicBezTo>
                    <a:pt x="4697857" y="157480"/>
                    <a:pt x="4577207" y="38100"/>
                    <a:pt x="4427728" y="38100"/>
                  </a:cubicBezTo>
                  <a:lnTo>
                    <a:pt x="308229" y="38100"/>
                  </a:lnTo>
                  <a:lnTo>
                    <a:pt x="308229" y="19050"/>
                  </a:lnTo>
                  <a:lnTo>
                    <a:pt x="308229" y="38100"/>
                  </a:lnTo>
                  <a:cubicBezTo>
                    <a:pt x="158750" y="38100"/>
                    <a:pt x="38100" y="157480"/>
                    <a:pt x="38100" y="304165"/>
                  </a:cubicBezTo>
                  <a:close/>
                </a:path>
              </a:pathLst>
            </a:custGeom>
            <a:solidFill>
              <a:srgbClr val="0C445E"/>
            </a:solidFill>
          </p:spPr>
          <p:txBody>
            <a:bodyPr/>
            <a:lstStyle/>
            <a:p>
              <a:endParaRPr lang="en-US"/>
            </a:p>
          </p:txBody>
        </p:sp>
      </p:grpSp>
      <p:sp>
        <p:nvSpPr>
          <p:cNvPr id="17" name="TextBox 17"/>
          <p:cNvSpPr txBox="1"/>
          <p:nvPr/>
        </p:nvSpPr>
        <p:spPr>
          <a:xfrm>
            <a:off x="8813964" y="6309296"/>
            <a:ext cx="3259059" cy="478917"/>
          </a:xfrm>
          <a:prstGeom prst="rect">
            <a:avLst/>
          </a:prstGeom>
        </p:spPr>
        <p:txBody>
          <a:bodyPr lIns="0" tIns="0" rIns="0" bIns="0" rtlCol="0" anchor="t">
            <a:spAutoFit/>
          </a:bodyPr>
          <a:lstStyle/>
          <a:p>
            <a:pPr algn="ctr">
              <a:lnSpc>
                <a:spcPts val="3564"/>
              </a:lnSpc>
            </a:pPr>
            <a:r>
              <a:rPr lang="ar-EG" sz="3300">
                <a:solidFill>
                  <a:srgbClr val="000000"/>
                </a:solidFill>
                <a:latin typeface="Almarai"/>
                <a:ea typeface="Almarai"/>
                <a:cs typeface="Almarai"/>
                <a:sym typeface="Almarai"/>
                <a:rtl/>
              </a:rPr>
              <a:t>القيم والمعايير</a:t>
            </a:r>
            <a:r>
              <a:rPr lang="en-US" sz="3300">
                <a:solidFill>
                  <a:srgbClr val="000000"/>
                </a:solidFill>
                <a:latin typeface="Almarai"/>
                <a:ea typeface="Almarai"/>
                <a:cs typeface="Almarai"/>
                <a:sym typeface="Almarai"/>
              </a:rPr>
              <a:t> </a:t>
            </a:r>
          </a:p>
        </p:txBody>
      </p:sp>
      <p:grpSp>
        <p:nvGrpSpPr>
          <p:cNvPr id="18" name="Group 18"/>
          <p:cNvGrpSpPr/>
          <p:nvPr/>
        </p:nvGrpSpPr>
        <p:grpSpPr>
          <a:xfrm>
            <a:off x="8667506" y="7326919"/>
            <a:ext cx="3551976" cy="1311737"/>
            <a:chOff x="0" y="0"/>
            <a:chExt cx="4735968" cy="1748982"/>
          </a:xfrm>
        </p:grpSpPr>
        <p:sp>
          <p:nvSpPr>
            <p:cNvPr id="19" name="Freeform 19"/>
            <p:cNvSpPr/>
            <p:nvPr/>
          </p:nvSpPr>
          <p:spPr>
            <a:xfrm>
              <a:off x="19050" y="19050"/>
              <a:ext cx="4697857" cy="1710817"/>
            </a:xfrm>
            <a:custGeom>
              <a:avLst/>
              <a:gdLst/>
              <a:ahLst/>
              <a:cxnLst/>
              <a:rect l="l" t="t" r="r" b="b"/>
              <a:pathLst>
                <a:path w="4697857" h="1710817">
                  <a:moveTo>
                    <a:pt x="0" y="285115"/>
                  </a:moveTo>
                  <a:cubicBezTo>
                    <a:pt x="0" y="127635"/>
                    <a:pt x="129413" y="0"/>
                    <a:pt x="289179" y="0"/>
                  </a:cubicBezTo>
                  <a:lnTo>
                    <a:pt x="4408678" y="0"/>
                  </a:lnTo>
                  <a:cubicBezTo>
                    <a:pt x="4568317" y="0"/>
                    <a:pt x="4697857" y="127635"/>
                    <a:pt x="4697857" y="285115"/>
                  </a:cubicBezTo>
                  <a:lnTo>
                    <a:pt x="4697857" y="1425702"/>
                  </a:lnTo>
                  <a:cubicBezTo>
                    <a:pt x="4697857" y="1583182"/>
                    <a:pt x="4568444" y="1710817"/>
                    <a:pt x="4408678" y="1710817"/>
                  </a:cubicBezTo>
                  <a:lnTo>
                    <a:pt x="289179" y="1710817"/>
                  </a:lnTo>
                  <a:cubicBezTo>
                    <a:pt x="129540" y="1710817"/>
                    <a:pt x="0" y="1583182"/>
                    <a:pt x="0" y="1425702"/>
                  </a:cubicBezTo>
                  <a:close/>
                </a:path>
              </a:pathLst>
            </a:custGeom>
            <a:solidFill>
              <a:srgbClr val="FFDE59">
                <a:alpha val="89804"/>
              </a:srgbClr>
            </a:solidFill>
          </p:spPr>
          <p:txBody>
            <a:bodyPr/>
            <a:lstStyle/>
            <a:p>
              <a:endParaRPr lang="en-US"/>
            </a:p>
          </p:txBody>
        </p:sp>
        <p:sp>
          <p:nvSpPr>
            <p:cNvPr id="20" name="Freeform 20"/>
            <p:cNvSpPr/>
            <p:nvPr/>
          </p:nvSpPr>
          <p:spPr>
            <a:xfrm>
              <a:off x="0" y="0"/>
              <a:ext cx="4735957" cy="1749044"/>
            </a:xfrm>
            <a:custGeom>
              <a:avLst/>
              <a:gdLst/>
              <a:ahLst/>
              <a:cxnLst/>
              <a:rect l="l" t="t" r="r" b="b"/>
              <a:pathLst>
                <a:path w="4735957" h="1749044">
                  <a:moveTo>
                    <a:pt x="0" y="304165"/>
                  </a:moveTo>
                  <a:cubicBezTo>
                    <a:pt x="0" y="135890"/>
                    <a:pt x="138303" y="0"/>
                    <a:pt x="308229" y="0"/>
                  </a:cubicBezTo>
                  <a:lnTo>
                    <a:pt x="4427728" y="0"/>
                  </a:lnTo>
                  <a:lnTo>
                    <a:pt x="4427728" y="19050"/>
                  </a:lnTo>
                  <a:lnTo>
                    <a:pt x="4427728" y="0"/>
                  </a:lnTo>
                  <a:cubicBezTo>
                    <a:pt x="4597654" y="0"/>
                    <a:pt x="4735957" y="135890"/>
                    <a:pt x="4735957" y="304165"/>
                  </a:cubicBezTo>
                  <a:lnTo>
                    <a:pt x="4716907" y="304165"/>
                  </a:lnTo>
                  <a:lnTo>
                    <a:pt x="4735957" y="304165"/>
                  </a:lnTo>
                  <a:lnTo>
                    <a:pt x="4735957" y="1444752"/>
                  </a:lnTo>
                  <a:lnTo>
                    <a:pt x="4716907" y="1444752"/>
                  </a:lnTo>
                  <a:lnTo>
                    <a:pt x="4735957" y="1444752"/>
                  </a:lnTo>
                  <a:cubicBezTo>
                    <a:pt x="4735957" y="1613027"/>
                    <a:pt x="4597654" y="1748917"/>
                    <a:pt x="4427728" y="1748917"/>
                  </a:cubicBezTo>
                  <a:lnTo>
                    <a:pt x="4427728" y="1729867"/>
                  </a:lnTo>
                  <a:lnTo>
                    <a:pt x="4427728" y="1748917"/>
                  </a:lnTo>
                  <a:lnTo>
                    <a:pt x="308229" y="1748917"/>
                  </a:lnTo>
                  <a:lnTo>
                    <a:pt x="308229" y="1729867"/>
                  </a:lnTo>
                  <a:lnTo>
                    <a:pt x="308229" y="1748917"/>
                  </a:lnTo>
                  <a:cubicBezTo>
                    <a:pt x="138303" y="1749044"/>
                    <a:pt x="0" y="1613027"/>
                    <a:pt x="0" y="1444752"/>
                  </a:cubicBezTo>
                  <a:lnTo>
                    <a:pt x="0" y="304165"/>
                  </a:lnTo>
                  <a:lnTo>
                    <a:pt x="19050" y="304165"/>
                  </a:lnTo>
                  <a:lnTo>
                    <a:pt x="0" y="304165"/>
                  </a:lnTo>
                  <a:moveTo>
                    <a:pt x="38100" y="304165"/>
                  </a:moveTo>
                  <a:lnTo>
                    <a:pt x="38100" y="1444752"/>
                  </a:lnTo>
                  <a:lnTo>
                    <a:pt x="19050" y="1444752"/>
                  </a:lnTo>
                  <a:lnTo>
                    <a:pt x="38100" y="1444752"/>
                  </a:lnTo>
                  <a:cubicBezTo>
                    <a:pt x="38100" y="1591437"/>
                    <a:pt x="158750" y="1710817"/>
                    <a:pt x="308229" y="1710817"/>
                  </a:cubicBezTo>
                  <a:lnTo>
                    <a:pt x="4427728" y="1710817"/>
                  </a:lnTo>
                  <a:cubicBezTo>
                    <a:pt x="4577207" y="1710817"/>
                    <a:pt x="4697857" y="1591437"/>
                    <a:pt x="4697857" y="1444752"/>
                  </a:cubicBezTo>
                  <a:lnTo>
                    <a:pt x="4697857" y="304165"/>
                  </a:lnTo>
                  <a:cubicBezTo>
                    <a:pt x="4697857" y="157480"/>
                    <a:pt x="4577207" y="38100"/>
                    <a:pt x="4427728" y="38100"/>
                  </a:cubicBezTo>
                  <a:lnTo>
                    <a:pt x="308229" y="38100"/>
                  </a:lnTo>
                  <a:lnTo>
                    <a:pt x="308229" y="19050"/>
                  </a:lnTo>
                  <a:lnTo>
                    <a:pt x="308229" y="38100"/>
                  </a:lnTo>
                  <a:cubicBezTo>
                    <a:pt x="158750" y="38100"/>
                    <a:pt x="38100" y="157480"/>
                    <a:pt x="38100" y="304165"/>
                  </a:cubicBezTo>
                  <a:close/>
                </a:path>
              </a:pathLst>
            </a:custGeom>
            <a:solidFill>
              <a:srgbClr val="0C445E"/>
            </a:solidFill>
          </p:spPr>
          <p:txBody>
            <a:bodyPr/>
            <a:lstStyle/>
            <a:p>
              <a:endParaRPr lang="en-US"/>
            </a:p>
          </p:txBody>
        </p:sp>
      </p:grpSp>
      <p:sp>
        <p:nvSpPr>
          <p:cNvPr id="21" name="TextBox 21"/>
          <p:cNvSpPr txBox="1"/>
          <p:nvPr/>
        </p:nvSpPr>
        <p:spPr>
          <a:xfrm>
            <a:off x="8813964" y="7529017"/>
            <a:ext cx="3259059" cy="926592"/>
          </a:xfrm>
          <a:prstGeom prst="rect">
            <a:avLst/>
          </a:prstGeom>
        </p:spPr>
        <p:txBody>
          <a:bodyPr lIns="0" tIns="0" rIns="0" bIns="0" rtlCol="0" anchor="t">
            <a:spAutoFit/>
          </a:bodyPr>
          <a:lstStyle/>
          <a:p>
            <a:pPr algn="ctr">
              <a:lnSpc>
                <a:spcPts val="3564"/>
              </a:lnSpc>
            </a:pPr>
            <a:r>
              <a:rPr lang="ar-EG" sz="3300">
                <a:solidFill>
                  <a:srgbClr val="000000"/>
                </a:solidFill>
                <a:latin typeface="Almarai"/>
                <a:ea typeface="Almarai"/>
                <a:cs typeface="Almarai"/>
                <a:sym typeface="Almarai"/>
                <a:rtl/>
              </a:rPr>
              <a:t>المسلمات والمعتقدات</a:t>
            </a:r>
          </a:p>
        </p:txBody>
      </p:sp>
      <p:sp>
        <p:nvSpPr>
          <p:cNvPr id="22" name="Freeform 22"/>
          <p:cNvSpPr/>
          <p:nvPr/>
        </p:nvSpPr>
        <p:spPr>
          <a:xfrm flipH="1">
            <a:off x="9878753" y="707188"/>
            <a:ext cx="8409247" cy="1205325"/>
          </a:xfrm>
          <a:custGeom>
            <a:avLst/>
            <a:gdLst/>
            <a:ahLst/>
            <a:cxnLst/>
            <a:rect l="l" t="t" r="r" b="b"/>
            <a:pathLst>
              <a:path w="8409247" h="1205325">
                <a:moveTo>
                  <a:pt x="8409247" y="0"/>
                </a:moveTo>
                <a:lnTo>
                  <a:pt x="0" y="0"/>
                </a:lnTo>
                <a:lnTo>
                  <a:pt x="0" y="1205325"/>
                </a:lnTo>
                <a:lnTo>
                  <a:pt x="8409247" y="1205325"/>
                </a:lnTo>
                <a:lnTo>
                  <a:pt x="8409247"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3" name="TextBox 23"/>
          <p:cNvSpPr txBox="1"/>
          <p:nvPr/>
        </p:nvSpPr>
        <p:spPr>
          <a:xfrm>
            <a:off x="1562963" y="2302717"/>
            <a:ext cx="15376297" cy="1527810"/>
          </a:xfrm>
          <a:prstGeom prst="rect">
            <a:avLst/>
          </a:prstGeom>
        </p:spPr>
        <p:txBody>
          <a:bodyPr lIns="0" tIns="0" rIns="0" bIns="0" rtlCol="0" anchor="t">
            <a:spAutoFit/>
          </a:bodyPr>
          <a:lstStyle/>
          <a:p>
            <a:pPr marL="286068" lvl="1" algn="r" rtl="1">
              <a:lnSpc>
                <a:spcPts val="3975"/>
              </a:lnSpc>
            </a:pPr>
            <a:r>
              <a:rPr lang="ar-EG" sz="2650" dirty="0">
                <a:solidFill>
                  <a:srgbClr val="000000"/>
                </a:solidFill>
                <a:latin typeface="Almarai Bold"/>
                <a:ea typeface="Almarai Bold"/>
                <a:cs typeface="Almarai Bold"/>
                <a:sym typeface="Almarai Bold"/>
                <a:rtl/>
              </a:rPr>
              <a:t>(مجموعة المسلمات الأساسية والمعتقدات التي تؤمن جماعة بشرية ما، نتيجة لخبرتها التاريخية، بفائدتها في حل ما يجابههم من مشاكل، سواء كانت هذه المشاكل تتعلق بالتعامل مع بيئتهم الخارجية، الطبيعية والبشرية، أو كانت تتعلق بالعلاقات بين أفراد هذه الجماعة) (</a:t>
            </a:r>
            <a:r>
              <a:rPr lang="en-US" sz="2650" dirty="0">
                <a:solidFill>
                  <a:srgbClr val="000000"/>
                </a:solidFill>
                <a:latin typeface="Almarai Bold"/>
                <a:ea typeface="Almarai Bold"/>
                <a:cs typeface="Almarai Bold"/>
                <a:sym typeface="Almarai Bold"/>
              </a:rPr>
              <a:t>Schein, 1985</a:t>
            </a:r>
            <a:r>
              <a:rPr lang="ar-EG" sz="2650" dirty="0">
                <a:solidFill>
                  <a:srgbClr val="000000"/>
                </a:solidFill>
                <a:latin typeface="Almarai Bold"/>
                <a:ea typeface="Almarai Bold"/>
                <a:cs typeface="Almarai Bold"/>
                <a:sym typeface="Almarai Bold"/>
                <a:rtl/>
              </a:rPr>
              <a:t> )</a:t>
            </a:r>
          </a:p>
        </p:txBody>
      </p:sp>
      <p:sp>
        <p:nvSpPr>
          <p:cNvPr id="24" name="TextBox 24"/>
          <p:cNvSpPr txBox="1"/>
          <p:nvPr/>
        </p:nvSpPr>
        <p:spPr>
          <a:xfrm>
            <a:off x="10127937" y="1019338"/>
            <a:ext cx="6128372" cy="571500"/>
          </a:xfrm>
          <a:prstGeom prst="rect">
            <a:avLst/>
          </a:prstGeom>
        </p:spPr>
        <p:txBody>
          <a:bodyPr lIns="0" tIns="0" rIns="0" bIns="0" rtlCol="0" anchor="t">
            <a:spAutoFit/>
          </a:bodyPr>
          <a:lstStyle/>
          <a:p>
            <a:pPr marL="0" lvl="0" indent="0" algn="ctr" rtl="1">
              <a:lnSpc>
                <a:spcPts val="4405"/>
              </a:lnSpc>
              <a:spcBef>
                <a:spcPct val="0"/>
              </a:spcBef>
            </a:pPr>
            <a:r>
              <a:rPr lang="ar-EG" sz="3671">
                <a:solidFill>
                  <a:srgbClr val="156082"/>
                </a:solidFill>
                <a:latin typeface="Almarai Bold"/>
                <a:ea typeface="Almarai Bold"/>
                <a:cs typeface="Almarai Bold"/>
                <a:sym typeface="Almarai Bold"/>
                <a:rtl/>
              </a:rPr>
              <a:t>مفهوم ثقافة الابتكار وأهميتها </a:t>
            </a:r>
          </a:p>
        </p:txBody>
      </p:sp>
      <p:sp>
        <p:nvSpPr>
          <p:cNvPr id="25" name="Freeform 25"/>
          <p:cNvSpPr/>
          <p:nvPr/>
        </p:nvSpPr>
        <p:spPr>
          <a:xfrm>
            <a:off x="-257469" y="-767660"/>
            <a:ext cx="2197523" cy="2949696"/>
          </a:xfrm>
          <a:custGeom>
            <a:avLst/>
            <a:gdLst/>
            <a:ahLst/>
            <a:cxnLst/>
            <a:rect l="l" t="t" r="r" b="b"/>
            <a:pathLst>
              <a:path w="2197523" h="2949696">
                <a:moveTo>
                  <a:pt x="0" y="0"/>
                </a:moveTo>
                <a:lnTo>
                  <a:pt x="2197523" y="0"/>
                </a:lnTo>
                <a:lnTo>
                  <a:pt x="2197523" y="2949695"/>
                </a:lnTo>
                <a:lnTo>
                  <a:pt x="0" y="294969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149340" y="9622043"/>
            <a:ext cx="5989320" cy="282129"/>
          </a:xfrm>
          <a:prstGeom prst="rect">
            <a:avLst/>
          </a:prstGeom>
        </p:spPr>
        <p:txBody>
          <a:bodyPr lIns="0" tIns="0" rIns="0" bIns="0" rtlCol="0" anchor="t">
            <a:spAutoFit/>
          </a:bodyPr>
          <a:lstStyle/>
          <a:p>
            <a:pPr algn="ctr">
              <a:lnSpc>
                <a:spcPts val="2160"/>
              </a:lnSpc>
            </a:pPr>
            <a:r>
              <a:rPr lang="en-US" sz="1800" spc="-8" dirty="0">
                <a:solidFill>
                  <a:srgbClr val="898989"/>
                </a:solidFill>
                <a:latin typeface="+mj-lt"/>
                <a:ea typeface="Noto Naskh Arabic"/>
                <a:cs typeface="Noto Naskh Arabic"/>
                <a:sym typeface="Noto Naskh Arabic"/>
              </a:rPr>
              <a:t>edarah.net  </a:t>
            </a:r>
            <a:r>
              <a:rPr lang="ar-EG" sz="1800" spc="-8" dirty="0">
                <a:solidFill>
                  <a:srgbClr val="898989"/>
                </a:solidFill>
                <a:latin typeface="+mj-lt"/>
                <a:ea typeface="Noto Naskh Arabic"/>
                <a:cs typeface="Noto Naskh Arabic"/>
                <a:sym typeface="Noto Naskh Arabic"/>
                <a:rtl/>
              </a:rPr>
              <a:t>الابتكار - الشميمري</a:t>
            </a:r>
            <a:r>
              <a:rPr lang="en-US" sz="1800" spc="-8" dirty="0">
                <a:solidFill>
                  <a:srgbClr val="898989"/>
                </a:solidFill>
                <a:latin typeface="+mj-lt"/>
                <a:ea typeface="Noto Naskh Arabic"/>
                <a:cs typeface="Noto Naskh Arabic"/>
                <a:sym typeface="Noto Naskh Arabic"/>
              </a:rPr>
              <a:t> </a:t>
            </a:r>
          </a:p>
        </p:txBody>
      </p:sp>
      <p:sp>
        <p:nvSpPr>
          <p:cNvPr id="3" name="TextBox 3"/>
          <p:cNvSpPr txBox="1"/>
          <p:nvPr/>
        </p:nvSpPr>
        <p:spPr>
          <a:xfrm>
            <a:off x="13007340" y="9580245"/>
            <a:ext cx="3931920" cy="456248"/>
          </a:xfrm>
          <a:prstGeom prst="rect">
            <a:avLst/>
          </a:prstGeom>
        </p:spPr>
        <p:txBody>
          <a:bodyPr lIns="0" tIns="0" rIns="0" bIns="0" rtlCol="0" anchor="t">
            <a:spAutoFit/>
          </a:bodyPr>
          <a:lstStyle/>
          <a:p>
            <a:pPr algn="r">
              <a:lnSpc>
                <a:spcPts val="2160"/>
              </a:lnSpc>
            </a:pPr>
            <a:r>
              <a:rPr lang="en-US" sz="1800" spc="-8">
                <a:solidFill>
                  <a:srgbClr val="898989"/>
                </a:solidFill>
                <a:latin typeface="Noto Naskh Arabic"/>
                <a:ea typeface="Noto Naskh Arabic"/>
                <a:cs typeface="Noto Naskh Arabic"/>
                <a:sym typeface="Noto Naskh Arabic"/>
              </a:rPr>
              <a:t>5</a:t>
            </a:r>
          </a:p>
        </p:txBody>
      </p:sp>
      <p:sp>
        <p:nvSpPr>
          <p:cNvPr id="4" name="Freeform 4"/>
          <p:cNvSpPr/>
          <p:nvPr/>
        </p:nvSpPr>
        <p:spPr>
          <a:xfrm flipH="1">
            <a:off x="9878753" y="28325"/>
            <a:ext cx="8409247" cy="1205325"/>
          </a:xfrm>
          <a:custGeom>
            <a:avLst/>
            <a:gdLst/>
            <a:ahLst/>
            <a:cxnLst/>
            <a:rect l="l" t="t" r="r" b="b"/>
            <a:pathLst>
              <a:path w="8409247" h="1205325">
                <a:moveTo>
                  <a:pt x="8409247" y="0"/>
                </a:moveTo>
                <a:lnTo>
                  <a:pt x="0" y="0"/>
                </a:lnTo>
                <a:lnTo>
                  <a:pt x="0" y="1205325"/>
                </a:lnTo>
                <a:lnTo>
                  <a:pt x="8409247" y="1205325"/>
                </a:lnTo>
                <a:lnTo>
                  <a:pt x="8409247"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5" name="TextBox 5"/>
          <p:cNvSpPr txBox="1"/>
          <p:nvPr/>
        </p:nvSpPr>
        <p:spPr>
          <a:xfrm>
            <a:off x="9545876" y="352425"/>
            <a:ext cx="7393384" cy="571500"/>
          </a:xfrm>
          <a:prstGeom prst="rect">
            <a:avLst/>
          </a:prstGeom>
        </p:spPr>
        <p:txBody>
          <a:bodyPr lIns="0" tIns="0" rIns="0" bIns="0" rtlCol="0" anchor="t">
            <a:spAutoFit/>
          </a:bodyPr>
          <a:lstStyle/>
          <a:p>
            <a:pPr marL="0" lvl="0" indent="0" algn="ctr" rtl="1">
              <a:lnSpc>
                <a:spcPts val="4405"/>
              </a:lnSpc>
              <a:spcBef>
                <a:spcPct val="0"/>
              </a:spcBef>
            </a:pPr>
            <a:r>
              <a:rPr lang="ar-EG" sz="3671" u="none" strike="noStrike">
                <a:solidFill>
                  <a:srgbClr val="156082"/>
                </a:solidFill>
                <a:latin typeface="Almarai Bold"/>
                <a:ea typeface="Almarai Bold"/>
                <a:cs typeface="Almarai Bold"/>
                <a:sym typeface="Almarai Bold"/>
                <a:rtl/>
              </a:rPr>
              <a:t>مفهوم ثقافة الابتكار وأهميتها </a:t>
            </a:r>
          </a:p>
        </p:txBody>
      </p:sp>
      <p:grpSp>
        <p:nvGrpSpPr>
          <p:cNvPr id="6" name="Group 6"/>
          <p:cNvGrpSpPr/>
          <p:nvPr/>
        </p:nvGrpSpPr>
        <p:grpSpPr>
          <a:xfrm>
            <a:off x="1076225" y="2023164"/>
            <a:ext cx="16183075" cy="423242"/>
            <a:chOff x="0" y="0"/>
            <a:chExt cx="4262209" cy="111471"/>
          </a:xfrm>
        </p:grpSpPr>
        <p:sp>
          <p:nvSpPr>
            <p:cNvPr id="7" name="Freeform 7"/>
            <p:cNvSpPr/>
            <p:nvPr/>
          </p:nvSpPr>
          <p:spPr>
            <a:xfrm>
              <a:off x="0" y="0"/>
              <a:ext cx="4262209" cy="111471"/>
            </a:xfrm>
            <a:custGeom>
              <a:avLst/>
              <a:gdLst/>
              <a:ahLst/>
              <a:cxnLst/>
              <a:rect l="l" t="t" r="r" b="b"/>
              <a:pathLst>
                <a:path w="4262209" h="111471">
                  <a:moveTo>
                    <a:pt x="7654" y="0"/>
                  </a:moveTo>
                  <a:lnTo>
                    <a:pt x="4254555" y="0"/>
                  </a:lnTo>
                  <a:cubicBezTo>
                    <a:pt x="4256585" y="0"/>
                    <a:pt x="4258532" y="806"/>
                    <a:pt x="4259967" y="2242"/>
                  </a:cubicBezTo>
                  <a:cubicBezTo>
                    <a:pt x="4261403" y="3677"/>
                    <a:pt x="4262209" y="5624"/>
                    <a:pt x="4262209" y="7654"/>
                  </a:cubicBezTo>
                  <a:lnTo>
                    <a:pt x="4262209" y="103817"/>
                  </a:lnTo>
                  <a:cubicBezTo>
                    <a:pt x="4262209" y="108044"/>
                    <a:pt x="4258782" y="111471"/>
                    <a:pt x="4254555" y="111471"/>
                  </a:cubicBezTo>
                  <a:lnTo>
                    <a:pt x="7654" y="111471"/>
                  </a:lnTo>
                  <a:cubicBezTo>
                    <a:pt x="3427" y="111471"/>
                    <a:pt x="0" y="108044"/>
                    <a:pt x="0" y="103817"/>
                  </a:cubicBezTo>
                  <a:lnTo>
                    <a:pt x="0" y="7654"/>
                  </a:lnTo>
                  <a:cubicBezTo>
                    <a:pt x="0" y="3427"/>
                    <a:pt x="3427" y="0"/>
                    <a:pt x="7654" y="0"/>
                  </a:cubicBezTo>
                  <a:close/>
                </a:path>
              </a:pathLst>
            </a:custGeom>
            <a:solidFill>
              <a:srgbClr val="FFDE59"/>
            </a:solidFill>
          </p:spPr>
          <p:txBody>
            <a:bodyPr/>
            <a:lstStyle/>
            <a:p>
              <a:endParaRPr lang="en-US"/>
            </a:p>
          </p:txBody>
        </p:sp>
        <p:sp>
          <p:nvSpPr>
            <p:cNvPr id="8" name="TextBox 8"/>
            <p:cNvSpPr txBox="1"/>
            <p:nvPr/>
          </p:nvSpPr>
          <p:spPr>
            <a:xfrm>
              <a:off x="0" y="-19050"/>
              <a:ext cx="4262209" cy="130521"/>
            </a:xfrm>
            <a:prstGeom prst="rect">
              <a:avLst/>
            </a:prstGeom>
          </p:spPr>
          <p:txBody>
            <a:bodyPr lIns="50800" tIns="50800" rIns="50800" bIns="50800" rtlCol="0" anchor="ctr"/>
            <a:lstStyle/>
            <a:p>
              <a:pPr algn="ctr">
                <a:lnSpc>
                  <a:spcPts val="2160"/>
                </a:lnSpc>
              </a:pPr>
              <a:endParaRPr/>
            </a:p>
          </p:txBody>
        </p:sp>
      </p:grpSp>
      <p:grpSp>
        <p:nvGrpSpPr>
          <p:cNvPr id="9" name="Group 9"/>
          <p:cNvGrpSpPr/>
          <p:nvPr/>
        </p:nvGrpSpPr>
        <p:grpSpPr>
          <a:xfrm>
            <a:off x="1076225" y="2551818"/>
            <a:ext cx="16183075" cy="423242"/>
            <a:chOff x="0" y="0"/>
            <a:chExt cx="4262209" cy="111471"/>
          </a:xfrm>
        </p:grpSpPr>
        <p:sp>
          <p:nvSpPr>
            <p:cNvPr id="10" name="Freeform 10"/>
            <p:cNvSpPr/>
            <p:nvPr/>
          </p:nvSpPr>
          <p:spPr>
            <a:xfrm>
              <a:off x="0" y="0"/>
              <a:ext cx="4262209" cy="111471"/>
            </a:xfrm>
            <a:custGeom>
              <a:avLst/>
              <a:gdLst/>
              <a:ahLst/>
              <a:cxnLst/>
              <a:rect l="l" t="t" r="r" b="b"/>
              <a:pathLst>
                <a:path w="4262209" h="111471">
                  <a:moveTo>
                    <a:pt x="7654" y="0"/>
                  </a:moveTo>
                  <a:lnTo>
                    <a:pt x="4254555" y="0"/>
                  </a:lnTo>
                  <a:cubicBezTo>
                    <a:pt x="4256585" y="0"/>
                    <a:pt x="4258532" y="806"/>
                    <a:pt x="4259967" y="2242"/>
                  </a:cubicBezTo>
                  <a:cubicBezTo>
                    <a:pt x="4261403" y="3677"/>
                    <a:pt x="4262209" y="5624"/>
                    <a:pt x="4262209" y="7654"/>
                  </a:cubicBezTo>
                  <a:lnTo>
                    <a:pt x="4262209" y="103817"/>
                  </a:lnTo>
                  <a:cubicBezTo>
                    <a:pt x="4262209" y="108044"/>
                    <a:pt x="4258782" y="111471"/>
                    <a:pt x="4254555" y="111471"/>
                  </a:cubicBezTo>
                  <a:lnTo>
                    <a:pt x="7654" y="111471"/>
                  </a:lnTo>
                  <a:cubicBezTo>
                    <a:pt x="3427" y="111471"/>
                    <a:pt x="0" y="108044"/>
                    <a:pt x="0" y="103817"/>
                  </a:cubicBezTo>
                  <a:lnTo>
                    <a:pt x="0" y="7654"/>
                  </a:lnTo>
                  <a:cubicBezTo>
                    <a:pt x="0" y="3427"/>
                    <a:pt x="3427" y="0"/>
                    <a:pt x="7654" y="0"/>
                  </a:cubicBezTo>
                  <a:close/>
                </a:path>
              </a:pathLst>
            </a:custGeom>
            <a:solidFill>
              <a:srgbClr val="FFDE59"/>
            </a:solidFill>
          </p:spPr>
          <p:txBody>
            <a:bodyPr/>
            <a:lstStyle/>
            <a:p>
              <a:endParaRPr lang="en-US"/>
            </a:p>
          </p:txBody>
        </p:sp>
        <p:sp>
          <p:nvSpPr>
            <p:cNvPr id="11" name="TextBox 11"/>
            <p:cNvSpPr txBox="1"/>
            <p:nvPr/>
          </p:nvSpPr>
          <p:spPr>
            <a:xfrm>
              <a:off x="0" y="-19050"/>
              <a:ext cx="4262209" cy="130521"/>
            </a:xfrm>
            <a:prstGeom prst="rect">
              <a:avLst/>
            </a:prstGeom>
          </p:spPr>
          <p:txBody>
            <a:bodyPr lIns="50800" tIns="50800" rIns="50800" bIns="50800" rtlCol="0" anchor="ctr"/>
            <a:lstStyle/>
            <a:p>
              <a:pPr algn="ctr">
                <a:lnSpc>
                  <a:spcPts val="2160"/>
                </a:lnSpc>
              </a:pPr>
              <a:endParaRPr/>
            </a:p>
          </p:txBody>
        </p:sp>
      </p:grpSp>
      <p:grpSp>
        <p:nvGrpSpPr>
          <p:cNvPr id="12" name="Group 12"/>
          <p:cNvGrpSpPr/>
          <p:nvPr/>
        </p:nvGrpSpPr>
        <p:grpSpPr>
          <a:xfrm>
            <a:off x="1076225" y="3079835"/>
            <a:ext cx="16183075" cy="423242"/>
            <a:chOff x="0" y="0"/>
            <a:chExt cx="4262209" cy="111471"/>
          </a:xfrm>
        </p:grpSpPr>
        <p:sp>
          <p:nvSpPr>
            <p:cNvPr id="13" name="Freeform 13"/>
            <p:cNvSpPr/>
            <p:nvPr/>
          </p:nvSpPr>
          <p:spPr>
            <a:xfrm>
              <a:off x="0" y="0"/>
              <a:ext cx="4262209" cy="111471"/>
            </a:xfrm>
            <a:custGeom>
              <a:avLst/>
              <a:gdLst/>
              <a:ahLst/>
              <a:cxnLst/>
              <a:rect l="l" t="t" r="r" b="b"/>
              <a:pathLst>
                <a:path w="4262209" h="111471">
                  <a:moveTo>
                    <a:pt x="7654" y="0"/>
                  </a:moveTo>
                  <a:lnTo>
                    <a:pt x="4254555" y="0"/>
                  </a:lnTo>
                  <a:cubicBezTo>
                    <a:pt x="4256585" y="0"/>
                    <a:pt x="4258532" y="806"/>
                    <a:pt x="4259967" y="2242"/>
                  </a:cubicBezTo>
                  <a:cubicBezTo>
                    <a:pt x="4261403" y="3677"/>
                    <a:pt x="4262209" y="5624"/>
                    <a:pt x="4262209" y="7654"/>
                  </a:cubicBezTo>
                  <a:lnTo>
                    <a:pt x="4262209" y="103817"/>
                  </a:lnTo>
                  <a:cubicBezTo>
                    <a:pt x="4262209" y="108044"/>
                    <a:pt x="4258782" y="111471"/>
                    <a:pt x="4254555" y="111471"/>
                  </a:cubicBezTo>
                  <a:lnTo>
                    <a:pt x="7654" y="111471"/>
                  </a:lnTo>
                  <a:cubicBezTo>
                    <a:pt x="3427" y="111471"/>
                    <a:pt x="0" y="108044"/>
                    <a:pt x="0" y="103817"/>
                  </a:cubicBezTo>
                  <a:lnTo>
                    <a:pt x="0" y="7654"/>
                  </a:lnTo>
                  <a:cubicBezTo>
                    <a:pt x="0" y="3427"/>
                    <a:pt x="3427" y="0"/>
                    <a:pt x="7654" y="0"/>
                  </a:cubicBezTo>
                  <a:close/>
                </a:path>
              </a:pathLst>
            </a:custGeom>
            <a:solidFill>
              <a:srgbClr val="FFDE59"/>
            </a:solidFill>
          </p:spPr>
          <p:txBody>
            <a:bodyPr/>
            <a:lstStyle/>
            <a:p>
              <a:endParaRPr lang="en-US"/>
            </a:p>
          </p:txBody>
        </p:sp>
        <p:sp>
          <p:nvSpPr>
            <p:cNvPr id="14" name="TextBox 14"/>
            <p:cNvSpPr txBox="1"/>
            <p:nvPr/>
          </p:nvSpPr>
          <p:spPr>
            <a:xfrm>
              <a:off x="0" y="-19050"/>
              <a:ext cx="4262209" cy="130521"/>
            </a:xfrm>
            <a:prstGeom prst="rect">
              <a:avLst/>
            </a:prstGeom>
          </p:spPr>
          <p:txBody>
            <a:bodyPr lIns="50800" tIns="50800" rIns="50800" bIns="50800" rtlCol="0" anchor="ctr"/>
            <a:lstStyle/>
            <a:p>
              <a:pPr algn="ctr">
                <a:lnSpc>
                  <a:spcPts val="2160"/>
                </a:lnSpc>
              </a:pPr>
              <a:endParaRPr/>
            </a:p>
          </p:txBody>
        </p:sp>
      </p:grpSp>
      <p:grpSp>
        <p:nvGrpSpPr>
          <p:cNvPr id="15" name="Group 15"/>
          <p:cNvGrpSpPr/>
          <p:nvPr/>
        </p:nvGrpSpPr>
        <p:grpSpPr>
          <a:xfrm>
            <a:off x="1076225" y="3607853"/>
            <a:ext cx="16183075" cy="423242"/>
            <a:chOff x="0" y="0"/>
            <a:chExt cx="4262209" cy="111471"/>
          </a:xfrm>
        </p:grpSpPr>
        <p:sp>
          <p:nvSpPr>
            <p:cNvPr id="16" name="Freeform 16"/>
            <p:cNvSpPr/>
            <p:nvPr/>
          </p:nvSpPr>
          <p:spPr>
            <a:xfrm>
              <a:off x="0" y="0"/>
              <a:ext cx="4262209" cy="111471"/>
            </a:xfrm>
            <a:custGeom>
              <a:avLst/>
              <a:gdLst/>
              <a:ahLst/>
              <a:cxnLst/>
              <a:rect l="l" t="t" r="r" b="b"/>
              <a:pathLst>
                <a:path w="4262209" h="111471">
                  <a:moveTo>
                    <a:pt x="7654" y="0"/>
                  </a:moveTo>
                  <a:lnTo>
                    <a:pt x="4254555" y="0"/>
                  </a:lnTo>
                  <a:cubicBezTo>
                    <a:pt x="4256585" y="0"/>
                    <a:pt x="4258532" y="806"/>
                    <a:pt x="4259967" y="2242"/>
                  </a:cubicBezTo>
                  <a:cubicBezTo>
                    <a:pt x="4261403" y="3677"/>
                    <a:pt x="4262209" y="5624"/>
                    <a:pt x="4262209" y="7654"/>
                  </a:cubicBezTo>
                  <a:lnTo>
                    <a:pt x="4262209" y="103817"/>
                  </a:lnTo>
                  <a:cubicBezTo>
                    <a:pt x="4262209" y="108044"/>
                    <a:pt x="4258782" y="111471"/>
                    <a:pt x="4254555" y="111471"/>
                  </a:cubicBezTo>
                  <a:lnTo>
                    <a:pt x="7654" y="111471"/>
                  </a:lnTo>
                  <a:cubicBezTo>
                    <a:pt x="3427" y="111471"/>
                    <a:pt x="0" y="108044"/>
                    <a:pt x="0" y="103817"/>
                  </a:cubicBezTo>
                  <a:lnTo>
                    <a:pt x="0" y="7654"/>
                  </a:lnTo>
                  <a:cubicBezTo>
                    <a:pt x="0" y="3427"/>
                    <a:pt x="3427" y="0"/>
                    <a:pt x="7654" y="0"/>
                  </a:cubicBezTo>
                  <a:close/>
                </a:path>
              </a:pathLst>
            </a:custGeom>
            <a:solidFill>
              <a:srgbClr val="FFDE59"/>
            </a:solidFill>
          </p:spPr>
          <p:txBody>
            <a:bodyPr/>
            <a:lstStyle/>
            <a:p>
              <a:endParaRPr lang="en-US"/>
            </a:p>
          </p:txBody>
        </p:sp>
        <p:sp>
          <p:nvSpPr>
            <p:cNvPr id="17" name="TextBox 17"/>
            <p:cNvSpPr txBox="1"/>
            <p:nvPr/>
          </p:nvSpPr>
          <p:spPr>
            <a:xfrm>
              <a:off x="0" y="-19050"/>
              <a:ext cx="4262209" cy="130521"/>
            </a:xfrm>
            <a:prstGeom prst="rect">
              <a:avLst/>
            </a:prstGeom>
          </p:spPr>
          <p:txBody>
            <a:bodyPr lIns="50800" tIns="50800" rIns="50800" bIns="50800" rtlCol="0" anchor="ctr"/>
            <a:lstStyle/>
            <a:p>
              <a:pPr algn="ctr">
                <a:lnSpc>
                  <a:spcPts val="2160"/>
                </a:lnSpc>
              </a:pPr>
              <a:endParaRPr/>
            </a:p>
          </p:txBody>
        </p:sp>
      </p:grpSp>
      <p:grpSp>
        <p:nvGrpSpPr>
          <p:cNvPr id="18" name="Group 18"/>
          <p:cNvGrpSpPr/>
          <p:nvPr/>
        </p:nvGrpSpPr>
        <p:grpSpPr>
          <a:xfrm>
            <a:off x="1076225" y="4135870"/>
            <a:ext cx="16183075" cy="423242"/>
            <a:chOff x="0" y="0"/>
            <a:chExt cx="4262209" cy="111471"/>
          </a:xfrm>
        </p:grpSpPr>
        <p:sp>
          <p:nvSpPr>
            <p:cNvPr id="19" name="Freeform 19"/>
            <p:cNvSpPr/>
            <p:nvPr/>
          </p:nvSpPr>
          <p:spPr>
            <a:xfrm>
              <a:off x="0" y="0"/>
              <a:ext cx="4262209" cy="111471"/>
            </a:xfrm>
            <a:custGeom>
              <a:avLst/>
              <a:gdLst/>
              <a:ahLst/>
              <a:cxnLst/>
              <a:rect l="l" t="t" r="r" b="b"/>
              <a:pathLst>
                <a:path w="4262209" h="111471">
                  <a:moveTo>
                    <a:pt x="7654" y="0"/>
                  </a:moveTo>
                  <a:lnTo>
                    <a:pt x="4254555" y="0"/>
                  </a:lnTo>
                  <a:cubicBezTo>
                    <a:pt x="4256585" y="0"/>
                    <a:pt x="4258532" y="806"/>
                    <a:pt x="4259967" y="2242"/>
                  </a:cubicBezTo>
                  <a:cubicBezTo>
                    <a:pt x="4261403" y="3677"/>
                    <a:pt x="4262209" y="5624"/>
                    <a:pt x="4262209" y="7654"/>
                  </a:cubicBezTo>
                  <a:lnTo>
                    <a:pt x="4262209" y="103817"/>
                  </a:lnTo>
                  <a:cubicBezTo>
                    <a:pt x="4262209" y="108044"/>
                    <a:pt x="4258782" y="111471"/>
                    <a:pt x="4254555" y="111471"/>
                  </a:cubicBezTo>
                  <a:lnTo>
                    <a:pt x="7654" y="111471"/>
                  </a:lnTo>
                  <a:cubicBezTo>
                    <a:pt x="3427" y="111471"/>
                    <a:pt x="0" y="108044"/>
                    <a:pt x="0" y="103817"/>
                  </a:cubicBezTo>
                  <a:lnTo>
                    <a:pt x="0" y="7654"/>
                  </a:lnTo>
                  <a:cubicBezTo>
                    <a:pt x="0" y="3427"/>
                    <a:pt x="3427" y="0"/>
                    <a:pt x="7654" y="0"/>
                  </a:cubicBezTo>
                  <a:close/>
                </a:path>
              </a:pathLst>
            </a:custGeom>
            <a:solidFill>
              <a:srgbClr val="FFDE59"/>
            </a:solidFill>
          </p:spPr>
          <p:txBody>
            <a:bodyPr/>
            <a:lstStyle/>
            <a:p>
              <a:endParaRPr lang="en-US"/>
            </a:p>
          </p:txBody>
        </p:sp>
        <p:sp>
          <p:nvSpPr>
            <p:cNvPr id="20" name="TextBox 20"/>
            <p:cNvSpPr txBox="1"/>
            <p:nvPr/>
          </p:nvSpPr>
          <p:spPr>
            <a:xfrm>
              <a:off x="0" y="-19050"/>
              <a:ext cx="4262209" cy="130521"/>
            </a:xfrm>
            <a:prstGeom prst="rect">
              <a:avLst/>
            </a:prstGeom>
          </p:spPr>
          <p:txBody>
            <a:bodyPr lIns="50800" tIns="50800" rIns="50800" bIns="50800" rtlCol="0" anchor="ctr"/>
            <a:lstStyle/>
            <a:p>
              <a:pPr algn="ctr">
                <a:lnSpc>
                  <a:spcPts val="2160"/>
                </a:lnSpc>
              </a:pPr>
              <a:endParaRPr/>
            </a:p>
          </p:txBody>
        </p:sp>
      </p:grpSp>
      <p:grpSp>
        <p:nvGrpSpPr>
          <p:cNvPr id="21" name="Group 21"/>
          <p:cNvGrpSpPr/>
          <p:nvPr/>
        </p:nvGrpSpPr>
        <p:grpSpPr>
          <a:xfrm>
            <a:off x="1076225" y="4663888"/>
            <a:ext cx="16183075" cy="423242"/>
            <a:chOff x="0" y="0"/>
            <a:chExt cx="4262209" cy="111471"/>
          </a:xfrm>
        </p:grpSpPr>
        <p:sp>
          <p:nvSpPr>
            <p:cNvPr id="22" name="Freeform 22"/>
            <p:cNvSpPr/>
            <p:nvPr/>
          </p:nvSpPr>
          <p:spPr>
            <a:xfrm>
              <a:off x="0" y="0"/>
              <a:ext cx="4262209" cy="111471"/>
            </a:xfrm>
            <a:custGeom>
              <a:avLst/>
              <a:gdLst/>
              <a:ahLst/>
              <a:cxnLst/>
              <a:rect l="l" t="t" r="r" b="b"/>
              <a:pathLst>
                <a:path w="4262209" h="111471">
                  <a:moveTo>
                    <a:pt x="7654" y="0"/>
                  </a:moveTo>
                  <a:lnTo>
                    <a:pt x="4254555" y="0"/>
                  </a:lnTo>
                  <a:cubicBezTo>
                    <a:pt x="4256585" y="0"/>
                    <a:pt x="4258532" y="806"/>
                    <a:pt x="4259967" y="2242"/>
                  </a:cubicBezTo>
                  <a:cubicBezTo>
                    <a:pt x="4261403" y="3677"/>
                    <a:pt x="4262209" y="5624"/>
                    <a:pt x="4262209" y="7654"/>
                  </a:cubicBezTo>
                  <a:lnTo>
                    <a:pt x="4262209" y="103817"/>
                  </a:lnTo>
                  <a:cubicBezTo>
                    <a:pt x="4262209" y="108044"/>
                    <a:pt x="4258782" y="111471"/>
                    <a:pt x="4254555" y="111471"/>
                  </a:cubicBezTo>
                  <a:lnTo>
                    <a:pt x="7654" y="111471"/>
                  </a:lnTo>
                  <a:cubicBezTo>
                    <a:pt x="3427" y="111471"/>
                    <a:pt x="0" y="108044"/>
                    <a:pt x="0" y="103817"/>
                  </a:cubicBezTo>
                  <a:lnTo>
                    <a:pt x="0" y="7654"/>
                  </a:lnTo>
                  <a:cubicBezTo>
                    <a:pt x="0" y="3427"/>
                    <a:pt x="3427" y="0"/>
                    <a:pt x="7654" y="0"/>
                  </a:cubicBezTo>
                  <a:close/>
                </a:path>
              </a:pathLst>
            </a:custGeom>
            <a:solidFill>
              <a:srgbClr val="FFDE59"/>
            </a:solidFill>
          </p:spPr>
          <p:txBody>
            <a:bodyPr/>
            <a:lstStyle/>
            <a:p>
              <a:endParaRPr lang="en-US"/>
            </a:p>
          </p:txBody>
        </p:sp>
        <p:sp>
          <p:nvSpPr>
            <p:cNvPr id="23" name="TextBox 23"/>
            <p:cNvSpPr txBox="1"/>
            <p:nvPr/>
          </p:nvSpPr>
          <p:spPr>
            <a:xfrm>
              <a:off x="0" y="-19050"/>
              <a:ext cx="4262209" cy="130521"/>
            </a:xfrm>
            <a:prstGeom prst="rect">
              <a:avLst/>
            </a:prstGeom>
          </p:spPr>
          <p:txBody>
            <a:bodyPr lIns="50800" tIns="50800" rIns="50800" bIns="50800" rtlCol="0" anchor="ctr"/>
            <a:lstStyle/>
            <a:p>
              <a:pPr algn="ctr">
                <a:lnSpc>
                  <a:spcPts val="2160"/>
                </a:lnSpc>
              </a:pPr>
              <a:endParaRPr/>
            </a:p>
          </p:txBody>
        </p:sp>
      </p:grpSp>
      <p:grpSp>
        <p:nvGrpSpPr>
          <p:cNvPr id="24" name="Group 24"/>
          <p:cNvGrpSpPr/>
          <p:nvPr/>
        </p:nvGrpSpPr>
        <p:grpSpPr>
          <a:xfrm>
            <a:off x="1076225" y="5191905"/>
            <a:ext cx="16183075" cy="423242"/>
            <a:chOff x="0" y="0"/>
            <a:chExt cx="4262209" cy="111471"/>
          </a:xfrm>
        </p:grpSpPr>
        <p:sp>
          <p:nvSpPr>
            <p:cNvPr id="25" name="Freeform 25"/>
            <p:cNvSpPr/>
            <p:nvPr/>
          </p:nvSpPr>
          <p:spPr>
            <a:xfrm>
              <a:off x="0" y="0"/>
              <a:ext cx="4262209" cy="111471"/>
            </a:xfrm>
            <a:custGeom>
              <a:avLst/>
              <a:gdLst/>
              <a:ahLst/>
              <a:cxnLst/>
              <a:rect l="l" t="t" r="r" b="b"/>
              <a:pathLst>
                <a:path w="4262209" h="111471">
                  <a:moveTo>
                    <a:pt x="7654" y="0"/>
                  </a:moveTo>
                  <a:lnTo>
                    <a:pt x="4254555" y="0"/>
                  </a:lnTo>
                  <a:cubicBezTo>
                    <a:pt x="4256585" y="0"/>
                    <a:pt x="4258532" y="806"/>
                    <a:pt x="4259967" y="2242"/>
                  </a:cubicBezTo>
                  <a:cubicBezTo>
                    <a:pt x="4261403" y="3677"/>
                    <a:pt x="4262209" y="5624"/>
                    <a:pt x="4262209" y="7654"/>
                  </a:cubicBezTo>
                  <a:lnTo>
                    <a:pt x="4262209" y="103817"/>
                  </a:lnTo>
                  <a:cubicBezTo>
                    <a:pt x="4262209" y="108044"/>
                    <a:pt x="4258782" y="111471"/>
                    <a:pt x="4254555" y="111471"/>
                  </a:cubicBezTo>
                  <a:lnTo>
                    <a:pt x="7654" y="111471"/>
                  </a:lnTo>
                  <a:cubicBezTo>
                    <a:pt x="3427" y="111471"/>
                    <a:pt x="0" y="108044"/>
                    <a:pt x="0" y="103817"/>
                  </a:cubicBezTo>
                  <a:lnTo>
                    <a:pt x="0" y="7654"/>
                  </a:lnTo>
                  <a:cubicBezTo>
                    <a:pt x="0" y="3427"/>
                    <a:pt x="3427" y="0"/>
                    <a:pt x="7654" y="0"/>
                  </a:cubicBezTo>
                  <a:close/>
                </a:path>
              </a:pathLst>
            </a:custGeom>
            <a:solidFill>
              <a:srgbClr val="FFDE59"/>
            </a:solidFill>
          </p:spPr>
          <p:txBody>
            <a:bodyPr/>
            <a:lstStyle/>
            <a:p>
              <a:endParaRPr lang="en-US"/>
            </a:p>
          </p:txBody>
        </p:sp>
        <p:sp>
          <p:nvSpPr>
            <p:cNvPr id="26" name="TextBox 26"/>
            <p:cNvSpPr txBox="1"/>
            <p:nvPr/>
          </p:nvSpPr>
          <p:spPr>
            <a:xfrm>
              <a:off x="0" y="-19050"/>
              <a:ext cx="4262209" cy="130521"/>
            </a:xfrm>
            <a:prstGeom prst="rect">
              <a:avLst/>
            </a:prstGeom>
          </p:spPr>
          <p:txBody>
            <a:bodyPr lIns="50800" tIns="50800" rIns="50800" bIns="50800" rtlCol="0" anchor="ctr"/>
            <a:lstStyle/>
            <a:p>
              <a:pPr algn="ctr">
                <a:lnSpc>
                  <a:spcPts val="2160"/>
                </a:lnSpc>
              </a:pPr>
              <a:endParaRPr/>
            </a:p>
          </p:txBody>
        </p:sp>
      </p:grpSp>
      <p:grpSp>
        <p:nvGrpSpPr>
          <p:cNvPr id="27" name="Group 27"/>
          <p:cNvGrpSpPr/>
          <p:nvPr/>
        </p:nvGrpSpPr>
        <p:grpSpPr>
          <a:xfrm>
            <a:off x="1076225" y="5719923"/>
            <a:ext cx="16183075" cy="423242"/>
            <a:chOff x="0" y="0"/>
            <a:chExt cx="4262209" cy="111471"/>
          </a:xfrm>
        </p:grpSpPr>
        <p:sp>
          <p:nvSpPr>
            <p:cNvPr id="28" name="Freeform 28"/>
            <p:cNvSpPr/>
            <p:nvPr/>
          </p:nvSpPr>
          <p:spPr>
            <a:xfrm>
              <a:off x="0" y="0"/>
              <a:ext cx="4262209" cy="111471"/>
            </a:xfrm>
            <a:custGeom>
              <a:avLst/>
              <a:gdLst/>
              <a:ahLst/>
              <a:cxnLst/>
              <a:rect l="l" t="t" r="r" b="b"/>
              <a:pathLst>
                <a:path w="4262209" h="111471">
                  <a:moveTo>
                    <a:pt x="7654" y="0"/>
                  </a:moveTo>
                  <a:lnTo>
                    <a:pt x="4254555" y="0"/>
                  </a:lnTo>
                  <a:cubicBezTo>
                    <a:pt x="4256585" y="0"/>
                    <a:pt x="4258532" y="806"/>
                    <a:pt x="4259967" y="2242"/>
                  </a:cubicBezTo>
                  <a:cubicBezTo>
                    <a:pt x="4261403" y="3677"/>
                    <a:pt x="4262209" y="5624"/>
                    <a:pt x="4262209" y="7654"/>
                  </a:cubicBezTo>
                  <a:lnTo>
                    <a:pt x="4262209" y="103817"/>
                  </a:lnTo>
                  <a:cubicBezTo>
                    <a:pt x="4262209" y="108044"/>
                    <a:pt x="4258782" y="111471"/>
                    <a:pt x="4254555" y="111471"/>
                  </a:cubicBezTo>
                  <a:lnTo>
                    <a:pt x="7654" y="111471"/>
                  </a:lnTo>
                  <a:cubicBezTo>
                    <a:pt x="3427" y="111471"/>
                    <a:pt x="0" y="108044"/>
                    <a:pt x="0" y="103817"/>
                  </a:cubicBezTo>
                  <a:lnTo>
                    <a:pt x="0" y="7654"/>
                  </a:lnTo>
                  <a:cubicBezTo>
                    <a:pt x="0" y="3427"/>
                    <a:pt x="3427" y="0"/>
                    <a:pt x="7654" y="0"/>
                  </a:cubicBezTo>
                  <a:close/>
                </a:path>
              </a:pathLst>
            </a:custGeom>
            <a:solidFill>
              <a:srgbClr val="FFDE59"/>
            </a:solidFill>
          </p:spPr>
          <p:txBody>
            <a:bodyPr/>
            <a:lstStyle/>
            <a:p>
              <a:endParaRPr lang="en-US"/>
            </a:p>
          </p:txBody>
        </p:sp>
        <p:sp>
          <p:nvSpPr>
            <p:cNvPr id="29" name="TextBox 29"/>
            <p:cNvSpPr txBox="1"/>
            <p:nvPr/>
          </p:nvSpPr>
          <p:spPr>
            <a:xfrm>
              <a:off x="0" y="-19050"/>
              <a:ext cx="4262209" cy="130521"/>
            </a:xfrm>
            <a:prstGeom prst="rect">
              <a:avLst/>
            </a:prstGeom>
          </p:spPr>
          <p:txBody>
            <a:bodyPr lIns="50800" tIns="50800" rIns="50800" bIns="50800" rtlCol="0" anchor="ctr"/>
            <a:lstStyle/>
            <a:p>
              <a:pPr algn="ctr">
                <a:lnSpc>
                  <a:spcPts val="2160"/>
                </a:lnSpc>
              </a:pPr>
              <a:endParaRPr/>
            </a:p>
          </p:txBody>
        </p:sp>
      </p:grpSp>
      <p:grpSp>
        <p:nvGrpSpPr>
          <p:cNvPr id="30" name="Group 30"/>
          <p:cNvGrpSpPr/>
          <p:nvPr/>
        </p:nvGrpSpPr>
        <p:grpSpPr>
          <a:xfrm>
            <a:off x="1076225" y="6247940"/>
            <a:ext cx="16183075" cy="423242"/>
            <a:chOff x="0" y="0"/>
            <a:chExt cx="4262209" cy="111471"/>
          </a:xfrm>
        </p:grpSpPr>
        <p:sp>
          <p:nvSpPr>
            <p:cNvPr id="31" name="Freeform 31"/>
            <p:cNvSpPr/>
            <p:nvPr/>
          </p:nvSpPr>
          <p:spPr>
            <a:xfrm>
              <a:off x="0" y="0"/>
              <a:ext cx="4262209" cy="111471"/>
            </a:xfrm>
            <a:custGeom>
              <a:avLst/>
              <a:gdLst/>
              <a:ahLst/>
              <a:cxnLst/>
              <a:rect l="l" t="t" r="r" b="b"/>
              <a:pathLst>
                <a:path w="4262209" h="111471">
                  <a:moveTo>
                    <a:pt x="7654" y="0"/>
                  </a:moveTo>
                  <a:lnTo>
                    <a:pt x="4254555" y="0"/>
                  </a:lnTo>
                  <a:cubicBezTo>
                    <a:pt x="4256585" y="0"/>
                    <a:pt x="4258532" y="806"/>
                    <a:pt x="4259967" y="2242"/>
                  </a:cubicBezTo>
                  <a:cubicBezTo>
                    <a:pt x="4261403" y="3677"/>
                    <a:pt x="4262209" y="5624"/>
                    <a:pt x="4262209" y="7654"/>
                  </a:cubicBezTo>
                  <a:lnTo>
                    <a:pt x="4262209" y="103817"/>
                  </a:lnTo>
                  <a:cubicBezTo>
                    <a:pt x="4262209" y="108044"/>
                    <a:pt x="4258782" y="111471"/>
                    <a:pt x="4254555" y="111471"/>
                  </a:cubicBezTo>
                  <a:lnTo>
                    <a:pt x="7654" y="111471"/>
                  </a:lnTo>
                  <a:cubicBezTo>
                    <a:pt x="3427" y="111471"/>
                    <a:pt x="0" y="108044"/>
                    <a:pt x="0" y="103817"/>
                  </a:cubicBezTo>
                  <a:lnTo>
                    <a:pt x="0" y="7654"/>
                  </a:lnTo>
                  <a:cubicBezTo>
                    <a:pt x="0" y="3427"/>
                    <a:pt x="3427" y="0"/>
                    <a:pt x="7654" y="0"/>
                  </a:cubicBezTo>
                  <a:close/>
                </a:path>
              </a:pathLst>
            </a:custGeom>
            <a:solidFill>
              <a:srgbClr val="FFDE59"/>
            </a:solidFill>
          </p:spPr>
          <p:txBody>
            <a:bodyPr/>
            <a:lstStyle/>
            <a:p>
              <a:endParaRPr lang="en-US"/>
            </a:p>
          </p:txBody>
        </p:sp>
        <p:sp>
          <p:nvSpPr>
            <p:cNvPr id="32" name="TextBox 32"/>
            <p:cNvSpPr txBox="1"/>
            <p:nvPr/>
          </p:nvSpPr>
          <p:spPr>
            <a:xfrm>
              <a:off x="0" y="-19050"/>
              <a:ext cx="4262209" cy="130521"/>
            </a:xfrm>
            <a:prstGeom prst="rect">
              <a:avLst/>
            </a:prstGeom>
          </p:spPr>
          <p:txBody>
            <a:bodyPr lIns="50800" tIns="50800" rIns="50800" bIns="50800" rtlCol="0" anchor="ctr"/>
            <a:lstStyle/>
            <a:p>
              <a:pPr algn="ctr">
                <a:lnSpc>
                  <a:spcPts val="2160"/>
                </a:lnSpc>
              </a:pPr>
              <a:endParaRPr/>
            </a:p>
          </p:txBody>
        </p:sp>
      </p:grpSp>
      <p:grpSp>
        <p:nvGrpSpPr>
          <p:cNvPr id="33" name="Group 33"/>
          <p:cNvGrpSpPr/>
          <p:nvPr/>
        </p:nvGrpSpPr>
        <p:grpSpPr>
          <a:xfrm>
            <a:off x="1076225" y="6775958"/>
            <a:ext cx="16183075" cy="423242"/>
            <a:chOff x="0" y="0"/>
            <a:chExt cx="4262209" cy="111471"/>
          </a:xfrm>
        </p:grpSpPr>
        <p:sp>
          <p:nvSpPr>
            <p:cNvPr id="34" name="Freeform 34"/>
            <p:cNvSpPr/>
            <p:nvPr/>
          </p:nvSpPr>
          <p:spPr>
            <a:xfrm>
              <a:off x="0" y="0"/>
              <a:ext cx="4262209" cy="111471"/>
            </a:xfrm>
            <a:custGeom>
              <a:avLst/>
              <a:gdLst/>
              <a:ahLst/>
              <a:cxnLst/>
              <a:rect l="l" t="t" r="r" b="b"/>
              <a:pathLst>
                <a:path w="4262209" h="111471">
                  <a:moveTo>
                    <a:pt x="7654" y="0"/>
                  </a:moveTo>
                  <a:lnTo>
                    <a:pt x="4254555" y="0"/>
                  </a:lnTo>
                  <a:cubicBezTo>
                    <a:pt x="4256585" y="0"/>
                    <a:pt x="4258532" y="806"/>
                    <a:pt x="4259967" y="2242"/>
                  </a:cubicBezTo>
                  <a:cubicBezTo>
                    <a:pt x="4261403" y="3677"/>
                    <a:pt x="4262209" y="5624"/>
                    <a:pt x="4262209" y="7654"/>
                  </a:cubicBezTo>
                  <a:lnTo>
                    <a:pt x="4262209" y="103817"/>
                  </a:lnTo>
                  <a:cubicBezTo>
                    <a:pt x="4262209" y="108044"/>
                    <a:pt x="4258782" y="111471"/>
                    <a:pt x="4254555" y="111471"/>
                  </a:cubicBezTo>
                  <a:lnTo>
                    <a:pt x="7654" y="111471"/>
                  </a:lnTo>
                  <a:cubicBezTo>
                    <a:pt x="3427" y="111471"/>
                    <a:pt x="0" y="108044"/>
                    <a:pt x="0" y="103817"/>
                  </a:cubicBezTo>
                  <a:lnTo>
                    <a:pt x="0" y="7654"/>
                  </a:lnTo>
                  <a:cubicBezTo>
                    <a:pt x="0" y="3427"/>
                    <a:pt x="3427" y="0"/>
                    <a:pt x="7654" y="0"/>
                  </a:cubicBezTo>
                  <a:close/>
                </a:path>
              </a:pathLst>
            </a:custGeom>
            <a:solidFill>
              <a:srgbClr val="FFDE59"/>
            </a:solidFill>
          </p:spPr>
          <p:txBody>
            <a:bodyPr/>
            <a:lstStyle/>
            <a:p>
              <a:endParaRPr lang="en-US"/>
            </a:p>
          </p:txBody>
        </p:sp>
        <p:sp>
          <p:nvSpPr>
            <p:cNvPr id="35" name="TextBox 35"/>
            <p:cNvSpPr txBox="1"/>
            <p:nvPr/>
          </p:nvSpPr>
          <p:spPr>
            <a:xfrm>
              <a:off x="0" y="-19050"/>
              <a:ext cx="4262209" cy="130521"/>
            </a:xfrm>
            <a:prstGeom prst="rect">
              <a:avLst/>
            </a:prstGeom>
          </p:spPr>
          <p:txBody>
            <a:bodyPr lIns="50800" tIns="50800" rIns="50800" bIns="50800" rtlCol="0" anchor="ctr"/>
            <a:lstStyle/>
            <a:p>
              <a:pPr algn="ctr">
                <a:lnSpc>
                  <a:spcPts val="2160"/>
                </a:lnSpc>
              </a:pPr>
              <a:endParaRPr/>
            </a:p>
          </p:txBody>
        </p:sp>
      </p:grpSp>
      <p:grpSp>
        <p:nvGrpSpPr>
          <p:cNvPr id="36" name="Group 36"/>
          <p:cNvGrpSpPr/>
          <p:nvPr/>
        </p:nvGrpSpPr>
        <p:grpSpPr>
          <a:xfrm>
            <a:off x="1076225" y="7303975"/>
            <a:ext cx="16183075" cy="423242"/>
            <a:chOff x="0" y="0"/>
            <a:chExt cx="4262209" cy="111471"/>
          </a:xfrm>
        </p:grpSpPr>
        <p:sp>
          <p:nvSpPr>
            <p:cNvPr id="37" name="Freeform 37"/>
            <p:cNvSpPr/>
            <p:nvPr/>
          </p:nvSpPr>
          <p:spPr>
            <a:xfrm>
              <a:off x="0" y="0"/>
              <a:ext cx="4262209" cy="111471"/>
            </a:xfrm>
            <a:custGeom>
              <a:avLst/>
              <a:gdLst/>
              <a:ahLst/>
              <a:cxnLst/>
              <a:rect l="l" t="t" r="r" b="b"/>
              <a:pathLst>
                <a:path w="4262209" h="111471">
                  <a:moveTo>
                    <a:pt x="7654" y="0"/>
                  </a:moveTo>
                  <a:lnTo>
                    <a:pt x="4254555" y="0"/>
                  </a:lnTo>
                  <a:cubicBezTo>
                    <a:pt x="4256585" y="0"/>
                    <a:pt x="4258532" y="806"/>
                    <a:pt x="4259967" y="2242"/>
                  </a:cubicBezTo>
                  <a:cubicBezTo>
                    <a:pt x="4261403" y="3677"/>
                    <a:pt x="4262209" y="5624"/>
                    <a:pt x="4262209" y="7654"/>
                  </a:cubicBezTo>
                  <a:lnTo>
                    <a:pt x="4262209" y="103817"/>
                  </a:lnTo>
                  <a:cubicBezTo>
                    <a:pt x="4262209" y="108044"/>
                    <a:pt x="4258782" y="111471"/>
                    <a:pt x="4254555" y="111471"/>
                  </a:cubicBezTo>
                  <a:lnTo>
                    <a:pt x="7654" y="111471"/>
                  </a:lnTo>
                  <a:cubicBezTo>
                    <a:pt x="3427" y="111471"/>
                    <a:pt x="0" y="108044"/>
                    <a:pt x="0" y="103817"/>
                  </a:cubicBezTo>
                  <a:lnTo>
                    <a:pt x="0" y="7654"/>
                  </a:lnTo>
                  <a:cubicBezTo>
                    <a:pt x="0" y="3427"/>
                    <a:pt x="3427" y="0"/>
                    <a:pt x="7654" y="0"/>
                  </a:cubicBezTo>
                  <a:close/>
                </a:path>
              </a:pathLst>
            </a:custGeom>
            <a:solidFill>
              <a:srgbClr val="FFDE59"/>
            </a:solidFill>
          </p:spPr>
          <p:txBody>
            <a:bodyPr/>
            <a:lstStyle/>
            <a:p>
              <a:endParaRPr lang="en-US"/>
            </a:p>
          </p:txBody>
        </p:sp>
        <p:sp>
          <p:nvSpPr>
            <p:cNvPr id="38" name="TextBox 38"/>
            <p:cNvSpPr txBox="1"/>
            <p:nvPr/>
          </p:nvSpPr>
          <p:spPr>
            <a:xfrm>
              <a:off x="0" y="-19050"/>
              <a:ext cx="4262209" cy="130521"/>
            </a:xfrm>
            <a:prstGeom prst="rect">
              <a:avLst/>
            </a:prstGeom>
          </p:spPr>
          <p:txBody>
            <a:bodyPr lIns="50800" tIns="50800" rIns="50800" bIns="50800" rtlCol="0" anchor="ctr"/>
            <a:lstStyle/>
            <a:p>
              <a:pPr algn="ctr">
                <a:lnSpc>
                  <a:spcPts val="2160"/>
                </a:lnSpc>
              </a:pPr>
              <a:endParaRPr/>
            </a:p>
          </p:txBody>
        </p:sp>
      </p:grpSp>
      <p:grpSp>
        <p:nvGrpSpPr>
          <p:cNvPr id="39" name="Group 39"/>
          <p:cNvGrpSpPr/>
          <p:nvPr/>
        </p:nvGrpSpPr>
        <p:grpSpPr>
          <a:xfrm>
            <a:off x="1076225" y="7831993"/>
            <a:ext cx="16183075" cy="423242"/>
            <a:chOff x="0" y="0"/>
            <a:chExt cx="4262209" cy="111471"/>
          </a:xfrm>
        </p:grpSpPr>
        <p:sp>
          <p:nvSpPr>
            <p:cNvPr id="40" name="Freeform 40"/>
            <p:cNvSpPr/>
            <p:nvPr/>
          </p:nvSpPr>
          <p:spPr>
            <a:xfrm>
              <a:off x="0" y="0"/>
              <a:ext cx="4262209" cy="111471"/>
            </a:xfrm>
            <a:custGeom>
              <a:avLst/>
              <a:gdLst/>
              <a:ahLst/>
              <a:cxnLst/>
              <a:rect l="l" t="t" r="r" b="b"/>
              <a:pathLst>
                <a:path w="4262209" h="111471">
                  <a:moveTo>
                    <a:pt x="7654" y="0"/>
                  </a:moveTo>
                  <a:lnTo>
                    <a:pt x="4254555" y="0"/>
                  </a:lnTo>
                  <a:cubicBezTo>
                    <a:pt x="4256585" y="0"/>
                    <a:pt x="4258532" y="806"/>
                    <a:pt x="4259967" y="2242"/>
                  </a:cubicBezTo>
                  <a:cubicBezTo>
                    <a:pt x="4261403" y="3677"/>
                    <a:pt x="4262209" y="5624"/>
                    <a:pt x="4262209" y="7654"/>
                  </a:cubicBezTo>
                  <a:lnTo>
                    <a:pt x="4262209" y="103817"/>
                  </a:lnTo>
                  <a:cubicBezTo>
                    <a:pt x="4262209" y="108044"/>
                    <a:pt x="4258782" y="111471"/>
                    <a:pt x="4254555" y="111471"/>
                  </a:cubicBezTo>
                  <a:lnTo>
                    <a:pt x="7654" y="111471"/>
                  </a:lnTo>
                  <a:cubicBezTo>
                    <a:pt x="3427" y="111471"/>
                    <a:pt x="0" y="108044"/>
                    <a:pt x="0" y="103817"/>
                  </a:cubicBezTo>
                  <a:lnTo>
                    <a:pt x="0" y="7654"/>
                  </a:lnTo>
                  <a:cubicBezTo>
                    <a:pt x="0" y="3427"/>
                    <a:pt x="3427" y="0"/>
                    <a:pt x="7654" y="0"/>
                  </a:cubicBezTo>
                  <a:close/>
                </a:path>
              </a:pathLst>
            </a:custGeom>
            <a:solidFill>
              <a:srgbClr val="FFDE59"/>
            </a:solidFill>
          </p:spPr>
          <p:txBody>
            <a:bodyPr/>
            <a:lstStyle/>
            <a:p>
              <a:endParaRPr lang="en-US"/>
            </a:p>
          </p:txBody>
        </p:sp>
        <p:sp>
          <p:nvSpPr>
            <p:cNvPr id="41" name="TextBox 41"/>
            <p:cNvSpPr txBox="1"/>
            <p:nvPr/>
          </p:nvSpPr>
          <p:spPr>
            <a:xfrm>
              <a:off x="0" y="-19050"/>
              <a:ext cx="4262209" cy="130521"/>
            </a:xfrm>
            <a:prstGeom prst="rect">
              <a:avLst/>
            </a:prstGeom>
          </p:spPr>
          <p:txBody>
            <a:bodyPr lIns="50800" tIns="50800" rIns="50800" bIns="50800" rtlCol="0" anchor="ctr"/>
            <a:lstStyle/>
            <a:p>
              <a:pPr algn="ctr">
                <a:lnSpc>
                  <a:spcPts val="2160"/>
                </a:lnSpc>
              </a:pPr>
              <a:endParaRPr/>
            </a:p>
          </p:txBody>
        </p:sp>
      </p:grpSp>
      <p:grpSp>
        <p:nvGrpSpPr>
          <p:cNvPr id="42" name="Group 42"/>
          <p:cNvGrpSpPr/>
          <p:nvPr/>
        </p:nvGrpSpPr>
        <p:grpSpPr>
          <a:xfrm>
            <a:off x="1076225" y="8360010"/>
            <a:ext cx="16183075" cy="423242"/>
            <a:chOff x="0" y="0"/>
            <a:chExt cx="4262209" cy="111471"/>
          </a:xfrm>
        </p:grpSpPr>
        <p:sp>
          <p:nvSpPr>
            <p:cNvPr id="43" name="Freeform 43"/>
            <p:cNvSpPr/>
            <p:nvPr/>
          </p:nvSpPr>
          <p:spPr>
            <a:xfrm>
              <a:off x="0" y="0"/>
              <a:ext cx="4262209" cy="111471"/>
            </a:xfrm>
            <a:custGeom>
              <a:avLst/>
              <a:gdLst/>
              <a:ahLst/>
              <a:cxnLst/>
              <a:rect l="l" t="t" r="r" b="b"/>
              <a:pathLst>
                <a:path w="4262209" h="111471">
                  <a:moveTo>
                    <a:pt x="7654" y="0"/>
                  </a:moveTo>
                  <a:lnTo>
                    <a:pt x="4254555" y="0"/>
                  </a:lnTo>
                  <a:cubicBezTo>
                    <a:pt x="4256585" y="0"/>
                    <a:pt x="4258532" y="806"/>
                    <a:pt x="4259967" y="2242"/>
                  </a:cubicBezTo>
                  <a:cubicBezTo>
                    <a:pt x="4261403" y="3677"/>
                    <a:pt x="4262209" y="5624"/>
                    <a:pt x="4262209" y="7654"/>
                  </a:cubicBezTo>
                  <a:lnTo>
                    <a:pt x="4262209" y="103817"/>
                  </a:lnTo>
                  <a:cubicBezTo>
                    <a:pt x="4262209" y="108044"/>
                    <a:pt x="4258782" y="111471"/>
                    <a:pt x="4254555" y="111471"/>
                  </a:cubicBezTo>
                  <a:lnTo>
                    <a:pt x="7654" y="111471"/>
                  </a:lnTo>
                  <a:cubicBezTo>
                    <a:pt x="3427" y="111471"/>
                    <a:pt x="0" y="108044"/>
                    <a:pt x="0" y="103817"/>
                  </a:cubicBezTo>
                  <a:lnTo>
                    <a:pt x="0" y="7654"/>
                  </a:lnTo>
                  <a:cubicBezTo>
                    <a:pt x="0" y="3427"/>
                    <a:pt x="3427" y="0"/>
                    <a:pt x="7654" y="0"/>
                  </a:cubicBezTo>
                  <a:close/>
                </a:path>
              </a:pathLst>
            </a:custGeom>
            <a:solidFill>
              <a:srgbClr val="FFDE59"/>
            </a:solidFill>
          </p:spPr>
          <p:txBody>
            <a:bodyPr/>
            <a:lstStyle/>
            <a:p>
              <a:endParaRPr lang="en-US"/>
            </a:p>
          </p:txBody>
        </p:sp>
        <p:sp>
          <p:nvSpPr>
            <p:cNvPr id="44" name="TextBox 44"/>
            <p:cNvSpPr txBox="1"/>
            <p:nvPr/>
          </p:nvSpPr>
          <p:spPr>
            <a:xfrm>
              <a:off x="0" y="-19050"/>
              <a:ext cx="4262209" cy="130521"/>
            </a:xfrm>
            <a:prstGeom prst="rect">
              <a:avLst/>
            </a:prstGeom>
          </p:spPr>
          <p:txBody>
            <a:bodyPr lIns="50800" tIns="50800" rIns="50800" bIns="50800" rtlCol="0" anchor="ctr"/>
            <a:lstStyle/>
            <a:p>
              <a:pPr algn="ctr">
                <a:lnSpc>
                  <a:spcPts val="2160"/>
                </a:lnSpc>
              </a:pPr>
              <a:endParaRPr/>
            </a:p>
          </p:txBody>
        </p:sp>
      </p:grpSp>
      <p:grpSp>
        <p:nvGrpSpPr>
          <p:cNvPr id="45" name="Group 45"/>
          <p:cNvGrpSpPr/>
          <p:nvPr/>
        </p:nvGrpSpPr>
        <p:grpSpPr>
          <a:xfrm>
            <a:off x="1076225" y="8888028"/>
            <a:ext cx="16183075" cy="553478"/>
            <a:chOff x="0" y="0"/>
            <a:chExt cx="4262209" cy="145772"/>
          </a:xfrm>
        </p:grpSpPr>
        <p:sp>
          <p:nvSpPr>
            <p:cNvPr id="46" name="Freeform 46"/>
            <p:cNvSpPr/>
            <p:nvPr/>
          </p:nvSpPr>
          <p:spPr>
            <a:xfrm>
              <a:off x="0" y="0"/>
              <a:ext cx="4262209" cy="145772"/>
            </a:xfrm>
            <a:custGeom>
              <a:avLst/>
              <a:gdLst/>
              <a:ahLst/>
              <a:cxnLst/>
              <a:rect l="l" t="t" r="r" b="b"/>
              <a:pathLst>
                <a:path w="4262209" h="145772">
                  <a:moveTo>
                    <a:pt x="7654" y="0"/>
                  </a:moveTo>
                  <a:lnTo>
                    <a:pt x="4254555" y="0"/>
                  </a:lnTo>
                  <a:cubicBezTo>
                    <a:pt x="4256585" y="0"/>
                    <a:pt x="4258532" y="806"/>
                    <a:pt x="4259967" y="2242"/>
                  </a:cubicBezTo>
                  <a:cubicBezTo>
                    <a:pt x="4261403" y="3677"/>
                    <a:pt x="4262209" y="5624"/>
                    <a:pt x="4262209" y="7654"/>
                  </a:cubicBezTo>
                  <a:lnTo>
                    <a:pt x="4262209" y="138118"/>
                  </a:lnTo>
                  <a:cubicBezTo>
                    <a:pt x="4262209" y="142345"/>
                    <a:pt x="4258782" y="145772"/>
                    <a:pt x="4254555" y="145772"/>
                  </a:cubicBezTo>
                  <a:lnTo>
                    <a:pt x="7654" y="145772"/>
                  </a:lnTo>
                  <a:cubicBezTo>
                    <a:pt x="3427" y="145772"/>
                    <a:pt x="0" y="142345"/>
                    <a:pt x="0" y="138118"/>
                  </a:cubicBezTo>
                  <a:lnTo>
                    <a:pt x="0" y="7654"/>
                  </a:lnTo>
                  <a:cubicBezTo>
                    <a:pt x="0" y="3427"/>
                    <a:pt x="3427" y="0"/>
                    <a:pt x="7654" y="0"/>
                  </a:cubicBezTo>
                  <a:close/>
                </a:path>
              </a:pathLst>
            </a:custGeom>
            <a:solidFill>
              <a:srgbClr val="FFDE59"/>
            </a:solidFill>
          </p:spPr>
          <p:txBody>
            <a:bodyPr/>
            <a:lstStyle/>
            <a:p>
              <a:endParaRPr lang="en-US"/>
            </a:p>
          </p:txBody>
        </p:sp>
        <p:sp>
          <p:nvSpPr>
            <p:cNvPr id="47" name="TextBox 47"/>
            <p:cNvSpPr txBox="1"/>
            <p:nvPr/>
          </p:nvSpPr>
          <p:spPr>
            <a:xfrm>
              <a:off x="0" y="-19050"/>
              <a:ext cx="4262209" cy="164822"/>
            </a:xfrm>
            <a:prstGeom prst="rect">
              <a:avLst/>
            </a:prstGeom>
          </p:spPr>
          <p:txBody>
            <a:bodyPr lIns="50800" tIns="50800" rIns="50800" bIns="50800" rtlCol="0" anchor="ctr"/>
            <a:lstStyle/>
            <a:p>
              <a:pPr algn="ctr">
                <a:lnSpc>
                  <a:spcPts val="2160"/>
                </a:lnSpc>
              </a:pPr>
              <a:endParaRPr/>
            </a:p>
          </p:txBody>
        </p:sp>
      </p:grpSp>
      <p:graphicFrame>
        <p:nvGraphicFramePr>
          <p:cNvPr id="48" name="Table 48"/>
          <p:cNvGraphicFramePr>
            <a:graphicFrameLocks noGrp="1"/>
          </p:cNvGraphicFramePr>
          <p:nvPr/>
        </p:nvGraphicFramePr>
        <p:xfrm>
          <a:off x="1076225" y="1372389"/>
          <a:ext cx="16183075" cy="8069112"/>
        </p:xfrm>
        <a:graphic>
          <a:graphicData uri="http://schemas.openxmlformats.org/drawingml/2006/table">
            <a:tbl>
              <a:tblPr rtl="1"/>
              <a:tblGrid>
                <a:gridCol w="864176">
                  <a:extLst>
                    <a:ext uri="{9D8B030D-6E8A-4147-A177-3AD203B41FA5}">
                      <a16:colId xmlns:a16="http://schemas.microsoft.com/office/drawing/2014/main" val="20000"/>
                    </a:ext>
                  </a:extLst>
                </a:gridCol>
                <a:gridCol w="7629237">
                  <a:extLst>
                    <a:ext uri="{9D8B030D-6E8A-4147-A177-3AD203B41FA5}">
                      <a16:colId xmlns:a16="http://schemas.microsoft.com/office/drawing/2014/main" val="20001"/>
                    </a:ext>
                  </a:extLst>
                </a:gridCol>
                <a:gridCol w="7689662">
                  <a:extLst>
                    <a:ext uri="{9D8B030D-6E8A-4147-A177-3AD203B41FA5}">
                      <a16:colId xmlns:a16="http://schemas.microsoft.com/office/drawing/2014/main" val="20002"/>
                    </a:ext>
                  </a:extLst>
                </a:gridCol>
              </a:tblGrid>
              <a:tr h="595074">
                <a:tc>
                  <a:txBody>
                    <a:bodyPr/>
                    <a:lstStyle/>
                    <a:p>
                      <a:pPr algn="ctr" rtl="1">
                        <a:lnSpc>
                          <a:spcPts val="2311"/>
                        </a:lnSpc>
                        <a:defRPr/>
                      </a:pPr>
                      <a:r>
                        <a:rPr lang="ar-EG" sz="1800">
                          <a:solidFill>
                            <a:srgbClr val="000000"/>
                          </a:solidFill>
                          <a:latin typeface="Almarai Bold"/>
                          <a:ea typeface="Almarai Bold"/>
                          <a:cs typeface="Almarai Bold"/>
                          <a:sym typeface="Almarai Bold"/>
                          <a:rtl/>
                        </a:rPr>
                        <a:t> </a:t>
                      </a:r>
                      <a:endParaRPr lang="en-US" sz="1100"/>
                    </a:p>
                  </a:txBody>
                  <a:tcPr marL="47625" marR="47625" marT="47625" marB="47625" anchor="ctr">
                    <a:lnL w="0" cap="flat" cmpd="sng" algn="ctr">
                      <a:solidFill>
                        <a:srgbClr val="000000"/>
                      </a:solidFill>
                      <a:prstDash val="solid"/>
                      <a:round/>
                      <a:headEnd type="none" w="med" len="med"/>
                      <a:tailEnd type="none" w="med" len="med"/>
                    </a:lnL>
                    <a:lnR w="9525" cap="flat" cmpd="sng" algn="ctr">
                      <a:solidFill>
                        <a:srgbClr val="095277"/>
                      </a:solidFill>
                      <a:prstDash val="solid"/>
                      <a:round/>
                      <a:headEnd type="none" w="med" len="med"/>
                      <a:tailEnd type="none" w="med" len="med"/>
                    </a:lnR>
                    <a:lnT w="0" cap="flat" cmpd="sng" algn="ctr">
                      <a:solidFill>
                        <a:srgbClr val="000000"/>
                      </a:solidFill>
                      <a:prstDash val="solid"/>
                      <a:round/>
                      <a:headEnd type="none" w="med" len="med"/>
                      <a:tailEnd type="none" w="med" len="med"/>
                    </a:lnT>
                    <a:lnB w="9525" cap="flat" cmpd="sng" algn="ctr">
                      <a:solidFill>
                        <a:srgbClr val="095277"/>
                      </a:solidFill>
                      <a:prstDash val="solid"/>
                      <a:round/>
                      <a:headEnd type="none" w="med" len="med"/>
                      <a:tailEnd type="none" w="med" len="med"/>
                    </a:lnB>
                    <a:solidFill>
                      <a:srgbClr val="D9D9D9"/>
                    </a:solidFill>
                  </a:tcPr>
                </a:tc>
                <a:tc>
                  <a:txBody>
                    <a:bodyPr/>
                    <a:lstStyle/>
                    <a:p>
                      <a:pPr algn="ctr" rtl="1">
                        <a:lnSpc>
                          <a:spcPts val="2696"/>
                        </a:lnSpc>
                        <a:defRPr/>
                      </a:pPr>
                      <a:r>
                        <a:rPr lang="ar-EG" sz="2100">
                          <a:solidFill>
                            <a:srgbClr val="000000"/>
                          </a:solidFill>
                          <a:latin typeface="Almarai Bold"/>
                          <a:ea typeface="Almarai Bold"/>
                          <a:cs typeface="Almarai Bold"/>
                          <a:sym typeface="Almarai Bold"/>
                          <a:rtl/>
                        </a:rPr>
                        <a:t>ثقافة الوضع الراهن</a:t>
                      </a:r>
                      <a:endParaRPr lang="en-US" sz="1100"/>
                    </a:p>
                  </a:txBody>
                  <a:tcPr marL="47625" marR="47625" marT="47625" marB="47625" anchor="ctr">
                    <a:lnL w="9525" cap="flat" cmpd="sng" algn="ctr">
                      <a:solidFill>
                        <a:srgbClr val="095277"/>
                      </a:solidFill>
                      <a:prstDash val="solid"/>
                      <a:round/>
                      <a:headEnd type="none" w="med" len="med"/>
                      <a:tailEnd type="none" w="med" len="med"/>
                    </a:lnL>
                    <a:lnR w="9525" cap="flat" cmpd="sng" algn="ctr">
                      <a:solidFill>
                        <a:srgbClr val="095277"/>
                      </a:solidFill>
                      <a:prstDash val="solid"/>
                      <a:round/>
                      <a:headEnd type="none" w="med" len="med"/>
                      <a:tailEnd type="none" w="med" len="med"/>
                    </a:lnR>
                    <a:lnT w="0" cap="flat" cmpd="sng" algn="ctr">
                      <a:solidFill>
                        <a:srgbClr val="000000"/>
                      </a:solidFill>
                      <a:prstDash val="solid"/>
                      <a:round/>
                      <a:headEnd type="none" w="med" len="med"/>
                      <a:tailEnd type="none" w="med" len="med"/>
                    </a:lnT>
                    <a:lnB w="9525" cap="flat" cmpd="sng" algn="ctr">
                      <a:solidFill>
                        <a:srgbClr val="095277"/>
                      </a:solidFill>
                      <a:prstDash val="solid"/>
                      <a:round/>
                      <a:headEnd type="none" w="med" len="med"/>
                      <a:tailEnd type="none" w="med" len="med"/>
                    </a:lnB>
                    <a:solidFill>
                      <a:srgbClr val="D9D9D9"/>
                    </a:solidFill>
                  </a:tcPr>
                </a:tc>
                <a:tc>
                  <a:txBody>
                    <a:bodyPr/>
                    <a:lstStyle/>
                    <a:p>
                      <a:pPr algn="ctr" rtl="1">
                        <a:lnSpc>
                          <a:spcPts val="2696"/>
                        </a:lnSpc>
                        <a:defRPr/>
                      </a:pPr>
                      <a:r>
                        <a:rPr lang="ar-EG" sz="2100">
                          <a:solidFill>
                            <a:srgbClr val="000000"/>
                          </a:solidFill>
                          <a:latin typeface="Almarai Bold"/>
                          <a:ea typeface="Almarai Bold"/>
                          <a:cs typeface="Almarai Bold"/>
                          <a:sym typeface="Almarai Bold"/>
                          <a:rtl/>
                        </a:rPr>
                        <a:t>ثقافة الابتكار</a:t>
                      </a:r>
                      <a:endParaRPr lang="en-US" sz="1100"/>
                    </a:p>
                  </a:txBody>
                  <a:tcPr marL="47625" marR="47625" marT="47625" marB="47625" anchor="ctr">
                    <a:lnL w="9525" cap="flat" cmpd="sng" algn="ctr">
                      <a:solidFill>
                        <a:srgbClr val="095277"/>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9525" cap="flat" cmpd="sng" algn="ctr">
                      <a:solidFill>
                        <a:srgbClr val="095277"/>
                      </a:solidFill>
                      <a:prstDash val="solid"/>
                      <a:round/>
                      <a:headEnd type="none" w="med" len="med"/>
                      <a:tailEnd type="none" w="med" len="med"/>
                    </a:lnB>
                    <a:solidFill>
                      <a:srgbClr val="D9D9D9"/>
                    </a:solidFill>
                  </a:tcPr>
                </a:tc>
                <a:extLst>
                  <a:ext uri="{0D108BD9-81ED-4DB2-BD59-A6C34878D82A}">
                    <a16:rowId xmlns:a16="http://schemas.microsoft.com/office/drawing/2014/main" val="10000"/>
                  </a:ext>
                </a:extLst>
              </a:tr>
              <a:tr h="534200">
                <a:tc>
                  <a:txBody>
                    <a:bodyPr/>
                    <a:lstStyle/>
                    <a:p>
                      <a:pPr algn="ctr" rtl="1">
                        <a:lnSpc>
                          <a:spcPts val="2311"/>
                        </a:lnSpc>
                        <a:defRPr/>
                      </a:pPr>
                      <a:r>
                        <a:rPr lang="en-US" sz="1800">
                          <a:solidFill>
                            <a:srgbClr val="000000"/>
                          </a:solidFill>
                          <a:latin typeface="Almarai Bold"/>
                          <a:ea typeface="Almarai Bold"/>
                          <a:cs typeface="Almarai Bold"/>
                          <a:sym typeface="Almarai Bold"/>
                        </a:rPr>
                        <a:t>1</a:t>
                      </a:r>
                      <a:endParaRPr lang="en-US" sz="1100"/>
                    </a:p>
                  </a:txBody>
                  <a:tcPr marL="47625" marR="47625" marT="47625" marB="47625" anchor="ctr">
                    <a:lnL w="0" cap="flat" cmpd="sng" algn="ctr">
                      <a:solidFill>
                        <a:srgbClr val="000000"/>
                      </a:solidFill>
                      <a:prstDash val="solid"/>
                      <a:round/>
                      <a:headEnd type="none" w="med" len="med"/>
                      <a:tailEnd type="none" w="med" len="med"/>
                    </a:lnL>
                    <a:lnR w="9525" cap="flat" cmpd="sng" algn="ctr">
                      <a:solidFill>
                        <a:srgbClr val="095277"/>
                      </a:solidFill>
                      <a:prstDash val="solid"/>
                      <a:round/>
                      <a:headEnd type="none" w="med" len="med"/>
                      <a:tailEnd type="none" w="med" len="med"/>
                    </a:lnR>
                    <a:lnT w="9525" cap="flat" cmpd="sng" algn="ctr">
                      <a:solidFill>
                        <a:srgbClr val="095277"/>
                      </a:solidFill>
                      <a:prstDash val="solid"/>
                      <a:round/>
                      <a:headEnd type="none" w="med" len="med"/>
                      <a:tailEnd type="none" w="med" len="med"/>
                    </a:lnT>
                    <a:lnB w="9525" cap="flat" cmpd="sng" algn="ctr">
                      <a:solidFill>
                        <a:srgbClr val="095277"/>
                      </a:solidFill>
                      <a:prstDash val="solid"/>
                      <a:round/>
                      <a:headEnd type="none" w="med" len="med"/>
                      <a:tailEnd type="none" w="med" len="med"/>
                    </a:lnB>
                  </a:tcPr>
                </a:tc>
                <a:tc>
                  <a:txBody>
                    <a:bodyPr/>
                    <a:lstStyle/>
                    <a:p>
                      <a:pPr algn="r" rtl="1">
                        <a:lnSpc>
                          <a:spcPts val="2311"/>
                        </a:lnSpc>
                        <a:defRPr/>
                      </a:pPr>
                      <a:r>
                        <a:rPr lang="ar-EG" sz="1800">
                          <a:solidFill>
                            <a:srgbClr val="000000"/>
                          </a:solidFill>
                          <a:latin typeface="Almarai Bold"/>
                          <a:ea typeface="Almarai Bold"/>
                          <a:cs typeface="Almarai Bold"/>
                          <a:sym typeface="Almarai Bold"/>
                          <a:rtl/>
                        </a:rPr>
                        <a:t>تفضل الأمور التي يمكن التنبؤ بها </a:t>
                      </a:r>
                      <a:endParaRPr lang="en-US" sz="1100"/>
                    </a:p>
                  </a:txBody>
                  <a:tcPr marL="47625" marR="47625" marT="47625" marB="47625" anchor="ctr">
                    <a:lnL w="9525" cap="flat" cmpd="sng" algn="ctr">
                      <a:solidFill>
                        <a:srgbClr val="095277"/>
                      </a:solidFill>
                      <a:prstDash val="solid"/>
                      <a:round/>
                      <a:headEnd type="none" w="med" len="med"/>
                      <a:tailEnd type="none" w="med" len="med"/>
                    </a:lnL>
                    <a:lnR w="9525" cap="flat" cmpd="sng" algn="ctr">
                      <a:solidFill>
                        <a:srgbClr val="095277"/>
                      </a:solidFill>
                      <a:prstDash val="solid"/>
                      <a:round/>
                      <a:headEnd type="none" w="med" len="med"/>
                      <a:tailEnd type="none" w="med" len="med"/>
                    </a:lnR>
                    <a:lnT w="9525" cap="flat" cmpd="sng" algn="ctr">
                      <a:solidFill>
                        <a:srgbClr val="095277"/>
                      </a:solidFill>
                      <a:prstDash val="solid"/>
                      <a:round/>
                      <a:headEnd type="none" w="med" len="med"/>
                      <a:tailEnd type="none" w="med" len="med"/>
                    </a:lnT>
                    <a:lnB w="9525" cap="flat" cmpd="sng" algn="ctr">
                      <a:solidFill>
                        <a:srgbClr val="095277"/>
                      </a:solidFill>
                      <a:prstDash val="solid"/>
                      <a:round/>
                      <a:headEnd type="none" w="med" len="med"/>
                      <a:tailEnd type="none" w="med" len="med"/>
                    </a:lnB>
                  </a:tcPr>
                </a:tc>
                <a:tc>
                  <a:txBody>
                    <a:bodyPr/>
                    <a:lstStyle/>
                    <a:p>
                      <a:pPr algn="r" rtl="1">
                        <a:lnSpc>
                          <a:spcPts val="2311"/>
                        </a:lnSpc>
                        <a:defRPr/>
                      </a:pPr>
                      <a:r>
                        <a:rPr lang="ar-EG" sz="1800">
                          <a:solidFill>
                            <a:srgbClr val="000000"/>
                          </a:solidFill>
                          <a:latin typeface="Almarai Bold"/>
                          <a:ea typeface="Almarai Bold"/>
                          <a:cs typeface="Almarai Bold"/>
                          <a:sym typeface="Almarai Bold"/>
                          <a:rtl/>
                        </a:rPr>
                        <a:t>لا تخشى التعامل مع الأمور التي لا يمكن التنبؤ بها </a:t>
                      </a:r>
                      <a:endParaRPr lang="en-US" sz="1100"/>
                    </a:p>
                  </a:txBody>
                  <a:tcPr marL="47625" marR="47625" marT="47625" marB="47625" anchor="ctr">
                    <a:lnL w="9525" cap="flat" cmpd="sng" algn="ctr">
                      <a:solidFill>
                        <a:srgbClr val="095277"/>
                      </a:solidFill>
                      <a:prstDash val="solid"/>
                      <a:round/>
                      <a:headEnd type="none" w="med" len="med"/>
                      <a:tailEnd type="none" w="med" len="med"/>
                    </a:lnL>
                    <a:lnR w="0" cap="flat" cmpd="sng" algn="ctr">
                      <a:solidFill>
                        <a:srgbClr val="000000"/>
                      </a:solidFill>
                      <a:prstDash val="solid"/>
                      <a:round/>
                      <a:headEnd type="none" w="med" len="med"/>
                      <a:tailEnd type="none" w="med" len="med"/>
                    </a:lnR>
                    <a:lnT w="9525" cap="flat" cmpd="sng" algn="ctr">
                      <a:solidFill>
                        <a:srgbClr val="095277"/>
                      </a:solidFill>
                      <a:prstDash val="solid"/>
                      <a:round/>
                      <a:headEnd type="none" w="med" len="med"/>
                      <a:tailEnd type="none" w="med" len="med"/>
                    </a:lnT>
                    <a:lnB w="9525" cap="flat" cmpd="sng" algn="ctr">
                      <a:solidFill>
                        <a:srgbClr val="095277"/>
                      </a:solidFill>
                      <a:prstDash val="solid"/>
                      <a:round/>
                      <a:headEnd type="none" w="med" len="med"/>
                      <a:tailEnd type="none" w="med" len="med"/>
                    </a:lnB>
                  </a:tcPr>
                </a:tc>
                <a:extLst>
                  <a:ext uri="{0D108BD9-81ED-4DB2-BD59-A6C34878D82A}">
                    <a16:rowId xmlns:a16="http://schemas.microsoft.com/office/drawing/2014/main" val="10001"/>
                  </a:ext>
                </a:extLst>
              </a:tr>
              <a:tr h="534200">
                <a:tc>
                  <a:txBody>
                    <a:bodyPr/>
                    <a:lstStyle/>
                    <a:p>
                      <a:pPr algn="ctr" rtl="1">
                        <a:lnSpc>
                          <a:spcPts val="2311"/>
                        </a:lnSpc>
                        <a:defRPr/>
                      </a:pPr>
                      <a:r>
                        <a:rPr lang="en-US" sz="1800">
                          <a:solidFill>
                            <a:srgbClr val="000000"/>
                          </a:solidFill>
                          <a:latin typeface="Almarai Bold"/>
                          <a:ea typeface="Almarai Bold"/>
                          <a:cs typeface="Almarai Bold"/>
                          <a:sym typeface="Almarai Bold"/>
                        </a:rPr>
                        <a:t>2</a:t>
                      </a:r>
                      <a:endParaRPr lang="en-US" sz="1100"/>
                    </a:p>
                  </a:txBody>
                  <a:tcPr marL="47625" marR="47625" marT="47625" marB="47625" anchor="ctr">
                    <a:lnL w="0" cap="flat" cmpd="sng" algn="ctr">
                      <a:solidFill>
                        <a:srgbClr val="000000"/>
                      </a:solidFill>
                      <a:prstDash val="solid"/>
                      <a:round/>
                      <a:headEnd type="none" w="med" len="med"/>
                      <a:tailEnd type="none" w="med" len="med"/>
                    </a:lnL>
                    <a:lnR w="9525" cap="flat" cmpd="sng" algn="ctr">
                      <a:solidFill>
                        <a:srgbClr val="095277"/>
                      </a:solidFill>
                      <a:prstDash val="solid"/>
                      <a:round/>
                      <a:headEnd type="none" w="med" len="med"/>
                      <a:tailEnd type="none" w="med" len="med"/>
                    </a:lnR>
                    <a:lnT w="9525" cap="flat" cmpd="sng" algn="ctr">
                      <a:solidFill>
                        <a:srgbClr val="095277"/>
                      </a:solidFill>
                      <a:prstDash val="solid"/>
                      <a:round/>
                      <a:headEnd type="none" w="med" len="med"/>
                      <a:tailEnd type="none" w="med" len="med"/>
                    </a:lnT>
                    <a:lnB w="9525" cap="flat" cmpd="sng" algn="ctr">
                      <a:solidFill>
                        <a:srgbClr val="095277"/>
                      </a:solidFill>
                      <a:prstDash val="solid"/>
                      <a:round/>
                      <a:headEnd type="none" w="med" len="med"/>
                      <a:tailEnd type="none" w="med" len="med"/>
                    </a:lnB>
                  </a:tcPr>
                </a:tc>
                <a:tc>
                  <a:txBody>
                    <a:bodyPr/>
                    <a:lstStyle/>
                    <a:p>
                      <a:pPr algn="r" rtl="1">
                        <a:lnSpc>
                          <a:spcPts val="2311"/>
                        </a:lnSpc>
                        <a:defRPr/>
                      </a:pPr>
                      <a:r>
                        <a:rPr lang="ar-EG" sz="1800">
                          <a:solidFill>
                            <a:srgbClr val="000000"/>
                          </a:solidFill>
                          <a:latin typeface="Almarai Bold"/>
                          <a:ea typeface="Almarai Bold"/>
                          <a:cs typeface="Almarai Bold"/>
                          <a:sym typeface="Almarai Bold"/>
                          <a:rtl/>
                        </a:rPr>
                        <a:t>تسعى لتأكيد الاستقرار، وتعزيز الوضع الراهن، وتتجنب التغيير</a:t>
                      </a:r>
                      <a:endParaRPr lang="en-US" sz="1100"/>
                    </a:p>
                  </a:txBody>
                  <a:tcPr marL="47625" marR="47625" marT="47625" marB="47625" anchor="ctr">
                    <a:lnL w="9525" cap="flat" cmpd="sng" algn="ctr">
                      <a:solidFill>
                        <a:srgbClr val="095277"/>
                      </a:solidFill>
                      <a:prstDash val="solid"/>
                      <a:round/>
                      <a:headEnd type="none" w="med" len="med"/>
                      <a:tailEnd type="none" w="med" len="med"/>
                    </a:lnL>
                    <a:lnR w="9525" cap="flat" cmpd="sng" algn="ctr">
                      <a:solidFill>
                        <a:srgbClr val="095277"/>
                      </a:solidFill>
                      <a:prstDash val="solid"/>
                      <a:round/>
                      <a:headEnd type="none" w="med" len="med"/>
                      <a:tailEnd type="none" w="med" len="med"/>
                    </a:lnR>
                    <a:lnT w="9525" cap="flat" cmpd="sng" algn="ctr">
                      <a:solidFill>
                        <a:srgbClr val="095277"/>
                      </a:solidFill>
                      <a:prstDash val="solid"/>
                      <a:round/>
                      <a:headEnd type="none" w="med" len="med"/>
                      <a:tailEnd type="none" w="med" len="med"/>
                    </a:lnT>
                    <a:lnB w="9525" cap="flat" cmpd="sng" algn="ctr">
                      <a:solidFill>
                        <a:srgbClr val="095277"/>
                      </a:solidFill>
                      <a:prstDash val="solid"/>
                      <a:round/>
                      <a:headEnd type="none" w="med" len="med"/>
                      <a:tailEnd type="none" w="med" len="med"/>
                    </a:lnB>
                  </a:tcPr>
                </a:tc>
                <a:tc>
                  <a:txBody>
                    <a:bodyPr/>
                    <a:lstStyle/>
                    <a:p>
                      <a:pPr algn="r" rtl="1">
                        <a:lnSpc>
                          <a:spcPts val="2311"/>
                        </a:lnSpc>
                        <a:defRPr/>
                      </a:pPr>
                      <a:r>
                        <a:rPr lang="ar-EG" sz="1800">
                          <a:solidFill>
                            <a:srgbClr val="000000"/>
                          </a:solidFill>
                          <a:latin typeface="Almarai Bold"/>
                          <a:ea typeface="Almarai Bold"/>
                          <a:cs typeface="Almarai Bold"/>
                          <a:sym typeface="Almarai Bold"/>
                          <a:rtl/>
                        </a:rPr>
                        <a:t>تسعى وراء (الجدة) والتخلي عن الوضع الراهن، وترحب بالتغيير</a:t>
                      </a:r>
                      <a:endParaRPr lang="en-US" sz="1100"/>
                    </a:p>
                  </a:txBody>
                  <a:tcPr marL="47625" marR="47625" marT="47625" marB="47625" anchor="ctr">
                    <a:lnL w="9525" cap="flat" cmpd="sng" algn="ctr">
                      <a:solidFill>
                        <a:srgbClr val="095277"/>
                      </a:solidFill>
                      <a:prstDash val="solid"/>
                      <a:round/>
                      <a:headEnd type="none" w="med" len="med"/>
                      <a:tailEnd type="none" w="med" len="med"/>
                    </a:lnL>
                    <a:lnR w="0" cap="flat" cmpd="sng" algn="ctr">
                      <a:solidFill>
                        <a:srgbClr val="000000"/>
                      </a:solidFill>
                      <a:prstDash val="solid"/>
                      <a:round/>
                      <a:headEnd type="none" w="med" len="med"/>
                      <a:tailEnd type="none" w="med" len="med"/>
                    </a:lnR>
                    <a:lnT w="9525" cap="flat" cmpd="sng" algn="ctr">
                      <a:solidFill>
                        <a:srgbClr val="095277"/>
                      </a:solidFill>
                      <a:prstDash val="solid"/>
                      <a:round/>
                      <a:headEnd type="none" w="med" len="med"/>
                      <a:tailEnd type="none" w="med" len="med"/>
                    </a:lnT>
                    <a:lnB w="9525" cap="flat" cmpd="sng" algn="ctr">
                      <a:solidFill>
                        <a:srgbClr val="095277"/>
                      </a:solidFill>
                      <a:prstDash val="solid"/>
                      <a:round/>
                      <a:headEnd type="none" w="med" len="med"/>
                      <a:tailEnd type="none" w="med" len="med"/>
                    </a:lnB>
                  </a:tcPr>
                </a:tc>
                <a:extLst>
                  <a:ext uri="{0D108BD9-81ED-4DB2-BD59-A6C34878D82A}">
                    <a16:rowId xmlns:a16="http://schemas.microsoft.com/office/drawing/2014/main" val="10002"/>
                  </a:ext>
                </a:extLst>
              </a:tr>
              <a:tr h="534200">
                <a:tc>
                  <a:txBody>
                    <a:bodyPr/>
                    <a:lstStyle/>
                    <a:p>
                      <a:pPr algn="ctr" rtl="1">
                        <a:lnSpc>
                          <a:spcPts val="2311"/>
                        </a:lnSpc>
                        <a:defRPr/>
                      </a:pPr>
                      <a:r>
                        <a:rPr lang="en-US" sz="1800">
                          <a:solidFill>
                            <a:srgbClr val="000000"/>
                          </a:solidFill>
                          <a:latin typeface="Almarai Bold"/>
                          <a:ea typeface="Almarai Bold"/>
                          <a:cs typeface="Almarai Bold"/>
                          <a:sym typeface="Almarai Bold"/>
                        </a:rPr>
                        <a:t>3</a:t>
                      </a:r>
                      <a:endParaRPr lang="en-US" sz="1100"/>
                    </a:p>
                  </a:txBody>
                  <a:tcPr marL="47625" marR="47625" marT="47625" marB="47625" anchor="ctr">
                    <a:lnL w="0" cap="flat" cmpd="sng" algn="ctr">
                      <a:solidFill>
                        <a:srgbClr val="000000"/>
                      </a:solidFill>
                      <a:prstDash val="solid"/>
                      <a:round/>
                      <a:headEnd type="none" w="med" len="med"/>
                      <a:tailEnd type="none" w="med" len="med"/>
                    </a:lnL>
                    <a:lnR w="9525" cap="flat" cmpd="sng" algn="ctr">
                      <a:solidFill>
                        <a:srgbClr val="095277"/>
                      </a:solidFill>
                      <a:prstDash val="solid"/>
                      <a:round/>
                      <a:headEnd type="none" w="med" len="med"/>
                      <a:tailEnd type="none" w="med" len="med"/>
                    </a:lnR>
                    <a:lnT w="9525" cap="flat" cmpd="sng" algn="ctr">
                      <a:solidFill>
                        <a:srgbClr val="095277"/>
                      </a:solidFill>
                      <a:prstDash val="solid"/>
                      <a:round/>
                      <a:headEnd type="none" w="med" len="med"/>
                      <a:tailEnd type="none" w="med" len="med"/>
                    </a:lnT>
                    <a:lnB w="9525" cap="flat" cmpd="sng" algn="ctr">
                      <a:solidFill>
                        <a:srgbClr val="095277"/>
                      </a:solidFill>
                      <a:prstDash val="solid"/>
                      <a:round/>
                      <a:headEnd type="none" w="med" len="med"/>
                      <a:tailEnd type="none" w="med" len="med"/>
                    </a:lnB>
                  </a:tcPr>
                </a:tc>
                <a:tc>
                  <a:txBody>
                    <a:bodyPr/>
                    <a:lstStyle/>
                    <a:p>
                      <a:pPr algn="r" rtl="1">
                        <a:lnSpc>
                          <a:spcPts val="2311"/>
                        </a:lnSpc>
                        <a:defRPr/>
                      </a:pPr>
                      <a:r>
                        <a:rPr lang="ar-EG" sz="1800">
                          <a:solidFill>
                            <a:srgbClr val="000000"/>
                          </a:solidFill>
                          <a:latin typeface="Almarai Bold"/>
                          <a:ea typeface="Almarai Bold"/>
                          <a:cs typeface="Almarai Bold"/>
                          <a:sym typeface="Almarai Bold"/>
                          <a:rtl/>
                        </a:rPr>
                        <a:t>تركز على تعزيز القدرات الأساسية</a:t>
                      </a:r>
                      <a:endParaRPr lang="en-US" sz="1100"/>
                    </a:p>
                  </a:txBody>
                  <a:tcPr marL="47625" marR="47625" marT="47625" marB="47625" anchor="ctr">
                    <a:lnL w="9525" cap="flat" cmpd="sng" algn="ctr">
                      <a:solidFill>
                        <a:srgbClr val="095277"/>
                      </a:solidFill>
                      <a:prstDash val="solid"/>
                      <a:round/>
                      <a:headEnd type="none" w="med" len="med"/>
                      <a:tailEnd type="none" w="med" len="med"/>
                    </a:lnL>
                    <a:lnR w="9525" cap="flat" cmpd="sng" algn="ctr">
                      <a:solidFill>
                        <a:srgbClr val="095277"/>
                      </a:solidFill>
                      <a:prstDash val="solid"/>
                      <a:round/>
                      <a:headEnd type="none" w="med" len="med"/>
                      <a:tailEnd type="none" w="med" len="med"/>
                    </a:lnR>
                    <a:lnT w="9525" cap="flat" cmpd="sng" algn="ctr">
                      <a:solidFill>
                        <a:srgbClr val="095277"/>
                      </a:solidFill>
                      <a:prstDash val="solid"/>
                      <a:round/>
                      <a:headEnd type="none" w="med" len="med"/>
                      <a:tailEnd type="none" w="med" len="med"/>
                    </a:lnT>
                    <a:lnB w="9525" cap="flat" cmpd="sng" algn="ctr">
                      <a:solidFill>
                        <a:srgbClr val="095277"/>
                      </a:solidFill>
                      <a:prstDash val="solid"/>
                      <a:round/>
                      <a:headEnd type="none" w="med" len="med"/>
                      <a:tailEnd type="none" w="med" len="med"/>
                    </a:lnB>
                  </a:tcPr>
                </a:tc>
                <a:tc>
                  <a:txBody>
                    <a:bodyPr/>
                    <a:lstStyle/>
                    <a:p>
                      <a:pPr algn="r" rtl="1">
                        <a:lnSpc>
                          <a:spcPts val="2311"/>
                        </a:lnSpc>
                        <a:defRPr/>
                      </a:pPr>
                      <a:r>
                        <a:rPr lang="ar-EG" sz="1800">
                          <a:solidFill>
                            <a:srgbClr val="000000"/>
                          </a:solidFill>
                          <a:latin typeface="Almarai Bold"/>
                          <a:ea typeface="Almarai Bold"/>
                          <a:cs typeface="Almarai Bold"/>
                          <a:sym typeface="Almarai Bold"/>
                          <a:rtl/>
                        </a:rPr>
                        <a:t>تركز على تعزيز القدرات الجديدة</a:t>
                      </a:r>
                      <a:endParaRPr lang="en-US" sz="1100"/>
                    </a:p>
                  </a:txBody>
                  <a:tcPr marL="47625" marR="47625" marT="47625" marB="47625" anchor="ctr">
                    <a:lnL w="9525" cap="flat" cmpd="sng" algn="ctr">
                      <a:solidFill>
                        <a:srgbClr val="095277"/>
                      </a:solidFill>
                      <a:prstDash val="solid"/>
                      <a:round/>
                      <a:headEnd type="none" w="med" len="med"/>
                      <a:tailEnd type="none" w="med" len="med"/>
                    </a:lnL>
                    <a:lnR w="0" cap="flat" cmpd="sng" algn="ctr">
                      <a:solidFill>
                        <a:srgbClr val="000000"/>
                      </a:solidFill>
                      <a:prstDash val="solid"/>
                      <a:round/>
                      <a:headEnd type="none" w="med" len="med"/>
                      <a:tailEnd type="none" w="med" len="med"/>
                    </a:lnR>
                    <a:lnT w="9525" cap="flat" cmpd="sng" algn="ctr">
                      <a:solidFill>
                        <a:srgbClr val="095277"/>
                      </a:solidFill>
                      <a:prstDash val="solid"/>
                      <a:round/>
                      <a:headEnd type="none" w="med" len="med"/>
                      <a:tailEnd type="none" w="med" len="med"/>
                    </a:lnT>
                    <a:lnB w="9525" cap="flat" cmpd="sng" algn="ctr">
                      <a:solidFill>
                        <a:srgbClr val="095277"/>
                      </a:solidFill>
                      <a:prstDash val="solid"/>
                      <a:round/>
                      <a:headEnd type="none" w="med" len="med"/>
                      <a:tailEnd type="none" w="med" len="med"/>
                    </a:lnB>
                  </a:tcPr>
                </a:tc>
                <a:extLst>
                  <a:ext uri="{0D108BD9-81ED-4DB2-BD59-A6C34878D82A}">
                    <a16:rowId xmlns:a16="http://schemas.microsoft.com/office/drawing/2014/main" val="10003"/>
                  </a:ext>
                </a:extLst>
              </a:tr>
              <a:tr h="534200">
                <a:tc>
                  <a:txBody>
                    <a:bodyPr/>
                    <a:lstStyle/>
                    <a:p>
                      <a:pPr algn="ctr" rtl="1">
                        <a:lnSpc>
                          <a:spcPts val="2311"/>
                        </a:lnSpc>
                        <a:defRPr/>
                      </a:pPr>
                      <a:r>
                        <a:rPr lang="en-US" sz="1800">
                          <a:solidFill>
                            <a:srgbClr val="000000"/>
                          </a:solidFill>
                          <a:latin typeface="Almarai Bold"/>
                          <a:ea typeface="Almarai Bold"/>
                          <a:cs typeface="Almarai Bold"/>
                          <a:sym typeface="Almarai Bold"/>
                        </a:rPr>
                        <a:t>4</a:t>
                      </a:r>
                      <a:endParaRPr lang="en-US" sz="1100"/>
                    </a:p>
                  </a:txBody>
                  <a:tcPr marL="47625" marR="47625" marT="47625" marB="47625" anchor="ctr">
                    <a:lnL w="0" cap="flat" cmpd="sng" algn="ctr">
                      <a:solidFill>
                        <a:srgbClr val="000000"/>
                      </a:solidFill>
                      <a:prstDash val="solid"/>
                      <a:round/>
                      <a:headEnd type="none" w="med" len="med"/>
                      <a:tailEnd type="none" w="med" len="med"/>
                    </a:lnL>
                    <a:lnR w="9525" cap="flat" cmpd="sng" algn="ctr">
                      <a:solidFill>
                        <a:srgbClr val="095277"/>
                      </a:solidFill>
                      <a:prstDash val="solid"/>
                      <a:round/>
                      <a:headEnd type="none" w="med" len="med"/>
                      <a:tailEnd type="none" w="med" len="med"/>
                    </a:lnR>
                    <a:lnT w="9525" cap="flat" cmpd="sng" algn="ctr">
                      <a:solidFill>
                        <a:srgbClr val="095277"/>
                      </a:solidFill>
                      <a:prstDash val="solid"/>
                      <a:round/>
                      <a:headEnd type="none" w="med" len="med"/>
                      <a:tailEnd type="none" w="med" len="med"/>
                    </a:lnT>
                    <a:lnB w="9525" cap="flat" cmpd="sng" algn="ctr">
                      <a:solidFill>
                        <a:srgbClr val="095277"/>
                      </a:solidFill>
                      <a:prstDash val="solid"/>
                      <a:round/>
                      <a:headEnd type="none" w="med" len="med"/>
                      <a:tailEnd type="none" w="med" len="med"/>
                    </a:lnB>
                  </a:tcPr>
                </a:tc>
                <a:tc>
                  <a:txBody>
                    <a:bodyPr/>
                    <a:lstStyle/>
                    <a:p>
                      <a:pPr algn="r" rtl="1">
                        <a:lnSpc>
                          <a:spcPts val="2311"/>
                        </a:lnSpc>
                        <a:defRPr/>
                      </a:pPr>
                      <a:r>
                        <a:rPr lang="ar-EG" sz="1800">
                          <a:solidFill>
                            <a:srgbClr val="000000"/>
                          </a:solidFill>
                          <a:latin typeface="Almarai Bold"/>
                          <a:ea typeface="Almarai Bold"/>
                          <a:cs typeface="Almarai Bold"/>
                          <a:sym typeface="Almarai Bold"/>
                          <a:rtl/>
                        </a:rPr>
                        <a:t>تسعى لتحقيق معدلات نجاح مرتفعة</a:t>
                      </a:r>
                      <a:endParaRPr lang="en-US" sz="1100"/>
                    </a:p>
                  </a:txBody>
                  <a:tcPr marL="47625" marR="47625" marT="47625" marB="47625" anchor="ctr">
                    <a:lnL w="9525" cap="flat" cmpd="sng" algn="ctr">
                      <a:solidFill>
                        <a:srgbClr val="095277"/>
                      </a:solidFill>
                      <a:prstDash val="solid"/>
                      <a:round/>
                      <a:headEnd type="none" w="med" len="med"/>
                      <a:tailEnd type="none" w="med" len="med"/>
                    </a:lnL>
                    <a:lnR w="9525" cap="flat" cmpd="sng" algn="ctr">
                      <a:solidFill>
                        <a:srgbClr val="095277"/>
                      </a:solidFill>
                      <a:prstDash val="solid"/>
                      <a:round/>
                      <a:headEnd type="none" w="med" len="med"/>
                      <a:tailEnd type="none" w="med" len="med"/>
                    </a:lnR>
                    <a:lnT w="9525" cap="flat" cmpd="sng" algn="ctr">
                      <a:solidFill>
                        <a:srgbClr val="095277"/>
                      </a:solidFill>
                      <a:prstDash val="solid"/>
                      <a:round/>
                      <a:headEnd type="none" w="med" len="med"/>
                      <a:tailEnd type="none" w="med" len="med"/>
                    </a:lnT>
                    <a:lnB w="9525" cap="flat" cmpd="sng" algn="ctr">
                      <a:solidFill>
                        <a:srgbClr val="095277"/>
                      </a:solidFill>
                      <a:prstDash val="solid"/>
                      <a:round/>
                      <a:headEnd type="none" w="med" len="med"/>
                      <a:tailEnd type="none" w="med" len="med"/>
                    </a:lnB>
                  </a:tcPr>
                </a:tc>
                <a:tc>
                  <a:txBody>
                    <a:bodyPr/>
                    <a:lstStyle/>
                    <a:p>
                      <a:pPr algn="r" rtl="1">
                        <a:lnSpc>
                          <a:spcPts val="2311"/>
                        </a:lnSpc>
                        <a:defRPr/>
                      </a:pPr>
                      <a:r>
                        <a:rPr lang="ar-EG" sz="1800">
                          <a:solidFill>
                            <a:srgbClr val="000000"/>
                          </a:solidFill>
                          <a:latin typeface="Almarai Bold"/>
                          <a:ea typeface="Almarai Bold"/>
                          <a:cs typeface="Almarai Bold"/>
                          <a:sym typeface="Almarai Bold"/>
                          <a:rtl/>
                        </a:rPr>
                        <a:t>تتسامح مع معدلات الفشل المرتفعة</a:t>
                      </a:r>
                      <a:endParaRPr lang="en-US" sz="1100"/>
                    </a:p>
                  </a:txBody>
                  <a:tcPr marL="47625" marR="47625" marT="47625" marB="47625" anchor="ctr">
                    <a:lnL w="9525" cap="flat" cmpd="sng" algn="ctr">
                      <a:solidFill>
                        <a:srgbClr val="095277"/>
                      </a:solidFill>
                      <a:prstDash val="solid"/>
                      <a:round/>
                      <a:headEnd type="none" w="med" len="med"/>
                      <a:tailEnd type="none" w="med" len="med"/>
                    </a:lnL>
                    <a:lnR w="0" cap="flat" cmpd="sng" algn="ctr">
                      <a:solidFill>
                        <a:srgbClr val="000000"/>
                      </a:solidFill>
                      <a:prstDash val="solid"/>
                      <a:round/>
                      <a:headEnd type="none" w="med" len="med"/>
                      <a:tailEnd type="none" w="med" len="med"/>
                    </a:lnR>
                    <a:lnT w="9525" cap="flat" cmpd="sng" algn="ctr">
                      <a:solidFill>
                        <a:srgbClr val="095277"/>
                      </a:solidFill>
                      <a:prstDash val="solid"/>
                      <a:round/>
                      <a:headEnd type="none" w="med" len="med"/>
                      <a:tailEnd type="none" w="med" len="med"/>
                    </a:lnT>
                    <a:lnB w="9525" cap="flat" cmpd="sng" algn="ctr">
                      <a:solidFill>
                        <a:srgbClr val="095277"/>
                      </a:solidFill>
                      <a:prstDash val="solid"/>
                      <a:round/>
                      <a:headEnd type="none" w="med" len="med"/>
                      <a:tailEnd type="none" w="med" len="med"/>
                    </a:lnB>
                  </a:tcPr>
                </a:tc>
                <a:extLst>
                  <a:ext uri="{0D108BD9-81ED-4DB2-BD59-A6C34878D82A}">
                    <a16:rowId xmlns:a16="http://schemas.microsoft.com/office/drawing/2014/main" val="10004"/>
                  </a:ext>
                </a:extLst>
              </a:tr>
              <a:tr h="534200">
                <a:tc>
                  <a:txBody>
                    <a:bodyPr/>
                    <a:lstStyle/>
                    <a:p>
                      <a:pPr algn="ctr" rtl="1">
                        <a:lnSpc>
                          <a:spcPts val="2311"/>
                        </a:lnSpc>
                        <a:defRPr/>
                      </a:pPr>
                      <a:r>
                        <a:rPr lang="en-US" sz="1800">
                          <a:solidFill>
                            <a:srgbClr val="000000"/>
                          </a:solidFill>
                          <a:latin typeface="Almarai Bold"/>
                          <a:ea typeface="Almarai Bold"/>
                          <a:cs typeface="Almarai Bold"/>
                          <a:sym typeface="Almarai Bold"/>
                        </a:rPr>
                        <a:t>5</a:t>
                      </a:r>
                      <a:endParaRPr lang="en-US" sz="1100"/>
                    </a:p>
                  </a:txBody>
                  <a:tcPr marL="47625" marR="47625" marT="47625" marB="47625" anchor="ctr">
                    <a:lnL w="0" cap="flat" cmpd="sng" algn="ctr">
                      <a:solidFill>
                        <a:srgbClr val="000000"/>
                      </a:solidFill>
                      <a:prstDash val="solid"/>
                      <a:round/>
                      <a:headEnd type="none" w="med" len="med"/>
                      <a:tailEnd type="none" w="med" len="med"/>
                    </a:lnL>
                    <a:lnR w="9525" cap="flat" cmpd="sng" algn="ctr">
                      <a:solidFill>
                        <a:srgbClr val="095277"/>
                      </a:solidFill>
                      <a:prstDash val="solid"/>
                      <a:round/>
                      <a:headEnd type="none" w="med" len="med"/>
                      <a:tailEnd type="none" w="med" len="med"/>
                    </a:lnR>
                    <a:lnT w="9525" cap="flat" cmpd="sng" algn="ctr">
                      <a:solidFill>
                        <a:srgbClr val="095277"/>
                      </a:solidFill>
                      <a:prstDash val="solid"/>
                      <a:round/>
                      <a:headEnd type="none" w="med" len="med"/>
                      <a:tailEnd type="none" w="med" len="med"/>
                    </a:lnT>
                    <a:lnB w="9525" cap="flat" cmpd="sng" algn="ctr">
                      <a:solidFill>
                        <a:srgbClr val="095277"/>
                      </a:solidFill>
                      <a:prstDash val="solid"/>
                      <a:round/>
                      <a:headEnd type="none" w="med" len="med"/>
                      <a:tailEnd type="none" w="med" len="med"/>
                    </a:lnB>
                  </a:tcPr>
                </a:tc>
                <a:tc>
                  <a:txBody>
                    <a:bodyPr/>
                    <a:lstStyle/>
                    <a:p>
                      <a:pPr algn="r" rtl="1">
                        <a:lnSpc>
                          <a:spcPts val="2311"/>
                        </a:lnSpc>
                        <a:defRPr/>
                      </a:pPr>
                      <a:r>
                        <a:rPr lang="ar-EG" sz="1800">
                          <a:solidFill>
                            <a:srgbClr val="000000"/>
                          </a:solidFill>
                          <a:latin typeface="Almarai Bold"/>
                          <a:ea typeface="Almarai Bold"/>
                          <a:cs typeface="Almarai Bold"/>
                          <a:sym typeface="Almarai Bold"/>
                          <a:rtl/>
                        </a:rPr>
                        <a:t>تعزز البنى المؤسسية الهرمية</a:t>
                      </a:r>
                      <a:endParaRPr lang="en-US" sz="1100"/>
                    </a:p>
                  </a:txBody>
                  <a:tcPr marL="47625" marR="47625" marT="47625" marB="47625" anchor="ctr">
                    <a:lnL w="9525" cap="flat" cmpd="sng" algn="ctr">
                      <a:solidFill>
                        <a:srgbClr val="095277"/>
                      </a:solidFill>
                      <a:prstDash val="solid"/>
                      <a:round/>
                      <a:headEnd type="none" w="med" len="med"/>
                      <a:tailEnd type="none" w="med" len="med"/>
                    </a:lnL>
                    <a:lnR w="9525" cap="flat" cmpd="sng" algn="ctr">
                      <a:solidFill>
                        <a:srgbClr val="095277"/>
                      </a:solidFill>
                      <a:prstDash val="solid"/>
                      <a:round/>
                      <a:headEnd type="none" w="med" len="med"/>
                      <a:tailEnd type="none" w="med" len="med"/>
                    </a:lnR>
                    <a:lnT w="9525" cap="flat" cmpd="sng" algn="ctr">
                      <a:solidFill>
                        <a:srgbClr val="095277"/>
                      </a:solidFill>
                      <a:prstDash val="solid"/>
                      <a:round/>
                      <a:headEnd type="none" w="med" len="med"/>
                      <a:tailEnd type="none" w="med" len="med"/>
                    </a:lnT>
                    <a:lnB w="9525" cap="flat" cmpd="sng" algn="ctr">
                      <a:solidFill>
                        <a:srgbClr val="095277"/>
                      </a:solidFill>
                      <a:prstDash val="solid"/>
                      <a:round/>
                      <a:headEnd type="none" w="med" len="med"/>
                      <a:tailEnd type="none" w="med" len="med"/>
                    </a:lnB>
                  </a:tcPr>
                </a:tc>
                <a:tc>
                  <a:txBody>
                    <a:bodyPr/>
                    <a:lstStyle/>
                    <a:p>
                      <a:pPr algn="r" rtl="1">
                        <a:lnSpc>
                          <a:spcPts val="2311"/>
                        </a:lnSpc>
                        <a:defRPr/>
                      </a:pPr>
                      <a:r>
                        <a:rPr lang="ar-EG" sz="1800">
                          <a:solidFill>
                            <a:srgbClr val="000000"/>
                          </a:solidFill>
                          <a:latin typeface="Almarai Bold"/>
                          <a:ea typeface="Almarai Bold"/>
                          <a:cs typeface="Almarai Bold"/>
                          <a:sym typeface="Almarai Bold"/>
                          <a:rtl/>
                        </a:rPr>
                        <a:t>تعزز البنى المؤسسية الشبكية</a:t>
                      </a:r>
                      <a:endParaRPr lang="en-US" sz="1100"/>
                    </a:p>
                  </a:txBody>
                  <a:tcPr marL="47625" marR="47625" marT="47625" marB="47625" anchor="ctr">
                    <a:lnL w="9525" cap="flat" cmpd="sng" algn="ctr">
                      <a:solidFill>
                        <a:srgbClr val="095277"/>
                      </a:solidFill>
                      <a:prstDash val="solid"/>
                      <a:round/>
                      <a:headEnd type="none" w="med" len="med"/>
                      <a:tailEnd type="none" w="med" len="med"/>
                    </a:lnL>
                    <a:lnR w="0" cap="flat" cmpd="sng" algn="ctr">
                      <a:solidFill>
                        <a:srgbClr val="000000"/>
                      </a:solidFill>
                      <a:prstDash val="solid"/>
                      <a:round/>
                      <a:headEnd type="none" w="med" len="med"/>
                      <a:tailEnd type="none" w="med" len="med"/>
                    </a:lnR>
                    <a:lnT w="9525" cap="flat" cmpd="sng" algn="ctr">
                      <a:solidFill>
                        <a:srgbClr val="095277"/>
                      </a:solidFill>
                      <a:prstDash val="solid"/>
                      <a:round/>
                      <a:headEnd type="none" w="med" len="med"/>
                      <a:tailEnd type="none" w="med" len="med"/>
                    </a:lnT>
                    <a:lnB w="9525" cap="flat" cmpd="sng" algn="ctr">
                      <a:solidFill>
                        <a:srgbClr val="095277"/>
                      </a:solidFill>
                      <a:prstDash val="solid"/>
                      <a:round/>
                      <a:headEnd type="none" w="med" len="med"/>
                      <a:tailEnd type="none" w="med" len="med"/>
                    </a:lnB>
                  </a:tcPr>
                </a:tc>
                <a:extLst>
                  <a:ext uri="{0D108BD9-81ED-4DB2-BD59-A6C34878D82A}">
                    <a16:rowId xmlns:a16="http://schemas.microsoft.com/office/drawing/2014/main" val="10005"/>
                  </a:ext>
                </a:extLst>
              </a:tr>
              <a:tr h="534200">
                <a:tc>
                  <a:txBody>
                    <a:bodyPr/>
                    <a:lstStyle/>
                    <a:p>
                      <a:pPr algn="ctr" rtl="1">
                        <a:lnSpc>
                          <a:spcPts val="2311"/>
                        </a:lnSpc>
                        <a:defRPr/>
                      </a:pPr>
                      <a:r>
                        <a:rPr lang="en-US" sz="1800">
                          <a:solidFill>
                            <a:srgbClr val="000000"/>
                          </a:solidFill>
                          <a:latin typeface="Almarai Bold"/>
                          <a:ea typeface="Almarai Bold"/>
                          <a:cs typeface="Almarai Bold"/>
                          <a:sym typeface="Almarai Bold"/>
                        </a:rPr>
                        <a:t>6</a:t>
                      </a:r>
                      <a:endParaRPr lang="en-US" sz="1100"/>
                    </a:p>
                  </a:txBody>
                  <a:tcPr marL="47625" marR="47625" marT="47625" marB="47625" anchor="ctr">
                    <a:lnL w="0" cap="flat" cmpd="sng" algn="ctr">
                      <a:solidFill>
                        <a:srgbClr val="000000"/>
                      </a:solidFill>
                      <a:prstDash val="solid"/>
                      <a:round/>
                      <a:headEnd type="none" w="med" len="med"/>
                      <a:tailEnd type="none" w="med" len="med"/>
                    </a:lnL>
                    <a:lnR w="9525" cap="flat" cmpd="sng" algn="ctr">
                      <a:solidFill>
                        <a:srgbClr val="095277"/>
                      </a:solidFill>
                      <a:prstDash val="solid"/>
                      <a:round/>
                      <a:headEnd type="none" w="med" len="med"/>
                      <a:tailEnd type="none" w="med" len="med"/>
                    </a:lnR>
                    <a:lnT w="9525" cap="flat" cmpd="sng" algn="ctr">
                      <a:solidFill>
                        <a:srgbClr val="095277"/>
                      </a:solidFill>
                      <a:prstDash val="solid"/>
                      <a:round/>
                      <a:headEnd type="none" w="med" len="med"/>
                      <a:tailEnd type="none" w="med" len="med"/>
                    </a:lnT>
                    <a:lnB w="9525" cap="flat" cmpd="sng" algn="ctr">
                      <a:solidFill>
                        <a:srgbClr val="095277"/>
                      </a:solidFill>
                      <a:prstDash val="solid"/>
                      <a:round/>
                      <a:headEnd type="none" w="med" len="med"/>
                      <a:tailEnd type="none" w="med" len="med"/>
                    </a:lnB>
                  </a:tcPr>
                </a:tc>
                <a:tc>
                  <a:txBody>
                    <a:bodyPr/>
                    <a:lstStyle/>
                    <a:p>
                      <a:pPr algn="r" rtl="1">
                        <a:lnSpc>
                          <a:spcPts val="2311"/>
                        </a:lnSpc>
                        <a:defRPr/>
                      </a:pPr>
                      <a:r>
                        <a:rPr lang="ar-EG" sz="1800">
                          <a:solidFill>
                            <a:srgbClr val="000000"/>
                          </a:solidFill>
                          <a:latin typeface="Almarai Bold"/>
                          <a:ea typeface="Almarai Bold"/>
                          <a:cs typeface="Almarai Bold"/>
                          <a:sym typeface="Almarai Bold"/>
                          <a:rtl/>
                        </a:rPr>
                        <a:t>يسودها مبدأ (طاعة الرؤساء)</a:t>
                      </a:r>
                      <a:endParaRPr lang="en-US" sz="1100"/>
                    </a:p>
                  </a:txBody>
                  <a:tcPr marL="47625" marR="47625" marT="47625" marB="47625" anchor="ctr">
                    <a:lnL w="9525" cap="flat" cmpd="sng" algn="ctr">
                      <a:solidFill>
                        <a:srgbClr val="095277"/>
                      </a:solidFill>
                      <a:prstDash val="solid"/>
                      <a:round/>
                      <a:headEnd type="none" w="med" len="med"/>
                      <a:tailEnd type="none" w="med" len="med"/>
                    </a:lnL>
                    <a:lnR w="9525" cap="flat" cmpd="sng" algn="ctr">
                      <a:solidFill>
                        <a:srgbClr val="095277"/>
                      </a:solidFill>
                      <a:prstDash val="solid"/>
                      <a:round/>
                      <a:headEnd type="none" w="med" len="med"/>
                      <a:tailEnd type="none" w="med" len="med"/>
                    </a:lnR>
                    <a:lnT w="9525" cap="flat" cmpd="sng" algn="ctr">
                      <a:solidFill>
                        <a:srgbClr val="095277"/>
                      </a:solidFill>
                      <a:prstDash val="solid"/>
                      <a:round/>
                      <a:headEnd type="none" w="med" len="med"/>
                      <a:tailEnd type="none" w="med" len="med"/>
                    </a:lnT>
                    <a:lnB w="9525" cap="flat" cmpd="sng" algn="ctr">
                      <a:solidFill>
                        <a:srgbClr val="095277"/>
                      </a:solidFill>
                      <a:prstDash val="solid"/>
                      <a:round/>
                      <a:headEnd type="none" w="med" len="med"/>
                      <a:tailEnd type="none" w="med" len="med"/>
                    </a:lnB>
                  </a:tcPr>
                </a:tc>
                <a:tc>
                  <a:txBody>
                    <a:bodyPr/>
                    <a:lstStyle/>
                    <a:p>
                      <a:pPr algn="r" rtl="1">
                        <a:lnSpc>
                          <a:spcPts val="2311"/>
                        </a:lnSpc>
                        <a:defRPr/>
                      </a:pPr>
                      <a:r>
                        <a:rPr lang="ar-EG" sz="1800">
                          <a:solidFill>
                            <a:srgbClr val="000000"/>
                          </a:solidFill>
                          <a:latin typeface="Almarai Bold"/>
                          <a:ea typeface="Almarai Bold"/>
                          <a:cs typeface="Almarai Bold"/>
                          <a:sym typeface="Almarai Bold"/>
                          <a:rtl/>
                        </a:rPr>
                        <a:t>يسودها مبدأ (التوتر الخلاق)</a:t>
                      </a:r>
                      <a:endParaRPr lang="en-US" sz="1100"/>
                    </a:p>
                  </a:txBody>
                  <a:tcPr marL="47625" marR="47625" marT="47625" marB="47625" anchor="ctr">
                    <a:lnL w="9525" cap="flat" cmpd="sng" algn="ctr">
                      <a:solidFill>
                        <a:srgbClr val="095277"/>
                      </a:solidFill>
                      <a:prstDash val="solid"/>
                      <a:round/>
                      <a:headEnd type="none" w="med" len="med"/>
                      <a:tailEnd type="none" w="med" len="med"/>
                    </a:lnL>
                    <a:lnR w="0" cap="flat" cmpd="sng" algn="ctr">
                      <a:solidFill>
                        <a:srgbClr val="000000"/>
                      </a:solidFill>
                      <a:prstDash val="solid"/>
                      <a:round/>
                      <a:headEnd type="none" w="med" len="med"/>
                      <a:tailEnd type="none" w="med" len="med"/>
                    </a:lnR>
                    <a:lnT w="9525" cap="flat" cmpd="sng" algn="ctr">
                      <a:solidFill>
                        <a:srgbClr val="095277"/>
                      </a:solidFill>
                      <a:prstDash val="solid"/>
                      <a:round/>
                      <a:headEnd type="none" w="med" len="med"/>
                      <a:tailEnd type="none" w="med" len="med"/>
                    </a:lnT>
                    <a:lnB w="9525" cap="flat" cmpd="sng" algn="ctr">
                      <a:solidFill>
                        <a:srgbClr val="095277"/>
                      </a:solidFill>
                      <a:prstDash val="solid"/>
                      <a:round/>
                      <a:headEnd type="none" w="med" len="med"/>
                      <a:tailEnd type="none" w="med" len="med"/>
                    </a:lnB>
                  </a:tcPr>
                </a:tc>
                <a:extLst>
                  <a:ext uri="{0D108BD9-81ED-4DB2-BD59-A6C34878D82A}">
                    <a16:rowId xmlns:a16="http://schemas.microsoft.com/office/drawing/2014/main" val="10006"/>
                  </a:ext>
                </a:extLst>
              </a:tr>
              <a:tr h="534200">
                <a:tc>
                  <a:txBody>
                    <a:bodyPr/>
                    <a:lstStyle/>
                    <a:p>
                      <a:pPr algn="ctr" rtl="1">
                        <a:lnSpc>
                          <a:spcPts val="2311"/>
                        </a:lnSpc>
                        <a:defRPr/>
                      </a:pPr>
                      <a:r>
                        <a:rPr lang="en-US" sz="1800">
                          <a:solidFill>
                            <a:srgbClr val="000000"/>
                          </a:solidFill>
                          <a:latin typeface="Almarai Bold"/>
                          <a:ea typeface="Almarai Bold"/>
                          <a:cs typeface="Almarai Bold"/>
                          <a:sym typeface="Almarai Bold"/>
                        </a:rPr>
                        <a:t>7</a:t>
                      </a:r>
                      <a:endParaRPr lang="en-US" sz="1100"/>
                    </a:p>
                  </a:txBody>
                  <a:tcPr marL="47625" marR="47625" marT="47625" marB="47625" anchor="ctr">
                    <a:lnL w="0" cap="flat" cmpd="sng" algn="ctr">
                      <a:solidFill>
                        <a:srgbClr val="000000"/>
                      </a:solidFill>
                      <a:prstDash val="solid"/>
                      <a:round/>
                      <a:headEnd type="none" w="med" len="med"/>
                      <a:tailEnd type="none" w="med" len="med"/>
                    </a:lnL>
                    <a:lnR w="9525" cap="flat" cmpd="sng" algn="ctr">
                      <a:solidFill>
                        <a:srgbClr val="095277"/>
                      </a:solidFill>
                      <a:prstDash val="solid"/>
                      <a:round/>
                      <a:headEnd type="none" w="med" len="med"/>
                      <a:tailEnd type="none" w="med" len="med"/>
                    </a:lnR>
                    <a:lnT w="9525" cap="flat" cmpd="sng" algn="ctr">
                      <a:solidFill>
                        <a:srgbClr val="095277"/>
                      </a:solidFill>
                      <a:prstDash val="solid"/>
                      <a:round/>
                      <a:headEnd type="none" w="med" len="med"/>
                      <a:tailEnd type="none" w="med" len="med"/>
                    </a:lnT>
                    <a:lnB w="9525" cap="flat" cmpd="sng" algn="ctr">
                      <a:solidFill>
                        <a:srgbClr val="095277"/>
                      </a:solidFill>
                      <a:prstDash val="solid"/>
                      <a:round/>
                      <a:headEnd type="none" w="med" len="med"/>
                      <a:tailEnd type="none" w="med" len="med"/>
                    </a:lnB>
                  </a:tcPr>
                </a:tc>
                <a:tc>
                  <a:txBody>
                    <a:bodyPr/>
                    <a:lstStyle/>
                    <a:p>
                      <a:pPr algn="r" rtl="1">
                        <a:lnSpc>
                          <a:spcPts val="2311"/>
                        </a:lnSpc>
                        <a:defRPr/>
                      </a:pPr>
                      <a:r>
                        <a:rPr lang="ar-EG" sz="1800">
                          <a:solidFill>
                            <a:srgbClr val="000000"/>
                          </a:solidFill>
                          <a:latin typeface="Almarai Bold"/>
                          <a:ea typeface="Almarai Bold"/>
                          <a:cs typeface="Almarai Bold"/>
                          <a:sym typeface="Almarai Bold"/>
                          <a:rtl/>
                        </a:rPr>
                        <a:t>تتجنب المفاجآت</a:t>
                      </a:r>
                      <a:endParaRPr lang="en-US" sz="1100"/>
                    </a:p>
                  </a:txBody>
                  <a:tcPr marL="47625" marR="47625" marT="47625" marB="47625" anchor="ctr">
                    <a:lnL w="9525" cap="flat" cmpd="sng" algn="ctr">
                      <a:solidFill>
                        <a:srgbClr val="095277"/>
                      </a:solidFill>
                      <a:prstDash val="solid"/>
                      <a:round/>
                      <a:headEnd type="none" w="med" len="med"/>
                      <a:tailEnd type="none" w="med" len="med"/>
                    </a:lnL>
                    <a:lnR w="9525" cap="flat" cmpd="sng" algn="ctr">
                      <a:solidFill>
                        <a:srgbClr val="095277"/>
                      </a:solidFill>
                      <a:prstDash val="solid"/>
                      <a:round/>
                      <a:headEnd type="none" w="med" len="med"/>
                      <a:tailEnd type="none" w="med" len="med"/>
                    </a:lnR>
                    <a:lnT w="9525" cap="flat" cmpd="sng" algn="ctr">
                      <a:solidFill>
                        <a:srgbClr val="095277"/>
                      </a:solidFill>
                      <a:prstDash val="solid"/>
                      <a:round/>
                      <a:headEnd type="none" w="med" len="med"/>
                      <a:tailEnd type="none" w="med" len="med"/>
                    </a:lnT>
                    <a:lnB w="9525" cap="flat" cmpd="sng" algn="ctr">
                      <a:solidFill>
                        <a:srgbClr val="095277"/>
                      </a:solidFill>
                      <a:prstDash val="solid"/>
                      <a:round/>
                      <a:headEnd type="none" w="med" len="med"/>
                      <a:tailEnd type="none" w="med" len="med"/>
                    </a:lnB>
                  </a:tcPr>
                </a:tc>
                <a:tc>
                  <a:txBody>
                    <a:bodyPr/>
                    <a:lstStyle/>
                    <a:p>
                      <a:pPr algn="r" rtl="1">
                        <a:lnSpc>
                          <a:spcPts val="2311"/>
                        </a:lnSpc>
                        <a:defRPr/>
                      </a:pPr>
                      <a:r>
                        <a:rPr lang="ar-EG" sz="1800">
                          <a:solidFill>
                            <a:srgbClr val="000000"/>
                          </a:solidFill>
                          <a:latin typeface="Almarai Bold"/>
                          <a:ea typeface="Almarai Bold"/>
                          <a:cs typeface="Almarai Bold"/>
                          <a:sym typeface="Almarai Bold"/>
                          <a:rtl/>
                        </a:rPr>
                        <a:t>ترحب بالمفاجآت</a:t>
                      </a:r>
                      <a:endParaRPr lang="en-US" sz="1100"/>
                    </a:p>
                  </a:txBody>
                  <a:tcPr marL="47625" marR="47625" marT="47625" marB="47625" anchor="ctr">
                    <a:lnL w="9525" cap="flat" cmpd="sng" algn="ctr">
                      <a:solidFill>
                        <a:srgbClr val="095277"/>
                      </a:solidFill>
                      <a:prstDash val="solid"/>
                      <a:round/>
                      <a:headEnd type="none" w="med" len="med"/>
                      <a:tailEnd type="none" w="med" len="med"/>
                    </a:lnL>
                    <a:lnR w="0" cap="flat" cmpd="sng" algn="ctr">
                      <a:solidFill>
                        <a:srgbClr val="000000"/>
                      </a:solidFill>
                      <a:prstDash val="solid"/>
                      <a:round/>
                      <a:headEnd type="none" w="med" len="med"/>
                      <a:tailEnd type="none" w="med" len="med"/>
                    </a:lnR>
                    <a:lnT w="9525" cap="flat" cmpd="sng" algn="ctr">
                      <a:solidFill>
                        <a:srgbClr val="095277"/>
                      </a:solidFill>
                      <a:prstDash val="solid"/>
                      <a:round/>
                      <a:headEnd type="none" w="med" len="med"/>
                      <a:tailEnd type="none" w="med" len="med"/>
                    </a:lnT>
                    <a:lnB w="9525" cap="flat" cmpd="sng" algn="ctr">
                      <a:solidFill>
                        <a:srgbClr val="095277"/>
                      </a:solidFill>
                      <a:prstDash val="solid"/>
                      <a:round/>
                      <a:headEnd type="none" w="med" len="med"/>
                      <a:tailEnd type="none" w="med" len="med"/>
                    </a:lnB>
                  </a:tcPr>
                </a:tc>
                <a:extLst>
                  <a:ext uri="{0D108BD9-81ED-4DB2-BD59-A6C34878D82A}">
                    <a16:rowId xmlns:a16="http://schemas.microsoft.com/office/drawing/2014/main" val="10007"/>
                  </a:ext>
                </a:extLst>
              </a:tr>
              <a:tr h="534200">
                <a:tc>
                  <a:txBody>
                    <a:bodyPr/>
                    <a:lstStyle/>
                    <a:p>
                      <a:pPr algn="ctr" rtl="1">
                        <a:lnSpc>
                          <a:spcPts val="2311"/>
                        </a:lnSpc>
                        <a:defRPr/>
                      </a:pPr>
                      <a:r>
                        <a:rPr lang="en-US" sz="1800">
                          <a:solidFill>
                            <a:srgbClr val="000000"/>
                          </a:solidFill>
                          <a:latin typeface="Almarai Bold"/>
                          <a:ea typeface="Almarai Bold"/>
                          <a:cs typeface="Almarai Bold"/>
                          <a:sym typeface="Almarai Bold"/>
                        </a:rPr>
                        <a:t>8</a:t>
                      </a:r>
                      <a:endParaRPr lang="en-US" sz="1100"/>
                    </a:p>
                  </a:txBody>
                  <a:tcPr marL="47625" marR="47625" marT="47625" marB="47625" anchor="ctr">
                    <a:lnL w="0" cap="flat" cmpd="sng" algn="ctr">
                      <a:solidFill>
                        <a:srgbClr val="000000"/>
                      </a:solidFill>
                      <a:prstDash val="solid"/>
                      <a:round/>
                      <a:headEnd type="none" w="med" len="med"/>
                      <a:tailEnd type="none" w="med" len="med"/>
                    </a:lnL>
                    <a:lnR w="9525" cap="flat" cmpd="sng" algn="ctr">
                      <a:solidFill>
                        <a:srgbClr val="095277"/>
                      </a:solidFill>
                      <a:prstDash val="solid"/>
                      <a:round/>
                      <a:headEnd type="none" w="med" len="med"/>
                      <a:tailEnd type="none" w="med" len="med"/>
                    </a:lnR>
                    <a:lnT w="9525" cap="flat" cmpd="sng" algn="ctr">
                      <a:solidFill>
                        <a:srgbClr val="095277"/>
                      </a:solidFill>
                      <a:prstDash val="solid"/>
                      <a:round/>
                      <a:headEnd type="none" w="med" len="med"/>
                      <a:tailEnd type="none" w="med" len="med"/>
                    </a:lnT>
                    <a:lnB w="9525" cap="flat" cmpd="sng" algn="ctr">
                      <a:solidFill>
                        <a:srgbClr val="095277"/>
                      </a:solidFill>
                      <a:prstDash val="solid"/>
                      <a:round/>
                      <a:headEnd type="none" w="med" len="med"/>
                      <a:tailEnd type="none" w="med" len="med"/>
                    </a:lnB>
                  </a:tcPr>
                </a:tc>
                <a:tc>
                  <a:txBody>
                    <a:bodyPr/>
                    <a:lstStyle/>
                    <a:p>
                      <a:pPr algn="r" rtl="1">
                        <a:lnSpc>
                          <a:spcPts val="2311"/>
                        </a:lnSpc>
                        <a:defRPr/>
                      </a:pPr>
                      <a:r>
                        <a:rPr lang="ar-EG" sz="1800">
                          <a:solidFill>
                            <a:srgbClr val="000000"/>
                          </a:solidFill>
                          <a:latin typeface="Almarai Bold"/>
                          <a:ea typeface="Almarai Bold"/>
                          <a:cs typeface="Almarai Bold"/>
                          <a:sym typeface="Almarai Bold"/>
                          <a:rtl/>
                        </a:rPr>
                        <a:t>تركز على المعرفة المتوفرة بداخل الكيان</a:t>
                      </a:r>
                      <a:endParaRPr lang="en-US" sz="1100"/>
                    </a:p>
                  </a:txBody>
                  <a:tcPr marL="47625" marR="47625" marT="47625" marB="47625" anchor="ctr">
                    <a:lnL w="9525" cap="flat" cmpd="sng" algn="ctr">
                      <a:solidFill>
                        <a:srgbClr val="095277"/>
                      </a:solidFill>
                      <a:prstDash val="solid"/>
                      <a:round/>
                      <a:headEnd type="none" w="med" len="med"/>
                      <a:tailEnd type="none" w="med" len="med"/>
                    </a:lnL>
                    <a:lnR w="9525" cap="flat" cmpd="sng" algn="ctr">
                      <a:solidFill>
                        <a:srgbClr val="095277"/>
                      </a:solidFill>
                      <a:prstDash val="solid"/>
                      <a:round/>
                      <a:headEnd type="none" w="med" len="med"/>
                      <a:tailEnd type="none" w="med" len="med"/>
                    </a:lnR>
                    <a:lnT w="9525" cap="flat" cmpd="sng" algn="ctr">
                      <a:solidFill>
                        <a:srgbClr val="095277"/>
                      </a:solidFill>
                      <a:prstDash val="solid"/>
                      <a:round/>
                      <a:headEnd type="none" w="med" len="med"/>
                      <a:tailEnd type="none" w="med" len="med"/>
                    </a:lnT>
                    <a:lnB w="9525" cap="flat" cmpd="sng" algn="ctr">
                      <a:solidFill>
                        <a:srgbClr val="095277"/>
                      </a:solidFill>
                      <a:prstDash val="solid"/>
                      <a:round/>
                      <a:headEnd type="none" w="med" len="med"/>
                      <a:tailEnd type="none" w="med" len="med"/>
                    </a:lnB>
                  </a:tcPr>
                </a:tc>
                <a:tc>
                  <a:txBody>
                    <a:bodyPr/>
                    <a:lstStyle/>
                    <a:p>
                      <a:pPr algn="r" rtl="1">
                        <a:lnSpc>
                          <a:spcPts val="2311"/>
                        </a:lnSpc>
                        <a:defRPr/>
                      </a:pPr>
                      <a:r>
                        <a:rPr lang="ar-EG" sz="1800">
                          <a:solidFill>
                            <a:srgbClr val="000000"/>
                          </a:solidFill>
                          <a:latin typeface="Almarai Bold"/>
                          <a:ea typeface="Almarai Bold"/>
                          <a:cs typeface="Almarai Bold"/>
                          <a:sym typeface="Almarai Bold"/>
                          <a:rtl/>
                        </a:rPr>
                        <a:t>تركز على دمج المعرفة المتوفرة بداخل الكيان مع تلك الموجودة خارجه</a:t>
                      </a:r>
                      <a:endParaRPr lang="en-US" sz="1100"/>
                    </a:p>
                  </a:txBody>
                  <a:tcPr marL="47625" marR="47625" marT="47625" marB="47625" anchor="ctr">
                    <a:lnL w="9525" cap="flat" cmpd="sng" algn="ctr">
                      <a:solidFill>
                        <a:srgbClr val="095277"/>
                      </a:solidFill>
                      <a:prstDash val="solid"/>
                      <a:round/>
                      <a:headEnd type="none" w="med" len="med"/>
                      <a:tailEnd type="none" w="med" len="med"/>
                    </a:lnL>
                    <a:lnR w="0" cap="flat" cmpd="sng" algn="ctr">
                      <a:solidFill>
                        <a:srgbClr val="000000"/>
                      </a:solidFill>
                      <a:prstDash val="solid"/>
                      <a:round/>
                      <a:headEnd type="none" w="med" len="med"/>
                      <a:tailEnd type="none" w="med" len="med"/>
                    </a:lnR>
                    <a:lnT w="9525" cap="flat" cmpd="sng" algn="ctr">
                      <a:solidFill>
                        <a:srgbClr val="095277"/>
                      </a:solidFill>
                      <a:prstDash val="solid"/>
                      <a:round/>
                      <a:headEnd type="none" w="med" len="med"/>
                      <a:tailEnd type="none" w="med" len="med"/>
                    </a:lnT>
                    <a:lnB w="9525" cap="flat" cmpd="sng" algn="ctr">
                      <a:solidFill>
                        <a:srgbClr val="095277"/>
                      </a:solidFill>
                      <a:prstDash val="solid"/>
                      <a:round/>
                      <a:headEnd type="none" w="med" len="med"/>
                      <a:tailEnd type="none" w="med" len="med"/>
                    </a:lnB>
                  </a:tcPr>
                </a:tc>
                <a:extLst>
                  <a:ext uri="{0D108BD9-81ED-4DB2-BD59-A6C34878D82A}">
                    <a16:rowId xmlns:a16="http://schemas.microsoft.com/office/drawing/2014/main" val="10008"/>
                  </a:ext>
                </a:extLst>
              </a:tr>
              <a:tr h="534200">
                <a:tc>
                  <a:txBody>
                    <a:bodyPr/>
                    <a:lstStyle/>
                    <a:p>
                      <a:pPr algn="ctr" rtl="1">
                        <a:lnSpc>
                          <a:spcPts val="2311"/>
                        </a:lnSpc>
                        <a:defRPr/>
                      </a:pPr>
                      <a:r>
                        <a:rPr lang="en-US" sz="1800">
                          <a:solidFill>
                            <a:srgbClr val="000000"/>
                          </a:solidFill>
                          <a:latin typeface="Almarai Bold"/>
                          <a:ea typeface="Almarai Bold"/>
                          <a:cs typeface="Almarai Bold"/>
                          <a:sym typeface="Almarai Bold"/>
                        </a:rPr>
                        <a:t>9</a:t>
                      </a:r>
                      <a:endParaRPr lang="en-US" sz="1100"/>
                    </a:p>
                  </a:txBody>
                  <a:tcPr marL="47625" marR="47625" marT="47625" marB="47625" anchor="ctr">
                    <a:lnL w="0" cap="flat" cmpd="sng" algn="ctr">
                      <a:solidFill>
                        <a:srgbClr val="000000"/>
                      </a:solidFill>
                      <a:prstDash val="solid"/>
                      <a:round/>
                      <a:headEnd type="none" w="med" len="med"/>
                      <a:tailEnd type="none" w="med" len="med"/>
                    </a:lnL>
                    <a:lnR w="9525" cap="flat" cmpd="sng" algn="ctr">
                      <a:solidFill>
                        <a:srgbClr val="095277"/>
                      </a:solidFill>
                      <a:prstDash val="solid"/>
                      <a:round/>
                      <a:headEnd type="none" w="med" len="med"/>
                      <a:tailEnd type="none" w="med" len="med"/>
                    </a:lnR>
                    <a:lnT w="9525" cap="flat" cmpd="sng" algn="ctr">
                      <a:solidFill>
                        <a:srgbClr val="095277"/>
                      </a:solidFill>
                      <a:prstDash val="solid"/>
                      <a:round/>
                      <a:headEnd type="none" w="med" len="med"/>
                      <a:tailEnd type="none" w="med" len="med"/>
                    </a:lnT>
                    <a:lnB w="9525" cap="flat" cmpd="sng" algn="ctr">
                      <a:solidFill>
                        <a:srgbClr val="095277"/>
                      </a:solidFill>
                      <a:prstDash val="solid"/>
                      <a:round/>
                      <a:headEnd type="none" w="med" len="med"/>
                      <a:tailEnd type="none" w="med" len="med"/>
                    </a:lnB>
                  </a:tcPr>
                </a:tc>
                <a:tc>
                  <a:txBody>
                    <a:bodyPr/>
                    <a:lstStyle/>
                    <a:p>
                      <a:pPr algn="r" rtl="1">
                        <a:lnSpc>
                          <a:spcPts val="2311"/>
                        </a:lnSpc>
                        <a:defRPr/>
                      </a:pPr>
                      <a:r>
                        <a:rPr lang="ar-EG" sz="1800">
                          <a:solidFill>
                            <a:srgbClr val="000000"/>
                          </a:solidFill>
                          <a:latin typeface="Almarai Bold"/>
                          <a:ea typeface="Almarai Bold"/>
                          <a:cs typeface="Almarai Bold"/>
                          <a:sym typeface="Almarai Bold"/>
                          <a:rtl/>
                        </a:rPr>
                        <a:t>تسعى لتحقيق الكفاءة عبر (التنميط)</a:t>
                      </a:r>
                      <a:endParaRPr lang="en-US" sz="1100"/>
                    </a:p>
                  </a:txBody>
                  <a:tcPr marL="47625" marR="47625" marT="47625" marB="47625" anchor="ctr">
                    <a:lnL w="9525" cap="flat" cmpd="sng" algn="ctr">
                      <a:solidFill>
                        <a:srgbClr val="095277"/>
                      </a:solidFill>
                      <a:prstDash val="solid"/>
                      <a:round/>
                      <a:headEnd type="none" w="med" len="med"/>
                      <a:tailEnd type="none" w="med" len="med"/>
                    </a:lnL>
                    <a:lnR w="9525" cap="flat" cmpd="sng" algn="ctr">
                      <a:solidFill>
                        <a:srgbClr val="095277"/>
                      </a:solidFill>
                      <a:prstDash val="solid"/>
                      <a:round/>
                      <a:headEnd type="none" w="med" len="med"/>
                      <a:tailEnd type="none" w="med" len="med"/>
                    </a:lnR>
                    <a:lnT w="9525" cap="flat" cmpd="sng" algn="ctr">
                      <a:solidFill>
                        <a:srgbClr val="095277"/>
                      </a:solidFill>
                      <a:prstDash val="solid"/>
                      <a:round/>
                      <a:headEnd type="none" w="med" len="med"/>
                      <a:tailEnd type="none" w="med" len="med"/>
                    </a:lnT>
                    <a:lnB w="9525" cap="flat" cmpd="sng" algn="ctr">
                      <a:solidFill>
                        <a:srgbClr val="095277"/>
                      </a:solidFill>
                      <a:prstDash val="solid"/>
                      <a:round/>
                      <a:headEnd type="none" w="med" len="med"/>
                      <a:tailEnd type="none" w="med" len="med"/>
                    </a:lnB>
                  </a:tcPr>
                </a:tc>
                <a:tc>
                  <a:txBody>
                    <a:bodyPr/>
                    <a:lstStyle/>
                    <a:p>
                      <a:pPr algn="r" rtl="1">
                        <a:lnSpc>
                          <a:spcPts val="2311"/>
                        </a:lnSpc>
                        <a:defRPr/>
                      </a:pPr>
                      <a:r>
                        <a:rPr lang="ar-EG" sz="1800">
                          <a:solidFill>
                            <a:srgbClr val="000000"/>
                          </a:solidFill>
                          <a:latin typeface="Almarai Bold"/>
                          <a:ea typeface="Almarai Bold"/>
                          <a:cs typeface="Almarai Bold"/>
                          <a:sym typeface="Almarai Bold"/>
                          <a:rtl/>
                        </a:rPr>
                        <a:t>تسعى لتحقيق الكفاءة عبر (الابتكار)</a:t>
                      </a:r>
                      <a:endParaRPr lang="en-US" sz="1100"/>
                    </a:p>
                  </a:txBody>
                  <a:tcPr marL="47625" marR="47625" marT="47625" marB="47625" anchor="ctr">
                    <a:lnL w="9525" cap="flat" cmpd="sng" algn="ctr">
                      <a:solidFill>
                        <a:srgbClr val="095277"/>
                      </a:solidFill>
                      <a:prstDash val="solid"/>
                      <a:round/>
                      <a:headEnd type="none" w="med" len="med"/>
                      <a:tailEnd type="none" w="med" len="med"/>
                    </a:lnL>
                    <a:lnR w="0" cap="flat" cmpd="sng" algn="ctr">
                      <a:solidFill>
                        <a:srgbClr val="000000"/>
                      </a:solidFill>
                      <a:prstDash val="solid"/>
                      <a:round/>
                      <a:headEnd type="none" w="med" len="med"/>
                      <a:tailEnd type="none" w="med" len="med"/>
                    </a:lnR>
                    <a:lnT w="9525" cap="flat" cmpd="sng" algn="ctr">
                      <a:solidFill>
                        <a:srgbClr val="095277"/>
                      </a:solidFill>
                      <a:prstDash val="solid"/>
                      <a:round/>
                      <a:headEnd type="none" w="med" len="med"/>
                      <a:tailEnd type="none" w="med" len="med"/>
                    </a:lnT>
                    <a:lnB w="9525" cap="flat" cmpd="sng" algn="ctr">
                      <a:solidFill>
                        <a:srgbClr val="095277"/>
                      </a:solidFill>
                      <a:prstDash val="solid"/>
                      <a:round/>
                      <a:headEnd type="none" w="med" len="med"/>
                      <a:tailEnd type="none" w="med" len="med"/>
                    </a:lnB>
                  </a:tcPr>
                </a:tc>
                <a:extLst>
                  <a:ext uri="{0D108BD9-81ED-4DB2-BD59-A6C34878D82A}">
                    <a16:rowId xmlns:a16="http://schemas.microsoft.com/office/drawing/2014/main" val="10009"/>
                  </a:ext>
                </a:extLst>
              </a:tr>
              <a:tr h="534200">
                <a:tc>
                  <a:txBody>
                    <a:bodyPr/>
                    <a:lstStyle/>
                    <a:p>
                      <a:pPr algn="ctr" rtl="1">
                        <a:lnSpc>
                          <a:spcPts val="2311"/>
                        </a:lnSpc>
                        <a:defRPr/>
                      </a:pPr>
                      <a:r>
                        <a:rPr lang="en-US" sz="1800">
                          <a:solidFill>
                            <a:srgbClr val="000000"/>
                          </a:solidFill>
                          <a:latin typeface="Almarai Bold"/>
                          <a:ea typeface="Almarai Bold"/>
                          <a:cs typeface="Almarai Bold"/>
                          <a:sym typeface="Almarai Bold"/>
                        </a:rPr>
                        <a:t>10</a:t>
                      </a:r>
                      <a:endParaRPr lang="en-US" sz="1100"/>
                    </a:p>
                  </a:txBody>
                  <a:tcPr marL="47625" marR="47625" marT="47625" marB="47625" anchor="ctr">
                    <a:lnL w="0" cap="flat" cmpd="sng" algn="ctr">
                      <a:solidFill>
                        <a:srgbClr val="000000"/>
                      </a:solidFill>
                      <a:prstDash val="solid"/>
                      <a:round/>
                      <a:headEnd type="none" w="med" len="med"/>
                      <a:tailEnd type="none" w="med" len="med"/>
                    </a:lnL>
                    <a:lnR w="9525" cap="flat" cmpd="sng" algn="ctr">
                      <a:solidFill>
                        <a:srgbClr val="095277"/>
                      </a:solidFill>
                      <a:prstDash val="solid"/>
                      <a:round/>
                      <a:headEnd type="none" w="med" len="med"/>
                      <a:tailEnd type="none" w="med" len="med"/>
                    </a:lnR>
                    <a:lnT w="9525" cap="flat" cmpd="sng" algn="ctr">
                      <a:solidFill>
                        <a:srgbClr val="095277"/>
                      </a:solidFill>
                      <a:prstDash val="solid"/>
                      <a:round/>
                      <a:headEnd type="none" w="med" len="med"/>
                      <a:tailEnd type="none" w="med" len="med"/>
                    </a:lnT>
                    <a:lnB w="9525" cap="flat" cmpd="sng" algn="ctr">
                      <a:solidFill>
                        <a:srgbClr val="095277"/>
                      </a:solidFill>
                      <a:prstDash val="solid"/>
                      <a:round/>
                      <a:headEnd type="none" w="med" len="med"/>
                      <a:tailEnd type="none" w="med" len="med"/>
                    </a:lnB>
                  </a:tcPr>
                </a:tc>
                <a:tc>
                  <a:txBody>
                    <a:bodyPr/>
                    <a:lstStyle/>
                    <a:p>
                      <a:pPr algn="r" rtl="1">
                        <a:lnSpc>
                          <a:spcPts val="2311"/>
                        </a:lnSpc>
                        <a:defRPr/>
                      </a:pPr>
                      <a:r>
                        <a:rPr lang="ar-EG" sz="1800">
                          <a:solidFill>
                            <a:srgbClr val="000000"/>
                          </a:solidFill>
                          <a:latin typeface="Almarai Bold"/>
                          <a:ea typeface="Almarai Bold"/>
                          <a:cs typeface="Almarai Bold"/>
                          <a:sym typeface="Almarai Bold"/>
                          <a:rtl/>
                        </a:rPr>
                        <a:t>تسعى وراء (التيقن)</a:t>
                      </a:r>
                      <a:endParaRPr lang="en-US" sz="1100"/>
                    </a:p>
                  </a:txBody>
                  <a:tcPr marL="47625" marR="47625" marT="47625" marB="47625" anchor="ctr">
                    <a:lnL w="9525" cap="flat" cmpd="sng" algn="ctr">
                      <a:solidFill>
                        <a:srgbClr val="095277"/>
                      </a:solidFill>
                      <a:prstDash val="solid"/>
                      <a:round/>
                      <a:headEnd type="none" w="med" len="med"/>
                      <a:tailEnd type="none" w="med" len="med"/>
                    </a:lnL>
                    <a:lnR w="9525" cap="flat" cmpd="sng" algn="ctr">
                      <a:solidFill>
                        <a:srgbClr val="095277"/>
                      </a:solidFill>
                      <a:prstDash val="solid"/>
                      <a:round/>
                      <a:headEnd type="none" w="med" len="med"/>
                      <a:tailEnd type="none" w="med" len="med"/>
                    </a:lnR>
                    <a:lnT w="9525" cap="flat" cmpd="sng" algn="ctr">
                      <a:solidFill>
                        <a:srgbClr val="095277"/>
                      </a:solidFill>
                      <a:prstDash val="solid"/>
                      <a:round/>
                      <a:headEnd type="none" w="med" len="med"/>
                      <a:tailEnd type="none" w="med" len="med"/>
                    </a:lnT>
                    <a:lnB w="9525" cap="flat" cmpd="sng" algn="ctr">
                      <a:solidFill>
                        <a:srgbClr val="095277"/>
                      </a:solidFill>
                      <a:prstDash val="solid"/>
                      <a:round/>
                      <a:headEnd type="none" w="med" len="med"/>
                      <a:tailEnd type="none" w="med" len="med"/>
                    </a:lnB>
                  </a:tcPr>
                </a:tc>
                <a:tc>
                  <a:txBody>
                    <a:bodyPr/>
                    <a:lstStyle/>
                    <a:p>
                      <a:pPr algn="r" rtl="1">
                        <a:lnSpc>
                          <a:spcPts val="2311"/>
                        </a:lnSpc>
                        <a:defRPr/>
                      </a:pPr>
                      <a:r>
                        <a:rPr lang="ar-EG" sz="1800">
                          <a:solidFill>
                            <a:srgbClr val="000000"/>
                          </a:solidFill>
                          <a:latin typeface="Almarai Bold"/>
                          <a:ea typeface="Almarai Bold"/>
                          <a:cs typeface="Almarai Bold"/>
                          <a:sym typeface="Almarai Bold"/>
                          <a:rtl/>
                        </a:rPr>
                        <a:t>تتعامل بإيجابية مع الغموض وعدم التيقن</a:t>
                      </a:r>
                      <a:endParaRPr lang="en-US" sz="1100"/>
                    </a:p>
                  </a:txBody>
                  <a:tcPr marL="47625" marR="47625" marT="47625" marB="47625" anchor="ctr">
                    <a:lnL w="9525" cap="flat" cmpd="sng" algn="ctr">
                      <a:solidFill>
                        <a:srgbClr val="095277"/>
                      </a:solidFill>
                      <a:prstDash val="solid"/>
                      <a:round/>
                      <a:headEnd type="none" w="med" len="med"/>
                      <a:tailEnd type="none" w="med" len="med"/>
                    </a:lnL>
                    <a:lnR w="0" cap="flat" cmpd="sng" algn="ctr">
                      <a:solidFill>
                        <a:srgbClr val="000000"/>
                      </a:solidFill>
                      <a:prstDash val="solid"/>
                      <a:round/>
                      <a:headEnd type="none" w="med" len="med"/>
                      <a:tailEnd type="none" w="med" len="med"/>
                    </a:lnR>
                    <a:lnT w="9525" cap="flat" cmpd="sng" algn="ctr">
                      <a:solidFill>
                        <a:srgbClr val="095277"/>
                      </a:solidFill>
                      <a:prstDash val="solid"/>
                      <a:round/>
                      <a:headEnd type="none" w="med" len="med"/>
                      <a:tailEnd type="none" w="med" len="med"/>
                    </a:lnT>
                    <a:lnB w="9525" cap="flat" cmpd="sng" algn="ctr">
                      <a:solidFill>
                        <a:srgbClr val="095277"/>
                      </a:solidFill>
                      <a:prstDash val="solid"/>
                      <a:round/>
                      <a:headEnd type="none" w="med" len="med"/>
                      <a:tailEnd type="none" w="med" len="med"/>
                    </a:lnB>
                  </a:tcPr>
                </a:tc>
                <a:extLst>
                  <a:ext uri="{0D108BD9-81ED-4DB2-BD59-A6C34878D82A}">
                    <a16:rowId xmlns:a16="http://schemas.microsoft.com/office/drawing/2014/main" val="10010"/>
                  </a:ext>
                </a:extLst>
              </a:tr>
              <a:tr h="534200">
                <a:tc>
                  <a:txBody>
                    <a:bodyPr/>
                    <a:lstStyle/>
                    <a:p>
                      <a:pPr algn="ctr" rtl="1">
                        <a:lnSpc>
                          <a:spcPts val="2311"/>
                        </a:lnSpc>
                        <a:defRPr/>
                      </a:pPr>
                      <a:r>
                        <a:rPr lang="en-US" sz="1800">
                          <a:solidFill>
                            <a:srgbClr val="000000"/>
                          </a:solidFill>
                          <a:latin typeface="Almarai Bold"/>
                          <a:ea typeface="Almarai Bold"/>
                          <a:cs typeface="Almarai Bold"/>
                          <a:sym typeface="Almarai Bold"/>
                        </a:rPr>
                        <a:t>11</a:t>
                      </a:r>
                      <a:endParaRPr lang="en-US" sz="1100"/>
                    </a:p>
                  </a:txBody>
                  <a:tcPr marL="47625" marR="47625" marT="47625" marB="47625" anchor="ctr">
                    <a:lnL w="0" cap="flat" cmpd="sng" algn="ctr">
                      <a:solidFill>
                        <a:srgbClr val="000000"/>
                      </a:solidFill>
                      <a:prstDash val="solid"/>
                      <a:round/>
                      <a:headEnd type="none" w="med" len="med"/>
                      <a:tailEnd type="none" w="med" len="med"/>
                    </a:lnL>
                    <a:lnR w="9525" cap="flat" cmpd="sng" algn="ctr">
                      <a:solidFill>
                        <a:srgbClr val="095277"/>
                      </a:solidFill>
                      <a:prstDash val="solid"/>
                      <a:round/>
                      <a:headEnd type="none" w="med" len="med"/>
                      <a:tailEnd type="none" w="med" len="med"/>
                    </a:lnR>
                    <a:lnT w="9525" cap="flat" cmpd="sng" algn="ctr">
                      <a:solidFill>
                        <a:srgbClr val="095277"/>
                      </a:solidFill>
                      <a:prstDash val="solid"/>
                      <a:round/>
                      <a:headEnd type="none" w="med" len="med"/>
                      <a:tailEnd type="none" w="med" len="med"/>
                    </a:lnT>
                    <a:lnB w="9525" cap="flat" cmpd="sng" algn="ctr">
                      <a:solidFill>
                        <a:srgbClr val="095277"/>
                      </a:solidFill>
                      <a:prstDash val="solid"/>
                      <a:round/>
                      <a:headEnd type="none" w="med" len="med"/>
                      <a:tailEnd type="none" w="med" len="med"/>
                    </a:lnB>
                  </a:tcPr>
                </a:tc>
                <a:tc>
                  <a:txBody>
                    <a:bodyPr/>
                    <a:lstStyle/>
                    <a:p>
                      <a:pPr algn="r" rtl="1">
                        <a:lnSpc>
                          <a:spcPts val="2311"/>
                        </a:lnSpc>
                        <a:defRPr/>
                      </a:pPr>
                      <a:r>
                        <a:rPr lang="ar-EG" sz="1800">
                          <a:solidFill>
                            <a:srgbClr val="000000"/>
                          </a:solidFill>
                          <a:latin typeface="Almarai Bold"/>
                          <a:ea typeface="Almarai Bold"/>
                          <a:cs typeface="Almarai Bold"/>
                          <a:sym typeface="Almarai Bold"/>
                          <a:rtl/>
                        </a:rPr>
                        <a:t>تسعى وراء البيانات التي تؤكد أساليب الإدارة السائدة</a:t>
                      </a:r>
                      <a:endParaRPr lang="en-US" sz="1100"/>
                    </a:p>
                  </a:txBody>
                  <a:tcPr marL="47625" marR="47625" marT="47625" marB="47625" anchor="ctr">
                    <a:lnL w="9525" cap="flat" cmpd="sng" algn="ctr">
                      <a:solidFill>
                        <a:srgbClr val="095277"/>
                      </a:solidFill>
                      <a:prstDash val="solid"/>
                      <a:round/>
                      <a:headEnd type="none" w="med" len="med"/>
                      <a:tailEnd type="none" w="med" len="med"/>
                    </a:lnL>
                    <a:lnR w="9525" cap="flat" cmpd="sng" algn="ctr">
                      <a:solidFill>
                        <a:srgbClr val="095277"/>
                      </a:solidFill>
                      <a:prstDash val="solid"/>
                      <a:round/>
                      <a:headEnd type="none" w="med" len="med"/>
                      <a:tailEnd type="none" w="med" len="med"/>
                    </a:lnR>
                    <a:lnT w="9525" cap="flat" cmpd="sng" algn="ctr">
                      <a:solidFill>
                        <a:srgbClr val="095277"/>
                      </a:solidFill>
                      <a:prstDash val="solid"/>
                      <a:round/>
                      <a:headEnd type="none" w="med" len="med"/>
                      <a:tailEnd type="none" w="med" len="med"/>
                    </a:lnT>
                    <a:lnB w="9525" cap="flat" cmpd="sng" algn="ctr">
                      <a:solidFill>
                        <a:srgbClr val="095277"/>
                      </a:solidFill>
                      <a:prstDash val="solid"/>
                      <a:round/>
                      <a:headEnd type="none" w="med" len="med"/>
                      <a:tailEnd type="none" w="med" len="med"/>
                    </a:lnB>
                  </a:tcPr>
                </a:tc>
                <a:tc>
                  <a:txBody>
                    <a:bodyPr/>
                    <a:lstStyle/>
                    <a:p>
                      <a:pPr algn="r" rtl="1">
                        <a:lnSpc>
                          <a:spcPts val="2311"/>
                        </a:lnSpc>
                        <a:defRPr/>
                      </a:pPr>
                      <a:r>
                        <a:rPr lang="ar-EG" sz="1800">
                          <a:solidFill>
                            <a:srgbClr val="000000"/>
                          </a:solidFill>
                          <a:latin typeface="Almarai Bold"/>
                          <a:ea typeface="Almarai Bold"/>
                          <a:cs typeface="Almarai Bold"/>
                          <a:sym typeface="Almarai Bold"/>
                          <a:rtl/>
                        </a:rPr>
                        <a:t>تسعى وراء البيانات التي تفند أساليب الإدارة السائدة</a:t>
                      </a:r>
                      <a:endParaRPr lang="en-US" sz="1100"/>
                    </a:p>
                  </a:txBody>
                  <a:tcPr marL="47625" marR="47625" marT="47625" marB="47625" anchor="ctr">
                    <a:lnL w="9525" cap="flat" cmpd="sng" algn="ctr">
                      <a:solidFill>
                        <a:srgbClr val="095277"/>
                      </a:solidFill>
                      <a:prstDash val="solid"/>
                      <a:round/>
                      <a:headEnd type="none" w="med" len="med"/>
                      <a:tailEnd type="none" w="med" len="med"/>
                    </a:lnL>
                    <a:lnR w="0" cap="flat" cmpd="sng" algn="ctr">
                      <a:solidFill>
                        <a:srgbClr val="000000"/>
                      </a:solidFill>
                      <a:prstDash val="solid"/>
                      <a:round/>
                      <a:headEnd type="none" w="med" len="med"/>
                      <a:tailEnd type="none" w="med" len="med"/>
                    </a:lnR>
                    <a:lnT w="9525" cap="flat" cmpd="sng" algn="ctr">
                      <a:solidFill>
                        <a:srgbClr val="095277"/>
                      </a:solidFill>
                      <a:prstDash val="solid"/>
                      <a:round/>
                      <a:headEnd type="none" w="med" len="med"/>
                      <a:tailEnd type="none" w="med" len="med"/>
                    </a:lnT>
                    <a:lnB w="9525" cap="flat" cmpd="sng" algn="ctr">
                      <a:solidFill>
                        <a:srgbClr val="095277"/>
                      </a:solidFill>
                      <a:prstDash val="solid"/>
                      <a:round/>
                      <a:headEnd type="none" w="med" len="med"/>
                      <a:tailEnd type="none" w="med" len="med"/>
                    </a:lnB>
                  </a:tcPr>
                </a:tc>
                <a:extLst>
                  <a:ext uri="{0D108BD9-81ED-4DB2-BD59-A6C34878D82A}">
                    <a16:rowId xmlns:a16="http://schemas.microsoft.com/office/drawing/2014/main" val="10011"/>
                  </a:ext>
                </a:extLst>
              </a:tr>
              <a:tr h="534200">
                <a:tc>
                  <a:txBody>
                    <a:bodyPr/>
                    <a:lstStyle/>
                    <a:p>
                      <a:pPr algn="ctr" rtl="1">
                        <a:lnSpc>
                          <a:spcPts val="2311"/>
                        </a:lnSpc>
                        <a:defRPr/>
                      </a:pPr>
                      <a:r>
                        <a:rPr lang="en-US" sz="1800">
                          <a:solidFill>
                            <a:srgbClr val="000000"/>
                          </a:solidFill>
                          <a:latin typeface="Almarai Bold"/>
                          <a:ea typeface="Almarai Bold"/>
                          <a:cs typeface="Almarai Bold"/>
                          <a:sym typeface="Almarai Bold"/>
                        </a:rPr>
                        <a:t>12</a:t>
                      </a:r>
                      <a:endParaRPr lang="en-US" sz="1100"/>
                    </a:p>
                  </a:txBody>
                  <a:tcPr marL="47625" marR="47625" marT="47625" marB="47625" anchor="ctr">
                    <a:lnL w="0" cap="flat" cmpd="sng" algn="ctr">
                      <a:solidFill>
                        <a:srgbClr val="000000"/>
                      </a:solidFill>
                      <a:prstDash val="solid"/>
                      <a:round/>
                      <a:headEnd type="none" w="med" len="med"/>
                      <a:tailEnd type="none" w="med" len="med"/>
                    </a:lnL>
                    <a:lnR w="9525" cap="flat" cmpd="sng" algn="ctr">
                      <a:solidFill>
                        <a:srgbClr val="095277"/>
                      </a:solidFill>
                      <a:prstDash val="solid"/>
                      <a:round/>
                      <a:headEnd type="none" w="med" len="med"/>
                      <a:tailEnd type="none" w="med" len="med"/>
                    </a:lnR>
                    <a:lnT w="9525" cap="flat" cmpd="sng" algn="ctr">
                      <a:solidFill>
                        <a:srgbClr val="095277"/>
                      </a:solidFill>
                      <a:prstDash val="solid"/>
                      <a:round/>
                      <a:headEnd type="none" w="med" len="med"/>
                      <a:tailEnd type="none" w="med" len="med"/>
                    </a:lnT>
                    <a:lnB w="9525" cap="flat" cmpd="sng" algn="ctr">
                      <a:solidFill>
                        <a:srgbClr val="095277"/>
                      </a:solidFill>
                      <a:prstDash val="solid"/>
                      <a:round/>
                      <a:headEnd type="none" w="med" len="med"/>
                      <a:tailEnd type="none" w="med" len="med"/>
                    </a:lnB>
                  </a:tcPr>
                </a:tc>
                <a:tc>
                  <a:txBody>
                    <a:bodyPr/>
                    <a:lstStyle/>
                    <a:p>
                      <a:pPr algn="r" rtl="1">
                        <a:lnSpc>
                          <a:spcPts val="2311"/>
                        </a:lnSpc>
                        <a:defRPr/>
                      </a:pPr>
                      <a:r>
                        <a:rPr lang="ar-EG" sz="1800">
                          <a:solidFill>
                            <a:srgbClr val="000000"/>
                          </a:solidFill>
                          <a:latin typeface="Almarai Bold"/>
                          <a:ea typeface="Almarai Bold"/>
                          <a:cs typeface="Almarai Bold"/>
                          <a:sym typeface="Almarai Bold"/>
                          <a:rtl/>
                        </a:rPr>
                        <a:t>تفضل الأمور التي يمكن التنبؤ بها </a:t>
                      </a:r>
                      <a:endParaRPr lang="en-US" sz="1100"/>
                    </a:p>
                  </a:txBody>
                  <a:tcPr marL="47625" marR="47625" marT="47625" marB="47625" anchor="ctr">
                    <a:lnL w="9525" cap="flat" cmpd="sng" algn="ctr">
                      <a:solidFill>
                        <a:srgbClr val="095277"/>
                      </a:solidFill>
                      <a:prstDash val="solid"/>
                      <a:round/>
                      <a:headEnd type="none" w="med" len="med"/>
                      <a:tailEnd type="none" w="med" len="med"/>
                    </a:lnL>
                    <a:lnR w="9525" cap="flat" cmpd="sng" algn="ctr">
                      <a:solidFill>
                        <a:srgbClr val="095277"/>
                      </a:solidFill>
                      <a:prstDash val="solid"/>
                      <a:round/>
                      <a:headEnd type="none" w="med" len="med"/>
                      <a:tailEnd type="none" w="med" len="med"/>
                    </a:lnR>
                    <a:lnT w="9525" cap="flat" cmpd="sng" algn="ctr">
                      <a:solidFill>
                        <a:srgbClr val="095277"/>
                      </a:solidFill>
                      <a:prstDash val="solid"/>
                      <a:round/>
                      <a:headEnd type="none" w="med" len="med"/>
                      <a:tailEnd type="none" w="med" len="med"/>
                    </a:lnT>
                    <a:lnB w="9525" cap="flat" cmpd="sng" algn="ctr">
                      <a:solidFill>
                        <a:srgbClr val="095277"/>
                      </a:solidFill>
                      <a:prstDash val="solid"/>
                      <a:round/>
                      <a:headEnd type="none" w="med" len="med"/>
                      <a:tailEnd type="none" w="med" len="med"/>
                    </a:lnB>
                  </a:tcPr>
                </a:tc>
                <a:tc>
                  <a:txBody>
                    <a:bodyPr/>
                    <a:lstStyle/>
                    <a:p>
                      <a:pPr algn="r" rtl="1">
                        <a:lnSpc>
                          <a:spcPts val="2311"/>
                        </a:lnSpc>
                        <a:defRPr/>
                      </a:pPr>
                      <a:r>
                        <a:rPr lang="ar-EG" sz="1800">
                          <a:solidFill>
                            <a:srgbClr val="000000"/>
                          </a:solidFill>
                          <a:latin typeface="Almarai Bold"/>
                          <a:ea typeface="Almarai Bold"/>
                          <a:cs typeface="Almarai Bold"/>
                          <a:sym typeface="Almarai Bold"/>
                          <a:rtl/>
                        </a:rPr>
                        <a:t>لا تخشى التعامل مع الأمور التي لا يمكن التنبؤ بها </a:t>
                      </a:r>
                      <a:endParaRPr lang="en-US" sz="1100"/>
                    </a:p>
                  </a:txBody>
                  <a:tcPr marL="47625" marR="47625" marT="47625" marB="47625" anchor="ctr">
                    <a:lnL w="9525" cap="flat" cmpd="sng" algn="ctr">
                      <a:solidFill>
                        <a:srgbClr val="095277"/>
                      </a:solidFill>
                      <a:prstDash val="solid"/>
                      <a:round/>
                      <a:headEnd type="none" w="med" len="med"/>
                      <a:tailEnd type="none" w="med" len="med"/>
                    </a:lnL>
                    <a:lnR w="0" cap="flat" cmpd="sng" algn="ctr">
                      <a:solidFill>
                        <a:srgbClr val="000000"/>
                      </a:solidFill>
                      <a:prstDash val="solid"/>
                      <a:round/>
                      <a:headEnd type="none" w="med" len="med"/>
                      <a:tailEnd type="none" w="med" len="med"/>
                    </a:lnR>
                    <a:lnT w="9525" cap="flat" cmpd="sng" algn="ctr">
                      <a:solidFill>
                        <a:srgbClr val="095277"/>
                      </a:solidFill>
                      <a:prstDash val="solid"/>
                      <a:round/>
                      <a:headEnd type="none" w="med" len="med"/>
                      <a:tailEnd type="none" w="med" len="med"/>
                    </a:lnT>
                    <a:lnB w="9525" cap="flat" cmpd="sng" algn="ctr">
                      <a:solidFill>
                        <a:srgbClr val="095277"/>
                      </a:solidFill>
                      <a:prstDash val="solid"/>
                      <a:round/>
                      <a:headEnd type="none" w="med" len="med"/>
                      <a:tailEnd type="none" w="med" len="med"/>
                    </a:lnB>
                  </a:tcPr>
                </a:tc>
                <a:extLst>
                  <a:ext uri="{0D108BD9-81ED-4DB2-BD59-A6C34878D82A}">
                    <a16:rowId xmlns:a16="http://schemas.microsoft.com/office/drawing/2014/main" val="10012"/>
                  </a:ext>
                </a:extLst>
              </a:tr>
              <a:tr h="534200">
                <a:tc>
                  <a:txBody>
                    <a:bodyPr/>
                    <a:lstStyle/>
                    <a:p>
                      <a:pPr algn="ctr" rtl="1">
                        <a:lnSpc>
                          <a:spcPts val="2311"/>
                        </a:lnSpc>
                        <a:defRPr/>
                      </a:pPr>
                      <a:r>
                        <a:rPr lang="en-US" sz="1800">
                          <a:solidFill>
                            <a:srgbClr val="000000"/>
                          </a:solidFill>
                          <a:latin typeface="Almarai Bold"/>
                          <a:ea typeface="Almarai Bold"/>
                          <a:cs typeface="Almarai Bold"/>
                          <a:sym typeface="Almarai Bold"/>
                        </a:rPr>
                        <a:t>13</a:t>
                      </a:r>
                      <a:endParaRPr lang="en-US" sz="1100"/>
                    </a:p>
                  </a:txBody>
                  <a:tcPr marL="47625" marR="47625" marT="47625" marB="47625" anchor="ctr">
                    <a:lnL w="0" cap="flat" cmpd="sng" algn="ctr">
                      <a:solidFill>
                        <a:srgbClr val="000000"/>
                      </a:solidFill>
                      <a:prstDash val="solid"/>
                      <a:round/>
                      <a:headEnd type="none" w="med" len="med"/>
                      <a:tailEnd type="none" w="med" len="med"/>
                    </a:lnL>
                    <a:lnR w="9525" cap="flat" cmpd="sng" algn="ctr">
                      <a:solidFill>
                        <a:srgbClr val="095277"/>
                      </a:solidFill>
                      <a:prstDash val="solid"/>
                      <a:round/>
                      <a:headEnd type="none" w="med" len="med"/>
                      <a:tailEnd type="none" w="med" len="med"/>
                    </a:lnR>
                    <a:lnT w="9525" cap="flat" cmpd="sng" algn="ctr">
                      <a:solidFill>
                        <a:srgbClr val="095277"/>
                      </a:solidFill>
                      <a:prstDash val="solid"/>
                      <a:round/>
                      <a:headEnd type="none" w="med" len="med"/>
                      <a:tailEnd type="none" w="med" len="med"/>
                    </a:lnT>
                    <a:lnB w="9525" cap="flat" cmpd="sng" algn="ctr">
                      <a:solidFill>
                        <a:srgbClr val="095277"/>
                      </a:solidFill>
                      <a:prstDash val="solid"/>
                      <a:round/>
                      <a:headEnd type="none" w="med" len="med"/>
                      <a:tailEnd type="none" w="med" len="med"/>
                    </a:lnB>
                  </a:tcPr>
                </a:tc>
                <a:tc>
                  <a:txBody>
                    <a:bodyPr/>
                    <a:lstStyle/>
                    <a:p>
                      <a:pPr algn="r" rtl="1">
                        <a:lnSpc>
                          <a:spcPts val="2311"/>
                        </a:lnSpc>
                        <a:defRPr/>
                      </a:pPr>
                      <a:r>
                        <a:rPr lang="ar-EG" sz="1800">
                          <a:solidFill>
                            <a:srgbClr val="000000"/>
                          </a:solidFill>
                          <a:latin typeface="Almarai Bold"/>
                          <a:ea typeface="Almarai Bold"/>
                          <a:cs typeface="Almarai Bold"/>
                          <a:sym typeface="Almarai Bold"/>
                          <a:rtl/>
                        </a:rPr>
                        <a:t>تقيس الاستقرار</a:t>
                      </a:r>
                      <a:endParaRPr lang="en-US" sz="1100"/>
                    </a:p>
                  </a:txBody>
                  <a:tcPr marL="47625" marR="47625" marT="47625" marB="47625" anchor="ctr">
                    <a:lnL w="9525" cap="flat" cmpd="sng" algn="ctr">
                      <a:solidFill>
                        <a:srgbClr val="095277"/>
                      </a:solidFill>
                      <a:prstDash val="solid"/>
                      <a:round/>
                      <a:headEnd type="none" w="med" len="med"/>
                      <a:tailEnd type="none" w="med" len="med"/>
                    </a:lnL>
                    <a:lnR w="9525" cap="flat" cmpd="sng" algn="ctr">
                      <a:solidFill>
                        <a:srgbClr val="095277"/>
                      </a:solidFill>
                      <a:prstDash val="solid"/>
                      <a:round/>
                      <a:headEnd type="none" w="med" len="med"/>
                      <a:tailEnd type="none" w="med" len="med"/>
                    </a:lnR>
                    <a:lnT w="9525" cap="flat" cmpd="sng" algn="ctr">
                      <a:solidFill>
                        <a:srgbClr val="095277"/>
                      </a:solidFill>
                      <a:prstDash val="solid"/>
                      <a:round/>
                      <a:headEnd type="none" w="med" len="med"/>
                      <a:tailEnd type="none" w="med" len="med"/>
                    </a:lnT>
                    <a:lnB w="9525" cap="flat" cmpd="sng" algn="ctr">
                      <a:solidFill>
                        <a:srgbClr val="095277"/>
                      </a:solidFill>
                      <a:prstDash val="solid"/>
                      <a:round/>
                      <a:headEnd type="none" w="med" len="med"/>
                      <a:tailEnd type="none" w="med" len="med"/>
                    </a:lnB>
                  </a:tcPr>
                </a:tc>
                <a:tc>
                  <a:txBody>
                    <a:bodyPr/>
                    <a:lstStyle/>
                    <a:p>
                      <a:pPr algn="r" rtl="1">
                        <a:lnSpc>
                          <a:spcPts val="2311"/>
                        </a:lnSpc>
                        <a:defRPr/>
                      </a:pPr>
                      <a:r>
                        <a:rPr lang="ar-EG" sz="1800">
                          <a:solidFill>
                            <a:srgbClr val="000000"/>
                          </a:solidFill>
                          <a:latin typeface="Almarai Bold"/>
                          <a:ea typeface="Almarai Bold"/>
                          <a:cs typeface="Almarai Bold"/>
                          <a:sym typeface="Almarai Bold"/>
                          <a:rtl/>
                        </a:rPr>
                        <a:t>تقيس الابتكار</a:t>
                      </a:r>
                      <a:endParaRPr lang="en-US" sz="1100"/>
                    </a:p>
                  </a:txBody>
                  <a:tcPr marL="47625" marR="47625" marT="47625" marB="47625" anchor="ctr">
                    <a:lnL w="9525" cap="flat" cmpd="sng" algn="ctr">
                      <a:solidFill>
                        <a:srgbClr val="095277"/>
                      </a:solidFill>
                      <a:prstDash val="solid"/>
                      <a:round/>
                      <a:headEnd type="none" w="med" len="med"/>
                      <a:tailEnd type="none" w="med" len="med"/>
                    </a:lnL>
                    <a:lnR w="0" cap="flat" cmpd="sng" algn="ctr">
                      <a:solidFill>
                        <a:srgbClr val="000000"/>
                      </a:solidFill>
                      <a:prstDash val="solid"/>
                      <a:round/>
                      <a:headEnd type="none" w="med" len="med"/>
                      <a:tailEnd type="none" w="med" len="med"/>
                    </a:lnR>
                    <a:lnT w="9525" cap="flat" cmpd="sng" algn="ctr">
                      <a:solidFill>
                        <a:srgbClr val="095277"/>
                      </a:solidFill>
                      <a:prstDash val="solid"/>
                      <a:round/>
                      <a:headEnd type="none" w="med" len="med"/>
                      <a:tailEnd type="none" w="med" len="med"/>
                    </a:lnT>
                    <a:lnB w="9525" cap="flat" cmpd="sng" algn="ctr">
                      <a:solidFill>
                        <a:srgbClr val="095277"/>
                      </a:solidFill>
                      <a:prstDash val="solid"/>
                      <a:round/>
                      <a:headEnd type="none" w="med" len="med"/>
                      <a:tailEnd type="none" w="med" len="med"/>
                    </a:lnB>
                  </a:tcPr>
                </a:tc>
                <a:extLst>
                  <a:ext uri="{0D108BD9-81ED-4DB2-BD59-A6C34878D82A}">
                    <a16:rowId xmlns:a16="http://schemas.microsoft.com/office/drawing/2014/main" val="10013"/>
                  </a:ext>
                </a:extLst>
              </a:tr>
              <a:tr h="529438">
                <a:tc>
                  <a:txBody>
                    <a:bodyPr/>
                    <a:lstStyle/>
                    <a:p>
                      <a:pPr algn="ctr" rtl="1">
                        <a:lnSpc>
                          <a:spcPts val="2311"/>
                        </a:lnSpc>
                        <a:defRPr/>
                      </a:pPr>
                      <a:r>
                        <a:rPr lang="en-US" sz="1800">
                          <a:solidFill>
                            <a:srgbClr val="000000"/>
                          </a:solidFill>
                          <a:latin typeface="Almarai Bold"/>
                          <a:ea typeface="Almarai Bold"/>
                          <a:cs typeface="Almarai Bold"/>
                          <a:sym typeface="Almarai Bold"/>
                        </a:rPr>
                        <a:t>14</a:t>
                      </a:r>
                      <a:endParaRPr lang="en-US" sz="1100"/>
                    </a:p>
                  </a:txBody>
                  <a:tcPr marL="47625" marR="47625" marT="47625" marB="47625" anchor="ctr">
                    <a:lnL w="0" cap="flat" cmpd="sng" algn="ctr">
                      <a:solidFill>
                        <a:srgbClr val="000000"/>
                      </a:solidFill>
                      <a:prstDash val="solid"/>
                      <a:round/>
                      <a:headEnd type="none" w="med" len="med"/>
                      <a:tailEnd type="none" w="med" len="med"/>
                    </a:lnL>
                    <a:lnR w="9525" cap="flat" cmpd="sng" algn="ctr">
                      <a:solidFill>
                        <a:srgbClr val="095277"/>
                      </a:solidFill>
                      <a:prstDash val="solid"/>
                      <a:round/>
                      <a:headEnd type="none" w="med" len="med"/>
                      <a:tailEnd type="none" w="med" len="med"/>
                    </a:lnR>
                    <a:lnT w="9525" cap="flat" cmpd="sng" algn="ctr">
                      <a:solidFill>
                        <a:srgbClr val="095277"/>
                      </a:solidFill>
                      <a:prstDash val="solid"/>
                      <a:round/>
                      <a:headEnd type="none" w="med" len="med"/>
                      <a:tailEnd type="none" w="med" len="med"/>
                    </a:lnT>
                    <a:lnB w="0" cap="flat" cmpd="sng" algn="ctr">
                      <a:solidFill>
                        <a:srgbClr val="000000"/>
                      </a:solidFill>
                      <a:prstDash val="solid"/>
                      <a:round/>
                      <a:headEnd type="none" w="med" len="med"/>
                      <a:tailEnd type="none" w="med" len="med"/>
                    </a:lnB>
                  </a:tcPr>
                </a:tc>
                <a:tc>
                  <a:txBody>
                    <a:bodyPr/>
                    <a:lstStyle/>
                    <a:p>
                      <a:pPr algn="r" rtl="1">
                        <a:lnSpc>
                          <a:spcPts val="2311"/>
                        </a:lnSpc>
                        <a:defRPr/>
                      </a:pPr>
                      <a:r>
                        <a:rPr lang="ar-EG" sz="1800">
                          <a:solidFill>
                            <a:srgbClr val="000000"/>
                          </a:solidFill>
                          <a:latin typeface="Almarai Bold"/>
                          <a:ea typeface="Almarai Bold"/>
                          <a:cs typeface="Almarai Bold"/>
                          <a:sym typeface="Almarai Bold"/>
                          <a:rtl/>
                        </a:rPr>
                        <a:t>تبحث عن الثبات</a:t>
                      </a:r>
                      <a:endParaRPr lang="en-US" sz="1100"/>
                    </a:p>
                  </a:txBody>
                  <a:tcPr marL="47625" marR="47625" marT="47625" marB="47625" anchor="ctr">
                    <a:lnL w="9525" cap="flat" cmpd="sng" algn="ctr">
                      <a:solidFill>
                        <a:srgbClr val="095277"/>
                      </a:solidFill>
                      <a:prstDash val="solid"/>
                      <a:round/>
                      <a:headEnd type="none" w="med" len="med"/>
                      <a:tailEnd type="none" w="med" len="med"/>
                    </a:lnL>
                    <a:lnR w="9525" cap="flat" cmpd="sng" algn="ctr">
                      <a:solidFill>
                        <a:srgbClr val="095277"/>
                      </a:solidFill>
                      <a:prstDash val="solid"/>
                      <a:round/>
                      <a:headEnd type="none" w="med" len="med"/>
                      <a:tailEnd type="none" w="med" len="med"/>
                    </a:lnR>
                    <a:lnT w="9525" cap="flat" cmpd="sng" algn="ctr">
                      <a:solidFill>
                        <a:srgbClr val="095277"/>
                      </a:solidFill>
                      <a:prstDash val="solid"/>
                      <a:round/>
                      <a:headEnd type="none" w="med" len="med"/>
                      <a:tailEnd type="none" w="med" len="med"/>
                    </a:lnT>
                    <a:lnB w="0" cap="flat" cmpd="sng" algn="ctr">
                      <a:solidFill>
                        <a:srgbClr val="000000"/>
                      </a:solidFill>
                      <a:prstDash val="solid"/>
                      <a:round/>
                      <a:headEnd type="none" w="med" len="med"/>
                      <a:tailEnd type="none" w="med" len="med"/>
                    </a:lnB>
                  </a:tcPr>
                </a:tc>
                <a:tc>
                  <a:txBody>
                    <a:bodyPr/>
                    <a:lstStyle/>
                    <a:p>
                      <a:pPr algn="r" rtl="1">
                        <a:lnSpc>
                          <a:spcPts val="2311"/>
                        </a:lnSpc>
                        <a:defRPr/>
                      </a:pPr>
                      <a:r>
                        <a:rPr lang="ar-EG" sz="1800">
                          <a:solidFill>
                            <a:srgbClr val="000000"/>
                          </a:solidFill>
                          <a:latin typeface="Almarai Bold"/>
                          <a:ea typeface="Almarai Bold"/>
                          <a:cs typeface="Almarai Bold"/>
                          <a:sym typeface="Almarai Bold"/>
                          <a:rtl/>
                        </a:rPr>
                        <a:t>ترحب بالغموض</a:t>
                      </a:r>
                      <a:endParaRPr lang="en-US" sz="1100"/>
                    </a:p>
                  </a:txBody>
                  <a:tcPr marL="47625" marR="47625" marT="47625" marB="47625" anchor="ctr">
                    <a:lnL w="9525" cap="flat" cmpd="sng" algn="ctr">
                      <a:solidFill>
                        <a:srgbClr val="095277"/>
                      </a:solidFill>
                      <a:prstDash val="solid"/>
                      <a:round/>
                      <a:headEnd type="none" w="med" len="med"/>
                      <a:tailEnd type="none" w="med" len="med"/>
                    </a:lnL>
                    <a:lnR w="0" cap="flat" cmpd="sng" algn="ctr">
                      <a:solidFill>
                        <a:srgbClr val="000000"/>
                      </a:solidFill>
                      <a:prstDash val="solid"/>
                      <a:round/>
                      <a:headEnd type="none" w="med" len="med"/>
                      <a:tailEnd type="none" w="med" len="med"/>
                    </a:lnR>
                    <a:lnT w="9525" cap="flat" cmpd="sng" algn="ctr">
                      <a:solidFill>
                        <a:srgbClr val="095277"/>
                      </a:solidFill>
                      <a:prstDash val="solid"/>
                      <a:round/>
                      <a:headEnd type="none" w="med" len="med"/>
                      <a:tailEnd type="none" w="med" len="med"/>
                    </a:lnT>
                    <a:lnB w="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rgbClr val="B9D7F4">
                <a:alpha val="100000"/>
              </a:srgbClr>
            </a:gs>
            <a:gs pos="100000">
              <a:srgbClr val="E8E5FF">
                <a:alpha val="100000"/>
              </a:srgb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Freeform 2"/>
          <p:cNvSpPr/>
          <p:nvPr/>
        </p:nvSpPr>
        <p:spPr>
          <a:xfrm>
            <a:off x="5712713" y="2686259"/>
            <a:ext cx="6858000" cy="6737985"/>
          </a:xfrm>
          <a:custGeom>
            <a:avLst/>
            <a:gdLst/>
            <a:ahLst/>
            <a:cxnLst/>
            <a:rect l="l" t="t" r="r" b="b"/>
            <a:pathLst>
              <a:path w="6858000" h="6737985">
                <a:moveTo>
                  <a:pt x="0" y="0"/>
                </a:moveTo>
                <a:lnTo>
                  <a:pt x="6858000" y="0"/>
                </a:lnTo>
                <a:lnTo>
                  <a:pt x="6858000" y="6737985"/>
                </a:lnTo>
                <a:lnTo>
                  <a:pt x="0" y="673798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flipH="1">
            <a:off x="9878753" y="707188"/>
            <a:ext cx="8409247" cy="1205325"/>
          </a:xfrm>
          <a:custGeom>
            <a:avLst/>
            <a:gdLst/>
            <a:ahLst/>
            <a:cxnLst/>
            <a:rect l="l" t="t" r="r" b="b"/>
            <a:pathLst>
              <a:path w="8409247" h="1205325">
                <a:moveTo>
                  <a:pt x="8409247" y="0"/>
                </a:moveTo>
                <a:lnTo>
                  <a:pt x="0" y="0"/>
                </a:lnTo>
                <a:lnTo>
                  <a:pt x="0" y="1205325"/>
                </a:lnTo>
                <a:lnTo>
                  <a:pt x="8409247" y="1205325"/>
                </a:lnTo>
                <a:lnTo>
                  <a:pt x="8409247"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a:off x="16752354" y="2259642"/>
            <a:ext cx="612552" cy="853235"/>
          </a:xfrm>
          <a:custGeom>
            <a:avLst/>
            <a:gdLst/>
            <a:ahLst/>
            <a:cxnLst/>
            <a:rect l="l" t="t" r="r" b="b"/>
            <a:pathLst>
              <a:path w="612552" h="853235">
                <a:moveTo>
                  <a:pt x="0" y="0"/>
                </a:moveTo>
                <a:lnTo>
                  <a:pt x="612552" y="0"/>
                </a:lnTo>
                <a:lnTo>
                  <a:pt x="612552" y="853235"/>
                </a:lnTo>
                <a:lnTo>
                  <a:pt x="0" y="853235"/>
                </a:lnTo>
                <a:lnTo>
                  <a:pt x="0" y="0"/>
                </a:lnTo>
                <a:close/>
              </a:path>
            </a:pathLst>
          </a:custGeom>
          <a:blipFill>
            <a:blip r:embed="rId6"/>
            <a:stretch>
              <a:fillRect/>
            </a:stretch>
          </a:blipFill>
        </p:spPr>
        <p:txBody>
          <a:bodyPr/>
          <a:lstStyle/>
          <a:p>
            <a:endParaRPr lang="en-US"/>
          </a:p>
        </p:txBody>
      </p:sp>
      <p:sp>
        <p:nvSpPr>
          <p:cNvPr id="5" name="Freeform 5"/>
          <p:cNvSpPr/>
          <p:nvPr/>
        </p:nvSpPr>
        <p:spPr>
          <a:xfrm>
            <a:off x="0" y="-249781"/>
            <a:ext cx="3368198" cy="4521071"/>
          </a:xfrm>
          <a:custGeom>
            <a:avLst/>
            <a:gdLst/>
            <a:ahLst/>
            <a:cxnLst/>
            <a:rect l="l" t="t" r="r" b="b"/>
            <a:pathLst>
              <a:path w="3368198" h="4521071">
                <a:moveTo>
                  <a:pt x="0" y="0"/>
                </a:moveTo>
                <a:lnTo>
                  <a:pt x="3368198" y="0"/>
                </a:lnTo>
                <a:lnTo>
                  <a:pt x="3368198" y="4521071"/>
                </a:lnTo>
                <a:lnTo>
                  <a:pt x="0" y="452107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6" name="TextBox 6"/>
          <p:cNvSpPr txBox="1"/>
          <p:nvPr/>
        </p:nvSpPr>
        <p:spPr>
          <a:xfrm>
            <a:off x="12138660" y="2570860"/>
            <a:ext cx="4132820" cy="542017"/>
          </a:xfrm>
          <a:prstGeom prst="rect">
            <a:avLst/>
          </a:prstGeom>
        </p:spPr>
        <p:txBody>
          <a:bodyPr lIns="0" tIns="0" rIns="0" bIns="0" rtlCol="0" anchor="t">
            <a:spAutoFit/>
          </a:bodyPr>
          <a:lstStyle/>
          <a:p>
            <a:pPr marL="0" lvl="1" indent="0" algn="r" rtl="1">
              <a:lnSpc>
                <a:spcPts val="4387"/>
              </a:lnSpc>
              <a:spcBef>
                <a:spcPct val="0"/>
              </a:spcBef>
            </a:pPr>
            <a:r>
              <a:rPr lang="ar-EG" sz="2925" u="none" strike="noStrike">
                <a:solidFill>
                  <a:srgbClr val="000000"/>
                </a:solidFill>
                <a:latin typeface="Almarai Bold"/>
                <a:ea typeface="Almarai Bold"/>
                <a:cs typeface="Almarai Bold"/>
                <a:sym typeface="Almarai Bold"/>
                <a:rtl/>
              </a:rPr>
              <a:t>فوائد ثقافة الابتكار</a:t>
            </a:r>
          </a:p>
        </p:txBody>
      </p:sp>
      <p:sp>
        <p:nvSpPr>
          <p:cNvPr id="7" name="TextBox 7"/>
          <p:cNvSpPr txBox="1"/>
          <p:nvPr/>
        </p:nvSpPr>
        <p:spPr>
          <a:xfrm>
            <a:off x="6130649" y="9677548"/>
            <a:ext cx="5989320" cy="282129"/>
          </a:xfrm>
          <a:prstGeom prst="rect">
            <a:avLst/>
          </a:prstGeom>
        </p:spPr>
        <p:txBody>
          <a:bodyPr lIns="0" tIns="0" rIns="0" bIns="0" rtlCol="0" anchor="t">
            <a:spAutoFit/>
          </a:bodyPr>
          <a:lstStyle/>
          <a:p>
            <a:pPr algn="ctr">
              <a:lnSpc>
                <a:spcPts val="2160"/>
              </a:lnSpc>
            </a:pPr>
            <a:r>
              <a:rPr lang="en-US" sz="1800" spc="-8" dirty="0">
                <a:solidFill>
                  <a:srgbClr val="898989"/>
                </a:solidFill>
                <a:latin typeface="+mj-lt"/>
                <a:ea typeface="Noto Naskh Arabic"/>
                <a:cs typeface="Noto Naskh Arabic"/>
                <a:sym typeface="Noto Naskh Arabic"/>
              </a:rPr>
              <a:t>edarah.net  </a:t>
            </a:r>
            <a:r>
              <a:rPr lang="ar-EG" sz="1800" spc="-8" dirty="0">
                <a:solidFill>
                  <a:srgbClr val="898989"/>
                </a:solidFill>
                <a:latin typeface="+mj-lt"/>
                <a:ea typeface="Noto Naskh Arabic"/>
                <a:cs typeface="Noto Naskh Arabic"/>
                <a:sym typeface="Noto Naskh Arabic"/>
                <a:rtl/>
              </a:rPr>
              <a:t>الابتكار - الشميمري</a:t>
            </a:r>
            <a:r>
              <a:rPr lang="en-US" sz="1800" spc="-8" dirty="0">
                <a:solidFill>
                  <a:srgbClr val="898989"/>
                </a:solidFill>
                <a:latin typeface="+mj-lt"/>
                <a:ea typeface="Noto Naskh Arabic"/>
                <a:cs typeface="Noto Naskh Arabic"/>
                <a:sym typeface="Noto Naskh Arabic"/>
              </a:rPr>
              <a:t> </a:t>
            </a:r>
          </a:p>
        </p:txBody>
      </p:sp>
      <p:sp>
        <p:nvSpPr>
          <p:cNvPr id="8" name="TextBox 8"/>
          <p:cNvSpPr txBox="1"/>
          <p:nvPr/>
        </p:nvSpPr>
        <p:spPr>
          <a:xfrm>
            <a:off x="13007340" y="9580245"/>
            <a:ext cx="3931920" cy="456248"/>
          </a:xfrm>
          <a:prstGeom prst="rect">
            <a:avLst/>
          </a:prstGeom>
        </p:spPr>
        <p:txBody>
          <a:bodyPr lIns="0" tIns="0" rIns="0" bIns="0" rtlCol="0" anchor="t">
            <a:spAutoFit/>
          </a:bodyPr>
          <a:lstStyle/>
          <a:p>
            <a:pPr algn="r">
              <a:lnSpc>
                <a:spcPts val="2160"/>
              </a:lnSpc>
            </a:pPr>
            <a:r>
              <a:rPr lang="en-US" sz="1800" spc="-8">
                <a:solidFill>
                  <a:srgbClr val="898989"/>
                </a:solidFill>
                <a:latin typeface="Noto Naskh Arabic"/>
                <a:ea typeface="Noto Naskh Arabic"/>
                <a:cs typeface="Noto Naskh Arabic"/>
                <a:sym typeface="Noto Naskh Arabic"/>
              </a:rPr>
              <a:t>6</a:t>
            </a:r>
          </a:p>
        </p:txBody>
      </p:sp>
      <p:sp>
        <p:nvSpPr>
          <p:cNvPr id="9" name="TextBox 9"/>
          <p:cNvSpPr txBox="1"/>
          <p:nvPr/>
        </p:nvSpPr>
        <p:spPr>
          <a:xfrm>
            <a:off x="6149340" y="2875206"/>
            <a:ext cx="4897692" cy="878205"/>
          </a:xfrm>
          <a:prstGeom prst="rect">
            <a:avLst/>
          </a:prstGeom>
        </p:spPr>
        <p:txBody>
          <a:bodyPr lIns="0" tIns="0" rIns="0" bIns="0" rtlCol="0" anchor="t">
            <a:spAutoFit/>
          </a:bodyPr>
          <a:lstStyle/>
          <a:p>
            <a:pPr marL="0" lvl="1" indent="0" algn="ctr" rtl="1">
              <a:lnSpc>
                <a:spcPts val="3570"/>
              </a:lnSpc>
            </a:pPr>
            <a:r>
              <a:rPr lang="ar-EG" sz="2550" u="none" strike="noStrike">
                <a:solidFill>
                  <a:srgbClr val="000000"/>
                </a:solidFill>
                <a:latin typeface="Almarai Bold"/>
                <a:ea typeface="Almarai Bold"/>
                <a:cs typeface="Almarai Bold"/>
                <a:sym typeface="Almarai Bold"/>
                <a:rtl/>
              </a:rPr>
              <a:t>	تساعد المنظمات على التميز والاستمرارية</a:t>
            </a:r>
          </a:p>
        </p:txBody>
      </p:sp>
      <p:sp>
        <p:nvSpPr>
          <p:cNvPr id="10" name="TextBox 10"/>
          <p:cNvSpPr txBox="1"/>
          <p:nvPr/>
        </p:nvSpPr>
        <p:spPr>
          <a:xfrm>
            <a:off x="7486366" y="4223666"/>
            <a:ext cx="4836632" cy="878205"/>
          </a:xfrm>
          <a:prstGeom prst="rect">
            <a:avLst/>
          </a:prstGeom>
        </p:spPr>
        <p:txBody>
          <a:bodyPr lIns="0" tIns="0" rIns="0" bIns="0" rtlCol="0" anchor="t">
            <a:spAutoFit/>
          </a:bodyPr>
          <a:lstStyle/>
          <a:p>
            <a:pPr marL="0" lvl="1" indent="0" algn="ctr" rtl="1">
              <a:lnSpc>
                <a:spcPts val="3570"/>
              </a:lnSpc>
            </a:pPr>
            <a:r>
              <a:rPr lang="ar-EG" sz="2550" u="none" strike="noStrike">
                <a:solidFill>
                  <a:srgbClr val="000000"/>
                </a:solidFill>
                <a:latin typeface="Almarai Bold"/>
                <a:ea typeface="Almarai Bold"/>
                <a:cs typeface="Almarai Bold"/>
                <a:sym typeface="Almarai Bold"/>
                <a:rtl/>
              </a:rPr>
              <a:t>	تمكن الموظفين من العمل والتفكير بشكل مبتكر</a:t>
            </a:r>
          </a:p>
        </p:txBody>
      </p:sp>
      <p:sp>
        <p:nvSpPr>
          <p:cNvPr id="11" name="TextBox 11"/>
          <p:cNvSpPr txBox="1"/>
          <p:nvPr/>
        </p:nvSpPr>
        <p:spPr>
          <a:xfrm>
            <a:off x="6364361" y="5572125"/>
            <a:ext cx="4467650" cy="874966"/>
          </a:xfrm>
          <a:prstGeom prst="rect">
            <a:avLst/>
          </a:prstGeom>
        </p:spPr>
        <p:txBody>
          <a:bodyPr lIns="0" tIns="0" rIns="0" bIns="0" rtlCol="0" anchor="t">
            <a:spAutoFit/>
          </a:bodyPr>
          <a:lstStyle/>
          <a:p>
            <a:pPr algn="ctr" rtl="1">
              <a:lnSpc>
                <a:spcPts val="3595"/>
              </a:lnSpc>
            </a:pPr>
            <a:r>
              <a:rPr lang="ar-EG" sz="2550" u="none" strike="noStrike">
                <a:solidFill>
                  <a:srgbClr val="000000"/>
                </a:solidFill>
                <a:latin typeface="Almarai Bold"/>
                <a:ea typeface="Almarai Bold"/>
                <a:cs typeface="Almarai Bold"/>
                <a:sym typeface="Almarai Bold"/>
                <a:rtl/>
              </a:rPr>
              <a:t>	تؤدي إلى استراتيجيات فعالة وحلول مبتكرة</a:t>
            </a:r>
          </a:p>
        </p:txBody>
      </p:sp>
      <p:sp>
        <p:nvSpPr>
          <p:cNvPr id="12" name="TextBox 12"/>
          <p:cNvSpPr txBox="1"/>
          <p:nvPr/>
        </p:nvSpPr>
        <p:spPr>
          <a:xfrm>
            <a:off x="6985210" y="7020878"/>
            <a:ext cx="5153450" cy="499110"/>
          </a:xfrm>
          <a:prstGeom prst="rect">
            <a:avLst/>
          </a:prstGeom>
        </p:spPr>
        <p:txBody>
          <a:bodyPr lIns="0" tIns="0" rIns="0" bIns="0" rtlCol="0" anchor="t">
            <a:spAutoFit/>
          </a:bodyPr>
          <a:lstStyle/>
          <a:p>
            <a:pPr marL="0" lvl="1" indent="0" algn="r" rtl="1">
              <a:lnSpc>
                <a:spcPts val="3975"/>
              </a:lnSpc>
              <a:spcBef>
                <a:spcPct val="0"/>
              </a:spcBef>
            </a:pPr>
            <a:r>
              <a:rPr lang="ar-EG" sz="2650" u="none" strike="noStrike">
                <a:solidFill>
                  <a:srgbClr val="000000"/>
                </a:solidFill>
                <a:latin typeface="Almarai Bold"/>
                <a:ea typeface="Almarai Bold"/>
                <a:cs typeface="Almarai Bold"/>
                <a:sym typeface="Almarai Bold"/>
                <a:rtl/>
              </a:rPr>
              <a:t>	تشجع التنوع داخل المنظمة</a:t>
            </a:r>
          </a:p>
        </p:txBody>
      </p:sp>
      <p:sp>
        <p:nvSpPr>
          <p:cNvPr id="13" name="TextBox 13"/>
          <p:cNvSpPr txBox="1"/>
          <p:nvPr/>
        </p:nvSpPr>
        <p:spPr>
          <a:xfrm>
            <a:off x="5361823" y="8443912"/>
            <a:ext cx="5153450" cy="499110"/>
          </a:xfrm>
          <a:prstGeom prst="rect">
            <a:avLst/>
          </a:prstGeom>
        </p:spPr>
        <p:txBody>
          <a:bodyPr lIns="0" tIns="0" rIns="0" bIns="0" rtlCol="0" anchor="t">
            <a:spAutoFit/>
          </a:bodyPr>
          <a:lstStyle/>
          <a:p>
            <a:pPr marL="0" lvl="1" indent="0" algn="r" rtl="1">
              <a:lnSpc>
                <a:spcPts val="3975"/>
              </a:lnSpc>
              <a:spcBef>
                <a:spcPct val="0"/>
              </a:spcBef>
            </a:pPr>
            <a:r>
              <a:rPr lang="ar-EG" sz="2650" u="none" strike="noStrike">
                <a:solidFill>
                  <a:srgbClr val="000000"/>
                </a:solidFill>
                <a:latin typeface="Almarai Bold"/>
                <a:ea typeface="Almarai Bold"/>
                <a:cs typeface="Almarai Bold"/>
                <a:sym typeface="Almarai Bold"/>
                <a:rtl/>
              </a:rPr>
              <a:t>تحفز النمو التنظيمي والتجاري</a:t>
            </a:r>
          </a:p>
        </p:txBody>
      </p:sp>
      <p:sp>
        <p:nvSpPr>
          <p:cNvPr id="14" name="TextBox 14"/>
          <p:cNvSpPr txBox="1"/>
          <p:nvPr/>
        </p:nvSpPr>
        <p:spPr>
          <a:xfrm>
            <a:off x="9141713" y="1019175"/>
            <a:ext cx="8223193" cy="571500"/>
          </a:xfrm>
          <a:prstGeom prst="rect">
            <a:avLst/>
          </a:prstGeom>
        </p:spPr>
        <p:txBody>
          <a:bodyPr lIns="0" tIns="0" rIns="0" bIns="0" rtlCol="0" anchor="t">
            <a:spAutoFit/>
          </a:bodyPr>
          <a:lstStyle/>
          <a:p>
            <a:pPr marL="0" lvl="0" indent="0" algn="ctr" rtl="1">
              <a:lnSpc>
                <a:spcPts val="4405"/>
              </a:lnSpc>
              <a:spcBef>
                <a:spcPct val="0"/>
              </a:spcBef>
            </a:pPr>
            <a:r>
              <a:rPr lang="ar-EG" sz="3671" u="none" strike="noStrike">
                <a:solidFill>
                  <a:srgbClr val="156082"/>
                </a:solidFill>
                <a:latin typeface="Almarai Bold"/>
                <a:ea typeface="Almarai Bold"/>
                <a:cs typeface="Almarai Bold"/>
                <a:sym typeface="Almarai Bold"/>
                <a:rtl/>
              </a:rPr>
              <a:t>مفهوم ثقافة الابتكار وأهميتها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rgbClr val="CDFFD8">
                <a:alpha val="100000"/>
              </a:srgbClr>
            </a:gs>
            <a:gs pos="100000">
              <a:srgbClr val="94B9FF">
                <a:alpha val="100000"/>
              </a:srgbClr>
            </a:gs>
          </a:gsLst>
          <a:lin ang="0"/>
        </a:gradFill>
        <a:effectLst/>
      </p:bgPr>
    </p:bg>
    <p:spTree>
      <p:nvGrpSpPr>
        <p:cNvPr id="1" name=""/>
        <p:cNvGrpSpPr/>
        <p:nvPr/>
      </p:nvGrpSpPr>
      <p:grpSpPr>
        <a:xfrm>
          <a:off x="0" y="0"/>
          <a:ext cx="0" cy="0"/>
          <a:chOff x="0" y="0"/>
          <a:chExt cx="0" cy="0"/>
        </a:xfrm>
      </p:grpSpPr>
      <p:sp>
        <p:nvSpPr>
          <p:cNvPr id="2" name="Freeform 2"/>
          <p:cNvSpPr/>
          <p:nvPr/>
        </p:nvSpPr>
        <p:spPr>
          <a:xfrm flipH="1">
            <a:off x="9878753" y="707188"/>
            <a:ext cx="8409247" cy="1205325"/>
          </a:xfrm>
          <a:custGeom>
            <a:avLst/>
            <a:gdLst/>
            <a:ahLst/>
            <a:cxnLst/>
            <a:rect l="l" t="t" r="r" b="b"/>
            <a:pathLst>
              <a:path w="8409247" h="1205325">
                <a:moveTo>
                  <a:pt x="8409247" y="0"/>
                </a:moveTo>
                <a:lnTo>
                  <a:pt x="0" y="0"/>
                </a:lnTo>
                <a:lnTo>
                  <a:pt x="0" y="1205325"/>
                </a:lnTo>
                <a:lnTo>
                  <a:pt x="8409247" y="1205325"/>
                </a:lnTo>
                <a:lnTo>
                  <a:pt x="8409247"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5592184" y="2242510"/>
            <a:ext cx="7229765" cy="7220728"/>
          </a:xfrm>
          <a:custGeom>
            <a:avLst/>
            <a:gdLst/>
            <a:ahLst/>
            <a:cxnLst/>
            <a:rect l="l" t="t" r="r" b="b"/>
            <a:pathLst>
              <a:path w="7229765" h="7220728">
                <a:moveTo>
                  <a:pt x="0" y="0"/>
                </a:moveTo>
                <a:lnTo>
                  <a:pt x="7229764" y="0"/>
                </a:lnTo>
                <a:lnTo>
                  <a:pt x="7229764" y="7220727"/>
                </a:lnTo>
                <a:lnTo>
                  <a:pt x="0" y="7220727"/>
                </a:lnTo>
                <a:lnTo>
                  <a:pt x="0" y="0"/>
                </a:lnTo>
                <a:close/>
              </a:path>
            </a:pathLst>
          </a:custGeom>
          <a:blipFill>
            <a:blip r:embed="rId4"/>
            <a:stretch>
              <a:fillRect/>
            </a:stretch>
          </a:blipFill>
        </p:spPr>
        <p:txBody>
          <a:bodyPr/>
          <a:lstStyle/>
          <a:p>
            <a:endParaRPr lang="en-US"/>
          </a:p>
        </p:txBody>
      </p:sp>
      <p:sp>
        <p:nvSpPr>
          <p:cNvPr id="4" name="TextBox 4"/>
          <p:cNvSpPr txBox="1"/>
          <p:nvPr/>
        </p:nvSpPr>
        <p:spPr>
          <a:xfrm>
            <a:off x="6149340" y="9610096"/>
            <a:ext cx="5989320" cy="282129"/>
          </a:xfrm>
          <a:prstGeom prst="rect">
            <a:avLst/>
          </a:prstGeom>
        </p:spPr>
        <p:txBody>
          <a:bodyPr lIns="0" tIns="0" rIns="0" bIns="0" rtlCol="0" anchor="t">
            <a:spAutoFit/>
          </a:bodyPr>
          <a:lstStyle/>
          <a:p>
            <a:pPr algn="ctr">
              <a:lnSpc>
                <a:spcPts val="2160"/>
              </a:lnSpc>
            </a:pPr>
            <a:r>
              <a:rPr lang="en-US" sz="1800" spc="-8">
                <a:solidFill>
                  <a:srgbClr val="898989"/>
                </a:solidFill>
                <a:latin typeface="+mj-lt"/>
                <a:ea typeface="Noto Naskh Arabic"/>
                <a:cs typeface="Noto Naskh Arabic"/>
                <a:sym typeface="Noto Naskh Arabic"/>
              </a:rPr>
              <a:t>edarah.net  </a:t>
            </a:r>
            <a:r>
              <a:rPr lang="ar-EG" sz="1800" spc="-8">
                <a:solidFill>
                  <a:srgbClr val="898989"/>
                </a:solidFill>
                <a:latin typeface="+mj-lt"/>
                <a:ea typeface="Noto Naskh Arabic"/>
                <a:cs typeface="Noto Naskh Arabic"/>
                <a:sym typeface="Noto Naskh Arabic"/>
                <a:rtl/>
              </a:rPr>
              <a:t>الابتكار - الشميمري</a:t>
            </a:r>
            <a:r>
              <a:rPr lang="en-US" sz="1800" spc="-8">
                <a:solidFill>
                  <a:srgbClr val="898989"/>
                </a:solidFill>
                <a:latin typeface="+mj-lt"/>
                <a:ea typeface="Noto Naskh Arabic"/>
                <a:cs typeface="Noto Naskh Arabic"/>
                <a:sym typeface="Noto Naskh Arabic"/>
              </a:rPr>
              <a:t> </a:t>
            </a:r>
          </a:p>
        </p:txBody>
      </p:sp>
      <p:sp>
        <p:nvSpPr>
          <p:cNvPr id="5" name="TextBox 5"/>
          <p:cNvSpPr txBox="1"/>
          <p:nvPr/>
        </p:nvSpPr>
        <p:spPr>
          <a:xfrm>
            <a:off x="13007340" y="9580245"/>
            <a:ext cx="3931920" cy="456248"/>
          </a:xfrm>
          <a:prstGeom prst="rect">
            <a:avLst/>
          </a:prstGeom>
        </p:spPr>
        <p:txBody>
          <a:bodyPr lIns="0" tIns="0" rIns="0" bIns="0" rtlCol="0" anchor="t">
            <a:spAutoFit/>
          </a:bodyPr>
          <a:lstStyle/>
          <a:p>
            <a:pPr algn="r">
              <a:lnSpc>
                <a:spcPts val="2160"/>
              </a:lnSpc>
            </a:pPr>
            <a:r>
              <a:rPr lang="en-US" sz="1800" spc="-8">
                <a:solidFill>
                  <a:srgbClr val="898989"/>
                </a:solidFill>
                <a:latin typeface="Noto Naskh Arabic"/>
                <a:ea typeface="Noto Naskh Arabic"/>
                <a:cs typeface="Noto Naskh Arabic"/>
                <a:sym typeface="Noto Naskh Arabic"/>
              </a:rPr>
              <a:t>7</a:t>
            </a:r>
          </a:p>
        </p:txBody>
      </p:sp>
      <p:sp>
        <p:nvSpPr>
          <p:cNvPr id="6" name="TextBox 6"/>
          <p:cNvSpPr txBox="1"/>
          <p:nvPr/>
        </p:nvSpPr>
        <p:spPr>
          <a:xfrm>
            <a:off x="9313694" y="982468"/>
            <a:ext cx="7945606" cy="645240"/>
          </a:xfrm>
          <a:prstGeom prst="rect">
            <a:avLst/>
          </a:prstGeom>
        </p:spPr>
        <p:txBody>
          <a:bodyPr lIns="0" tIns="0" rIns="0" bIns="0" rtlCol="0" anchor="t">
            <a:spAutoFit/>
          </a:bodyPr>
          <a:lstStyle/>
          <a:p>
            <a:pPr marL="0" lvl="0" indent="0" algn="ctr" rtl="1">
              <a:lnSpc>
                <a:spcPts val="4983"/>
              </a:lnSpc>
              <a:spcBef>
                <a:spcPct val="0"/>
              </a:spcBef>
            </a:pPr>
            <a:r>
              <a:rPr lang="ar-EG" sz="4153" u="none" strike="noStrike">
                <a:solidFill>
                  <a:srgbClr val="156082"/>
                </a:solidFill>
                <a:latin typeface="Almarai Bold"/>
                <a:ea typeface="Almarai Bold"/>
                <a:cs typeface="Almarai Bold"/>
                <a:sym typeface="Almarai Bold"/>
                <a:rtl/>
              </a:rPr>
              <a:t>أبعاد ثقافة الابتكار </a:t>
            </a:r>
          </a:p>
        </p:txBody>
      </p:sp>
      <p:sp>
        <p:nvSpPr>
          <p:cNvPr id="7" name="TextBox 7"/>
          <p:cNvSpPr txBox="1"/>
          <p:nvPr/>
        </p:nvSpPr>
        <p:spPr>
          <a:xfrm>
            <a:off x="5836968" y="4949911"/>
            <a:ext cx="2499865" cy="415752"/>
          </a:xfrm>
          <a:prstGeom prst="rect">
            <a:avLst/>
          </a:prstGeom>
        </p:spPr>
        <p:txBody>
          <a:bodyPr lIns="0" tIns="0" rIns="0" bIns="0" rtlCol="0" anchor="t">
            <a:spAutoFit/>
          </a:bodyPr>
          <a:lstStyle/>
          <a:p>
            <a:pPr algn="ctr" rtl="1">
              <a:lnSpc>
                <a:spcPts val="3137"/>
              </a:lnSpc>
            </a:pPr>
            <a:r>
              <a:rPr lang="ar-EG" sz="2905">
                <a:solidFill>
                  <a:srgbClr val="000000"/>
                </a:solidFill>
                <a:latin typeface="Almarai Bold"/>
                <a:ea typeface="Almarai Bold"/>
                <a:cs typeface="Almarai Bold"/>
                <a:sym typeface="Almarai Bold"/>
                <a:rtl/>
              </a:rPr>
              <a:t>المخاطرة</a:t>
            </a:r>
          </a:p>
        </p:txBody>
      </p:sp>
      <p:sp>
        <p:nvSpPr>
          <p:cNvPr id="8" name="TextBox 8"/>
          <p:cNvSpPr txBox="1"/>
          <p:nvPr/>
        </p:nvSpPr>
        <p:spPr>
          <a:xfrm>
            <a:off x="6972600" y="3340426"/>
            <a:ext cx="2499865" cy="415752"/>
          </a:xfrm>
          <a:prstGeom prst="rect">
            <a:avLst/>
          </a:prstGeom>
        </p:spPr>
        <p:txBody>
          <a:bodyPr lIns="0" tIns="0" rIns="0" bIns="0" rtlCol="0" anchor="t">
            <a:spAutoFit/>
          </a:bodyPr>
          <a:lstStyle/>
          <a:p>
            <a:pPr algn="ctr" rtl="1">
              <a:lnSpc>
                <a:spcPts val="3137"/>
              </a:lnSpc>
            </a:pPr>
            <a:r>
              <a:rPr lang="ar-EG" sz="2905">
                <a:solidFill>
                  <a:srgbClr val="000000"/>
                </a:solidFill>
                <a:latin typeface="Almarai Bold"/>
                <a:ea typeface="Almarai Bold"/>
                <a:cs typeface="Almarai Bold"/>
                <a:sym typeface="Almarai Bold"/>
                <a:rtl/>
              </a:rPr>
              <a:t>الموارد</a:t>
            </a:r>
          </a:p>
        </p:txBody>
      </p:sp>
      <p:sp>
        <p:nvSpPr>
          <p:cNvPr id="9" name="TextBox 9"/>
          <p:cNvSpPr txBox="1"/>
          <p:nvPr/>
        </p:nvSpPr>
        <p:spPr>
          <a:xfrm>
            <a:off x="9124950" y="3340426"/>
            <a:ext cx="2499865" cy="415752"/>
          </a:xfrm>
          <a:prstGeom prst="rect">
            <a:avLst/>
          </a:prstGeom>
        </p:spPr>
        <p:txBody>
          <a:bodyPr lIns="0" tIns="0" rIns="0" bIns="0" rtlCol="0" anchor="t">
            <a:spAutoFit/>
          </a:bodyPr>
          <a:lstStyle/>
          <a:p>
            <a:pPr algn="ctr" rtl="1">
              <a:lnSpc>
                <a:spcPts val="3137"/>
              </a:lnSpc>
            </a:pPr>
            <a:r>
              <a:rPr lang="ar-EG" sz="2905">
                <a:solidFill>
                  <a:srgbClr val="000000"/>
                </a:solidFill>
                <a:latin typeface="Almarai Bold"/>
                <a:ea typeface="Almarai Bold"/>
                <a:cs typeface="Almarai Bold"/>
                <a:sym typeface="Almarai Bold"/>
                <a:rtl/>
              </a:rPr>
              <a:t>المعرفة</a:t>
            </a:r>
          </a:p>
        </p:txBody>
      </p:sp>
      <p:sp>
        <p:nvSpPr>
          <p:cNvPr id="10" name="TextBox 10"/>
          <p:cNvSpPr txBox="1"/>
          <p:nvPr/>
        </p:nvSpPr>
        <p:spPr>
          <a:xfrm>
            <a:off x="10101458" y="5067300"/>
            <a:ext cx="2499865" cy="415752"/>
          </a:xfrm>
          <a:prstGeom prst="rect">
            <a:avLst/>
          </a:prstGeom>
        </p:spPr>
        <p:txBody>
          <a:bodyPr lIns="0" tIns="0" rIns="0" bIns="0" rtlCol="0" anchor="t">
            <a:spAutoFit/>
          </a:bodyPr>
          <a:lstStyle/>
          <a:p>
            <a:pPr algn="ctr" rtl="1">
              <a:lnSpc>
                <a:spcPts val="3137"/>
              </a:lnSpc>
            </a:pPr>
            <a:r>
              <a:rPr lang="ar-EG" sz="2905">
                <a:solidFill>
                  <a:srgbClr val="000000"/>
                </a:solidFill>
                <a:latin typeface="Almarai Bold"/>
                <a:ea typeface="Almarai Bold"/>
                <a:cs typeface="Almarai Bold"/>
                <a:sym typeface="Almarai Bold"/>
                <a:rtl/>
              </a:rPr>
              <a:t>الأهداف</a:t>
            </a:r>
          </a:p>
        </p:txBody>
      </p:sp>
      <p:sp>
        <p:nvSpPr>
          <p:cNvPr id="11" name="TextBox 11"/>
          <p:cNvSpPr txBox="1"/>
          <p:nvPr/>
        </p:nvSpPr>
        <p:spPr>
          <a:xfrm>
            <a:off x="9878753" y="6930852"/>
            <a:ext cx="2499865" cy="415752"/>
          </a:xfrm>
          <a:prstGeom prst="rect">
            <a:avLst/>
          </a:prstGeom>
        </p:spPr>
        <p:txBody>
          <a:bodyPr lIns="0" tIns="0" rIns="0" bIns="0" rtlCol="0" anchor="t">
            <a:spAutoFit/>
          </a:bodyPr>
          <a:lstStyle/>
          <a:p>
            <a:pPr algn="ctr" rtl="1">
              <a:lnSpc>
                <a:spcPts val="3137"/>
              </a:lnSpc>
            </a:pPr>
            <a:r>
              <a:rPr lang="ar-EG" sz="2905">
                <a:solidFill>
                  <a:srgbClr val="000000"/>
                </a:solidFill>
                <a:latin typeface="Almarai Bold"/>
                <a:ea typeface="Almarai Bold"/>
                <a:cs typeface="Almarai Bold"/>
                <a:sym typeface="Almarai Bold"/>
                <a:rtl/>
              </a:rPr>
              <a:t>المكافآت</a:t>
            </a:r>
          </a:p>
        </p:txBody>
      </p:sp>
      <p:sp>
        <p:nvSpPr>
          <p:cNvPr id="12" name="TextBox 12"/>
          <p:cNvSpPr txBox="1"/>
          <p:nvPr/>
        </p:nvSpPr>
        <p:spPr>
          <a:xfrm>
            <a:off x="7957134" y="7975255"/>
            <a:ext cx="2499865" cy="415752"/>
          </a:xfrm>
          <a:prstGeom prst="rect">
            <a:avLst/>
          </a:prstGeom>
        </p:spPr>
        <p:txBody>
          <a:bodyPr lIns="0" tIns="0" rIns="0" bIns="0" rtlCol="0" anchor="t">
            <a:spAutoFit/>
          </a:bodyPr>
          <a:lstStyle/>
          <a:p>
            <a:pPr algn="ctr" rtl="1">
              <a:lnSpc>
                <a:spcPts val="3137"/>
              </a:lnSpc>
            </a:pPr>
            <a:r>
              <a:rPr lang="ar-EG" sz="2905">
                <a:solidFill>
                  <a:srgbClr val="000000"/>
                </a:solidFill>
                <a:latin typeface="Almarai Bold"/>
                <a:ea typeface="Almarai Bold"/>
                <a:cs typeface="Almarai Bold"/>
                <a:sym typeface="Almarai Bold"/>
                <a:rtl/>
              </a:rPr>
              <a:t>الأدوات</a:t>
            </a:r>
          </a:p>
        </p:txBody>
      </p:sp>
      <p:sp>
        <p:nvSpPr>
          <p:cNvPr id="13" name="TextBox 13"/>
          <p:cNvSpPr txBox="1"/>
          <p:nvPr/>
        </p:nvSpPr>
        <p:spPr>
          <a:xfrm>
            <a:off x="6149340" y="6929683"/>
            <a:ext cx="2499865" cy="415752"/>
          </a:xfrm>
          <a:prstGeom prst="rect">
            <a:avLst/>
          </a:prstGeom>
        </p:spPr>
        <p:txBody>
          <a:bodyPr lIns="0" tIns="0" rIns="0" bIns="0" rtlCol="0" anchor="t">
            <a:spAutoFit/>
          </a:bodyPr>
          <a:lstStyle/>
          <a:p>
            <a:pPr algn="ctr" rtl="1">
              <a:lnSpc>
                <a:spcPts val="3137"/>
              </a:lnSpc>
            </a:pPr>
            <a:r>
              <a:rPr lang="ar-EG" sz="2905">
                <a:solidFill>
                  <a:srgbClr val="000000"/>
                </a:solidFill>
                <a:latin typeface="Almarai Bold"/>
                <a:ea typeface="Almarai Bold"/>
                <a:cs typeface="Almarai Bold"/>
                <a:sym typeface="Almarai Bold"/>
                <a:rtl/>
              </a:rPr>
              <a:t>العلاقات</a:t>
            </a:r>
          </a:p>
        </p:txBody>
      </p:sp>
      <p:sp>
        <p:nvSpPr>
          <p:cNvPr id="14" name="Freeform 14"/>
          <p:cNvSpPr/>
          <p:nvPr/>
        </p:nvSpPr>
        <p:spPr>
          <a:xfrm>
            <a:off x="0" y="-249781"/>
            <a:ext cx="3368198" cy="4521071"/>
          </a:xfrm>
          <a:custGeom>
            <a:avLst/>
            <a:gdLst/>
            <a:ahLst/>
            <a:cxnLst/>
            <a:rect l="l" t="t" r="r" b="b"/>
            <a:pathLst>
              <a:path w="3368198" h="4521071">
                <a:moveTo>
                  <a:pt x="0" y="0"/>
                </a:moveTo>
                <a:lnTo>
                  <a:pt x="3368198" y="0"/>
                </a:lnTo>
                <a:lnTo>
                  <a:pt x="3368198" y="4521071"/>
                </a:lnTo>
                <a:lnTo>
                  <a:pt x="0" y="452107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562963" y="2247295"/>
            <a:ext cx="15538914" cy="1334023"/>
            <a:chOff x="0" y="0"/>
            <a:chExt cx="4092554" cy="351348"/>
          </a:xfrm>
        </p:grpSpPr>
        <p:sp>
          <p:nvSpPr>
            <p:cNvPr id="3" name="Freeform 3"/>
            <p:cNvSpPr/>
            <p:nvPr/>
          </p:nvSpPr>
          <p:spPr>
            <a:xfrm>
              <a:off x="0" y="0"/>
              <a:ext cx="4092554" cy="351348"/>
            </a:xfrm>
            <a:custGeom>
              <a:avLst/>
              <a:gdLst/>
              <a:ahLst/>
              <a:cxnLst/>
              <a:rect l="l" t="t" r="r" b="b"/>
              <a:pathLst>
                <a:path w="4092554" h="351348">
                  <a:moveTo>
                    <a:pt x="15445" y="0"/>
                  </a:moveTo>
                  <a:lnTo>
                    <a:pt x="4077109" y="0"/>
                  </a:lnTo>
                  <a:cubicBezTo>
                    <a:pt x="4085639" y="0"/>
                    <a:pt x="4092554" y="6915"/>
                    <a:pt x="4092554" y="15445"/>
                  </a:cubicBezTo>
                  <a:lnTo>
                    <a:pt x="4092554" y="335902"/>
                  </a:lnTo>
                  <a:cubicBezTo>
                    <a:pt x="4092554" y="339999"/>
                    <a:pt x="4090926" y="343927"/>
                    <a:pt x="4088030" y="346824"/>
                  </a:cubicBezTo>
                  <a:cubicBezTo>
                    <a:pt x="4085134" y="349720"/>
                    <a:pt x="4081205" y="351348"/>
                    <a:pt x="4077109" y="351348"/>
                  </a:cubicBezTo>
                  <a:lnTo>
                    <a:pt x="15445" y="351348"/>
                  </a:lnTo>
                  <a:cubicBezTo>
                    <a:pt x="11349" y="351348"/>
                    <a:pt x="7420" y="349720"/>
                    <a:pt x="4524" y="346824"/>
                  </a:cubicBezTo>
                  <a:cubicBezTo>
                    <a:pt x="1627" y="343927"/>
                    <a:pt x="0" y="339999"/>
                    <a:pt x="0" y="335902"/>
                  </a:cubicBezTo>
                  <a:lnTo>
                    <a:pt x="0" y="15445"/>
                  </a:lnTo>
                  <a:cubicBezTo>
                    <a:pt x="0" y="11349"/>
                    <a:pt x="1627" y="7420"/>
                    <a:pt x="4524" y="4524"/>
                  </a:cubicBezTo>
                  <a:cubicBezTo>
                    <a:pt x="7420" y="1627"/>
                    <a:pt x="11349" y="0"/>
                    <a:pt x="15445" y="0"/>
                  </a:cubicBezTo>
                  <a:close/>
                </a:path>
              </a:pathLst>
            </a:custGeom>
            <a:solidFill>
              <a:srgbClr val="F8FCFF"/>
            </a:solidFill>
            <a:ln w="19050" cap="rnd">
              <a:solidFill>
                <a:srgbClr val="83CBEB"/>
              </a:solidFill>
              <a:prstDash val="lgDash"/>
              <a:round/>
            </a:ln>
          </p:spPr>
          <p:txBody>
            <a:bodyPr/>
            <a:lstStyle/>
            <a:p>
              <a:pPr marL="285750" indent="-285750">
                <a:buFont typeface="Arial" panose="020B0604020202020204" pitchFamily="34" charset="0"/>
                <a:buChar char="•"/>
              </a:pPr>
              <a:endParaRPr lang="en-US"/>
            </a:p>
          </p:txBody>
        </p:sp>
        <p:sp>
          <p:nvSpPr>
            <p:cNvPr id="4" name="TextBox 4"/>
            <p:cNvSpPr txBox="1"/>
            <p:nvPr/>
          </p:nvSpPr>
          <p:spPr>
            <a:xfrm>
              <a:off x="0" y="-19050"/>
              <a:ext cx="4092554" cy="370398"/>
            </a:xfrm>
            <a:prstGeom prst="rect">
              <a:avLst/>
            </a:prstGeom>
          </p:spPr>
          <p:txBody>
            <a:bodyPr lIns="50800" tIns="50800" rIns="50800" bIns="50800" rtlCol="0" anchor="ctr"/>
            <a:lstStyle/>
            <a:p>
              <a:pPr marL="285750" indent="-285750" algn="ctr">
                <a:lnSpc>
                  <a:spcPts val="2160"/>
                </a:lnSpc>
                <a:buFont typeface="Arial" panose="020B0604020202020204" pitchFamily="34" charset="0"/>
                <a:buChar char="•"/>
              </a:pPr>
              <a:endParaRPr/>
            </a:p>
          </p:txBody>
        </p:sp>
      </p:grpSp>
      <p:sp>
        <p:nvSpPr>
          <p:cNvPr id="5" name="Freeform 5"/>
          <p:cNvSpPr/>
          <p:nvPr/>
        </p:nvSpPr>
        <p:spPr>
          <a:xfrm>
            <a:off x="2311049" y="3914692"/>
            <a:ext cx="7704412" cy="4846538"/>
          </a:xfrm>
          <a:custGeom>
            <a:avLst/>
            <a:gdLst/>
            <a:ahLst/>
            <a:cxnLst/>
            <a:rect l="l" t="t" r="r" b="b"/>
            <a:pathLst>
              <a:path w="7704412" h="4846538">
                <a:moveTo>
                  <a:pt x="0" y="0"/>
                </a:moveTo>
                <a:lnTo>
                  <a:pt x="7704412" y="0"/>
                </a:lnTo>
                <a:lnTo>
                  <a:pt x="7704412" y="4846538"/>
                </a:lnTo>
                <a:lnTo>
                  <a:pt x="0" y="4846538"/>
                </a:lnTo>
                <a:lnTo>
                  <a:pt x="0" y="0"/>
                </a:lnTo>
                <a:close/>
              </a:path>
            </a:pathLst>
          </a:custGeom>
          <a:blipFill>
            <a:blip r:embed="rId2"/>
            <a:stretch>
              <a:fillRect l="-39566" b="-18919"/>
            </a:stretch>
          </a:blipFill>
        </p:spPr>
        <p:txBody>
          <a:bodyPr/>
          <a:lstStyle/>
          <a:p>
            <a:endParaRPr lang="en-US"/>
          </a:p>
        </p:txBody>
      </p:sp>
      <p:sp>
        <p:nvSpPr>
          <p:cNvPr id="6" name="Freeform 6"/>
          <p:cNvSpPr/>
          <p:nvPr/>
        </p:nvSpPr>
        <p:spPr>
          <a:xfrm flipH="1">
            <a:off x="9878753" y="707188"/>
            <a:ext cx="8409247" cy="1205325"/>
          </a:xfrm>
          <a:custGeom>
            <a:avLst/>
            <a:gdLst/>
            <a:ahLst/>
            <a:cxnLst/>
            <a:rect l="l" t="t" r="r" b="b"/>
            <a:pathLst>
              <a:path w="8409247" h="1205325">
                <a:moveTo>
                  <a:pt x="8409247" y="0"/>
                </a:moveTo>
                <a:lnTo>
                  <a:pt x="0" y="0"/>
                </a:lnTo>
                <a:lnTo>
                  <a:pt x="0" y="1205325"/>
                </a:lnTo>
                <a:lnTo>
                  <a:pt x="8409247" y="1205325"/>
                </a:lnTo>
                <a:lnTo>
                  <a:pt x="8409247"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Freeform 7"/>
          <p:cNvSpPr/>
          <p:nvPr/>
        </p:nvSpPr>
        <p:spPr>
          <a:xfrm>
            <a:off x="9878753" y="3783731"/>
            <a:ext cx="5680487" cy="5474569"/>
          </a:xfrm>
          <a:custGeom>
            <a:avLst/>
            <a:gdLst/>
            <a:ahLst/>
            <a:cxnLst/>
            <a:rect l="l" t="t" r="r" b="b"/>
            <a:pathLst>
              <a:path w="5680487" h="5474569">
                <a:moveTo>
                  <a:pt x="0" y="0"/>
                </a:moveTo>
                <a:lnTo>
                  <a:pt x="5680486" y="0"/>
                </a:lnTo>
                <a:lnTo>
                  <a:pt x="5680486" y="5474569"/>
                </a:lnTo>
                <a:lnTo>
                  <a:pt x="0" y="547456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8" name="TextBox 8"/>
          <p:cNvSpPr txBox="1"/>
          <p:nvPr/>
        </p:nvSpPr>
        <p:spPr>
          <a:xfrm>
            <a:off x="6149340" y="9580245"/>
            <a:ext cx="5989320" cy="456248"/>
          </a:xfrm>
          <a:prstGeom prst="rect">
            <a:avLst/>
          </a:prstGeom>
        </p:spPr>
        <p:txBody>
          <a:bodyPr lIns="0" tIns="0" rIns="0" bIns="0" rtlCol="0" anchor="t">
            <a:spAutoFit/>
          </a:bodyPr>
          <a:lstStyle/>
          <a:p>
            <a:pPr algn="ctr">
              <a:lnSpc>
                <a:spcPts val="2160"/>
              </a:lnSpc>
            </a:pPr>
            <a:r>
              <a:rPr lang="en-US" sz="1800" spc="-8">
                <a:solidFill>
                  <a:srgbClr val="898989"/>
                </a:solidFill>
                <a:latin typeface="Noto Naskh Arabic"/>
                <a:ea typeface="Noto Naskh Arabic"/>
                <a:cs typeface="Noto Naskh Arabic"/>
                <a:sym typeface="Noto Naskh Arabic"/>
              </a:rPr>
              <a:t>edarah.net  </a:t>
            </a:r>
            <a:r>
              <a:rPr lang="ar-EG" sz="1800" spc="-8">
                <a:solidFill>
                  <a:srgbClr val="898989"/>
                </a:solidFill>
                <a:latin typeface="Noto Naskh Arabic"/>
                <a:ea typeface="Noto Naskh Arabic"/>
                <a:cs typeface="Noto Naskh Arabic"/>
                <a:sym typeface="Noto Naskh Arabic"/>
                <a:rtl/>
              </a:rPr>
              <a:t>الابتكار - الشميمري</a:t>
            </a:r>
            <a:r>
              <a:rPr lang="en-US" sz="1800" spc="-8">
                <a:solidFill>
                  <a:srgbClr val="898989"/>
                </a:solidFill>
                <a:latin typeface="Noto Naskh Arabic"/>
                <a:ea typeface="Noto Naskh Arabic"/>
                <a:cs typeface="Noto Naskh Arabic"/>
                <a:sym typeface="Noto Naskh Arabic"/>
              </a:rPr>
              <a:t> </a:t>
            </a:r>
          </a:p>
        </p:txBody>
      </p:sp>
      <p:sp>
        <p:nvSpPr>
          <p:cNvPr id="9" name="TextBox 9"/>
          <p:cNvSpPr txBox="1"/>
          <p:nvPr/>
        </p:nvSpPr>
        <p:spPr>
          <a:xfrm>
            <a:off x="13007340" y="9580245"/>
            <a:ext cx="3931920" cy="456248"/>
          </a:xfrm>
          <a:prstGeom prst="rect">
            <a:avLst/>
          </a:prstGeom>
        </p:spPr>
        <p:txBody>
          <a:bodyPr lIns="0" tIns="0" rIns="0" bIns="0" rtlCol="0" anchor="t">
            <a:spAutoFit/>
          </a:bodyPr>
          <a:lstStyle/>
          <a:p>
            <a:pPr algn="r">
              <a:lnSpc>
                <a:spcPts val="2160"/>
              </a:lnSpc>
            </a:pPr>
            <a:r>
              <a:rPr lang="en-US" sz="1800" spc="-8">
                <a:solidFill>
                  <a:srgbClr val="898989"/>
                </a:solidFill>
                <a:latin typeface="Noto Naskh Arabic"/>
                <a:ea typeface="Noto Naskh Arabic"/>
                <a:cs typeface="Noto Naskh Arabic"/>
                <a:sym typeface="Noto Naskh Arabic"/>
              </a:rPr>
              <a:t>8</a:t>
            </a:r>
          </a:p>
        </p:txBody>
      </p:sp>
      <p:sp>
        <p:nvSpPr>
          <p:cNvPr id="10" name="TextBox 10"/>
          <p:cNvSpPr txBox="1"/>
          <p:nvPr/>
        </p:nvSpPr>
        <p:spPr>
          <a:xfrm>
            <a:off x="1005840" y="2307049"/>
            <a:ext cx="16276320" cy="1013460"/>
          </a:xfrm>
          <a:prstGeom prst="rect">
            <a:avLst/>
          </a:prstGeom>
        </p:spPr>
        <p:txBody>
          <a:bodyPr lIns="0" tIns="0" rIns="0" bIns="0" rtlCol="0" anchor="t">
            <a:spAutoFit/>
          </a:bodyPr>
          <a:lstStyle/>
          <a:p>
            <a:pPr marL="286068" lvl="1" algn="r" rtl="1">
              <a:lnSpc>
                <a:spcPts val="3975"/>
              </a:lnSpc>
              <a:spcBef>
                <a:spcPct val="0"/>
              </a:spcBef>
            </a:pPr>
            <a:r>
              <a:rPr lang="ar-EG" sz="2650" u="none" strike="noStrike" dirty="0">
                <a:solidFill>
                  <a:srgbClr val="000000"/>
                </a:solidFill>
                <a:latin typeface="Almarai Bold"/>
                <a:ea typeface="Almarai Bold"/>
                <a:cs typeface="Almarai Bold"/>
                <a:sym typeface="Almarai Bold"/>
                <a:rtl/>
              </a:rPr>
              <a:t>يرى </a:t>
            </a:r>
            <a:r>
              <a:rPr lang="ar-EG" sz="2650" u="none" strike="noStrike" dirty="0" err="1">
                <a:solidFill>
                  <a:srgbClr val="000000"/>
                </a:solidFill>
                <a:latin typeface="Almarai Bold"/>
                <a:ea typeface="Almarai Bold"/>
                <a:cs typeface="Almarai Bold"/>
                <a:sym typeface="Almarai Bold"/>
                <a:rtl/>
              </a:rPr>
              <a:t>لونقدون</a:t>
            </a:r>
            <a:r>
              <a:rPr lang="ar-EG" sz="2650" u="none" strike="noStrike" dirty="0">
                <a:solidFill>
                  <a:srgbClr val="000000"/>
                </a:solidFill>
                <a:latin typeface="Almarai Bold"/>
                <a:ea typeface="Almarai Bold"/>
                <a:cs typeface="Almarai Bold"/>
                <a:sym typeface="Almarai Bold"/>
                <a:rtl/>
              </a:rPr>
              <a:t> موريس </a:t>
            </a:r>
            <a:r>
              <a:rPr lang="en-US" sz="2650" u="none" strike="noStrike" dirty="0">
                <a:solidFill>
                  <a:srgbClr val="000000"/>
                </a:solidFill>
                <a:latin typeface="Almarai Bold"/>
                <a:ea typeface="Almarai Bold"/>
                <a:cs typeface="Almarai Bold"/>
                <a:sym typeface="Almarai Bold"/>
              </a:rPr>
              <a:t>Langdon Morris</a:t>
            </a:r>
            <a:r>
              <a:rPr lang="ar-EG" sz="2650" u="none" strike="noStrike" dirty="0">
                <a:solidFill>
                  <a:srgbClr val="000000"/>
                </a:solidFill>
                <a:latin typeface="Almarai Bold"/>
                <a:ea typeface="Almarai Bold"/>
                <a:cs typeface="Almarai Bold"/>
                <a:sym typeface="Almarai Bold"/>
                <a:rtl/>
              </a:rPr>
              <a:t> مؤلف كتاب الابتكار المستديم (</a:t>
            </a:r>
            <a:r>
              <a:rPr lang="en-US" sz="2650" u="none" strike="noStrike" dirty="0">
                <a:solidFill>
                  <a:srgbClr val="000000"/>
                </a:solidFill>
                <a:latin typeface="Almarai Bold"/>
                <a:ea typeface="Almarai Bold"/>
                <a:cs typeface="Almarai Bold"/>
                <a:sym typeface="Almarai Bold"/>
              </a:rPr>
              <a:t>Permanent Innovation</a:t>
            </a:r>
            <a:r>
              <a:rPr lang="ar-EG" sz="2650" u="none" strike="noStrike" dirty="0">
                <a:solidFill>
                  <a:srgbClr val="000000"/>
                </a:solidFill>
                <a:latin typeface="Almarai Bold"/>
                <a:ea typeface="Almarai Bold"/>
                <a:cs typeface="Almarai Bold"/>
                <a:sym typeface="Almarai Bold"/>
                <a:rtl/>
              </a:rPr>
              <a:t>) أن ثقافة الابتكار تتحقق عندما يشارك الأفراد بفعالية في لعب ثلاثة أدوار أساسية على نطاق المنظمة </a:t>
            </a:r>
          </a:p>
        </p:txBody>
      </p:sp>
      <p:sp>
        <p:nvSpPr>
          <p:cNvPr id="11" name="TextBox 11"/>
          <p:cNvSpPr txBox="1"/>
          <p:nvPr/>
        </p:nvSpPr>
        <p:spPr>
          <a:xfrm>
            <a:off x="9399614" y="1028700"/>
            <a:ext cx="7702264" cy="600238"/>
          </a:xfrm>
          <a:prstGeom prst="rect">
            <a:avLst/>
          </a:prstGeom>
        </p:spPr>
        <p:txBody>
          <a:bodyPr lIns="0" tIns="0" rIns="0" bIns="0" rtlCol="0" anchor="t">
            <a:spAutoFit/>
          </a:bodyPr>
          <a:lstStyle/>
          <a:p>
            <a:pPr marL="0" lvl="0" indent="0" algn="ctr" rtl="1">
              <a:lnSpc>
                <a:spcPts val="4687"/>
              </a:lnSpc>
              <a:spcBef>
                <a:spcPct val="0"/>
              </a:spcBef>
            </a:pPr>
            <a:r>
              <a:rPr lang="ar-EG" sz="3906" u="none" strike="noStrike">
                <a:solidFill>
                  <a:srgbClr val="156082"/>
                </a:solidFill>
                <a:latin typeface="Almarai Bold"/>
                <a:ea typeface="Almarai Bold"/>
                <a:cs typeface="Almarai Bold"/>
                <a:sym typeface="Almarai Bold"/>
                <a:rtl/>
              </a:rPr>
              <a:t>معززات تطبيق ثقافة الابتكار</a:t>
            </a:r>
          </a:p>
        </p:txBody>
      </p:sp>
      <p:sp>
        <p:nvSpPr>
          <p:cNvPr id="12" name="TextBox 12"/>
          <p:cNvSpPr txBox="1"/>
          <p:nvPr/>
        </p:nvSpPr>
        <p:spPr>
          <a:xfrm>
            <a:off x="1019175" y="5880472"/>
            <a:ext cx="1444462" cy="1365824"/>
          </a:xfrm>
          <a:prstGeom prst="rect">
            <a:avLst/>
          </a:prstGeom>
        </p:spPr>
        <p:txBody>
          <a:bodyPr lIns="0" tIns="0" rIns="0" bIns="0" rtlCol="0" anchor="t">
            <a:spAutoFit/>
          </a:bodyPr>
          <a:lstStyle/>
          <a:p>
            <a:pPr algn="ctr" rtl="1">
              <a:lnSpc>
                <a:spcPts val="2751"/>
              </a:lnSpc>
            </a:pPr>
            <a:r>
              <a:rPr lang="ar-EG" sz="1951">
                <a:solidFill>
                  <a:srgbClr val="000000"/>
                </a:solidFill>
                <a:latin typeface="Almarai Bold"/>
                <a:ea typeface="Almarai Bold"/>
                <a:cs typeface="Almarai Bold"/>
                <a:sym typeface="Almarai Bold"/>
                <a:rtl/>
              </a:rPr>
              <a:t>مشاركة الجميع</a:t>
            </a:r>
          </a:p>
          <a:p>
            <a:pPr algn="ctr" rtl="1">
              <a:lnSpc>
                <a:spcPts val="2751"/>
              </a:lnSpc>
            </a:pPr>
            <a:r>
              <a:rPr lang="ar-EG" sz="1951">
                <a:solidFill>
                  <a:srgbClr val="000000"/>
                </a:solidFill>
                <a:latin typeface="Almarai Bold"/>
                <a:ea typeface="Almarai Bold"/>
                <a:cs typeface="Almarai Bold"/>
                <a:sym typeface="Almarai Bold"/>
                <a:rtl/>
              </a:rPr>
              <a:t> في إنشاء</a:t>
            </a:r>
          </a:p>
          <a:p>
            <a:pPr algn="ctr" rtl="1">
              <a:lnSpc>
                <a:spcPts val="2751"/>
              </a:lnSpc>
            </a:pPr>
            <a:r>
              <a:rPr lang="ar-EG" sz="1951">
                <a:solidFill>
                  <a:srgbClr val="000000"/>
                </a:solidFill>
                <a:latin typeface="Almarai Bold"/>
                <a:ea typeface="Almarai Bold"/>
                <a:cs typeface="Almarai Bold"/>
                <a:sym typeface="Almarai Bold"/>
                <a:rtl/>
              </a:rPr>
              <a:t> ثقافة الابتكار</a:t>
            </a:r>
          </a:p>
        </p:txBody>
      </p:sp>
      <p:sp>
        <p:nvSpPr>
          <p:cNvPr id="13" name="TextBox 13"/>
          <p:cNvSpPr txBox="1"/>
          <p:nvPr/>
        </p:nvSpPr>
        <p:spPr>
          <a:xfrm>
            <a:off x="1420653" y="8669498"/>
            <a:ext cx="3418634" cy="655477"/>
          </a:xfrm>
          <a:prstGeom prst="rect">
            <a:avLst/>
          </a:prstGeom>
        </p:spPr>
        <p:txBody>
          <a:bodyPr lIns="0" tIns="0" rIns="0" bIns="0" rtlCol="0" anchor="t">
            <a:spAutoFit/>
          </a:bodyPr>
          <a:lstStyle/>
          <a:p>
            <a:pPr algn="ctr" rtl="1">
              <a:lnSpc>
                <a:spcPts val="2610"/>
              </a:lnSpc>
            </a:pPr>
            <a:r>
              <a:rPr lang="ar-EG" sz="1851">
                <a:solidFill>
                  <a:srgbClr val="000000"/>
                </a:solidFill>
                <a:latin typeface="Almarai Bold"/>
                <a:ea typeface="Almarai Bold"/>
                <a:cs typeface="Almarai Bold"/>
                <a:sym typeface="Almarai Bold"/>
                <a:rtl/>
              </a:rPr>
              <a:t>العباقرة</a:t>
            </a:r>
          </a:p>
          <a:p>
            <a:pPr algn="ctr" rtl="1">
              <a:lnSpc>
                <a:spcPts val="2610"/>
              </a:lnSpc>
            </a:pPr>
            <a:r>
              <a:rPr lang="ar-EG" sz="1851">
                <a:solidFill>
                  <a:srgbClr val="000000"/>
                </a:solidFill>
                <a:latin typeface="Almarai Bold"/>
                <a:ea typeface="Almarai Bold"/>
                <a:cs typeface="Almarai Bold"/>
                <a:sym typeface="Almarai Bold"/>
                <a:rtl/>
              </a:rPr>
              <a:t> المبدعون</a:t>
            </a:r>
          </a:p>
        </p:txBody>
      </p:sp>
      <p:sp>
        <p:nvSpPr>
          <p:cNvPr id="14" name="TextBox 14"/>
          <p:cNvSpPr txBox="1"/>
          <p:nvPr/>
        </p:nvSpPr>
        <p:spPr>
          <a:xfrm>
            <a:off x="3037973" y="8704080"/>
            <a:ext cx="3418634" cy="331627"/>
          </a:xfrm>
          <a:prstGeom prst="rect">
            <a:avLst/>
          </a:prstGeom>
        </p:spPr>
        <p:txBody>
          <a:bodyPr lIns="0" tIns="0" rIns="0" bIns="0" rtlCol="0" anchor="t">
            <a:spAutoFit/>
          </a:bodyPr>
          <a:lstStyle/>
          <a:p>
            <a:pPr algn="ctr" rtl="1">
              <a:lnSpc>
                <a:spcPts val="2610"/>
              </a:lnSpc>
            </a:pPr>
            <a:r>
              <a:rPr lang="ar-EG" sz="1851">
                <a:solidFill>
                  <a:srgbClr val="000000"/>
                </a:solidFill>
                <a:latin typeface="Almarai Bold"/>
                <a:ea typeface="Almarai Bold"/>
                <a:cs typeface="Almarai Bold"/>
                <a:sym typeface="Almarai Bold"/>
                <a:rtl/>
              </a:rPr>
              <a:t>رواد الابتكار</a:t>
            </a:r>
          </a:p>
        </p:txBody>
      </p:sp>
      <p:sp>
        <p:nvSpPr>
          <p:cNvPr id="15" name="TextBox 15"/>
          <p:cNvSpPr txBox="1"/>
          <p:nvPr/>
        </p:nvSpPr>
        <p:spPr>
          <a:xfrm>
            <a:off x="4623465" y="8704080"/>
            <a:ext cx="3418634" cy="331627"/>
          </a:xfrm>
          <a:prstGeom prst="rect">
            <a:avLst/>
          </a:prstGeom>
        </p:spPr>
        <p:txBody>
          <a:bodyPr lIns="0" tIns="0" rIns="0" bIns="0" rtlCol="0" anchor="t">
            <a:spAutoFit/>
          </a:bodyPr>
          <a:lstStyle/>
          <a:p>
            <a:pPr algn="ctr" rtl="1">
              <a:lnSpc>
                <a:spcPts val="2610"/>
              </a:lnSpc>
            </a:pPr>
            <a:r>
              <a:rPr lang="ar-EG" sz="1851">
                <a:solidFill>
                  <a:srgbClr val="000000"/>
                </a:solidFill>
                <a:latin typeface="Almarai Bold"/>
                <a:ea typeface="Almarai Bold"/>
                <a:cs typeface="Almarai Bold"/>
                <a:sym typeface="Almarai Bold"/>
                <a:rtl/>
              </a:rPr>
              <a:t>قادة الابتكار</a:t>
            </a:r>
          </a:p>
        </p:txBody>
      </p:sp>
      <p:sp>
        <p:nvSpPr>
          <p:cNvPr id="16" name="TextBox 16"/>
          <p:cNvSpPr txBox="1"/>
          <p:nvPr/>
        </p:nvSpPr>
        <p:spPr>
          <a:xfrm>
            <a:off x="11736608" y="4861568"/>
            <a:ext cx="1964776" cy="874933"/>
          </a:xfrm>
          <a:prstGeom prst="rect">
            <a:avLst/>
          </a:prstGeom>
        </p:spPr>
        <p:txBody>
          <a:bodyPr lIns="0" tIns="0" rIns="0" bIns="0" rtlCol="0" anchor="t">
            <a:spAutoFit/>
          </a:bodyPr>
          <a:lstStyle/>
          <a:p>
            <a:pPr algn="ctr" rtl="1">
              <a:lnSpc>
                <a:spcPts val="3597"/>
              </a:lnSpc>
            </a:pPr>
            <a:r>
              <a:rPr lang="ar-EG" sz="2551">
                <a:solidFill>
                  <a:srgbClr val="000000"/>
                </a:solidFill>
                <a:latin typeface="Almarai Bold"/>
                <a:ea typeface="Almarai Bold"/>
                <a:cs typeface="Almarai Bold"/>
                <a:sym typeface="Almarai Bold"/>
                <a:rtl/>
              </a:rPr>
              <a:t>قادة الابتكار: السياسة</a:t>
            </a:r>
          </a:p>
        </p:txBody>
      </p:sp>
      <p:sp>
        <p:nvSpPr>
          <p:cNvPr id="17" name="TextBox 17"/>
          <p:cNvSpPr txBox="1"/>
          <p:nvPr/>
        </p:nvSpPr>
        <p:spPr>
          <a:xfrm>
            <a:off x="13250745" y="6973257"/>
            <a:ext cx="1964776" cy="1322608"/>
          </a:xfrm>
          <a:prstGeom prst="rect">
            <a:avLst/>
          </a:prstGeom>
        </p:spPr>
        <p:txBody>
          <a:bodyPr lIns="0" tIns="0" rIns="0" bIns="0" rtlCol="0" anchor="t">
            <a:spAutoFit/>
          </a:bodyPr>
          <a:lstStyle/>
          <a:p>
            <a:pPr algn="ctr" rtl="1">
              <a:lnSpc>
                <a:spcPts val="3597"/>
              </a:lnSpc>
            </a:pPr>
            <a:r>
              <a:rPr lang="ar-EG" sz="2551">
                <a:solidFill>
                  <a:srgbClr val="000000"/>
                </a:solidFill>
                <a:latin typeface="Almarai Bold"/>
                <a:ea typeface="Almarai Bold"/>
                <a:cs typeface="Almarai Bold"/>
                <a:sym typeface="Almarai Bold"/>
                <a:rtl/>
              </a:rPr>
              <a:t>أبطال</a:t>
            </a:r>
          </a:p>
          <a:p>
            <a:pPr algn="ctr" rtl="1">
              <a:lnSpc>
                <a:spcPts val="3597"/>
              </a:lnSpc>
            </a:pPr>
            <a:r>
              <a:rPr lang="ar-EG" sz="2551">
                <a:solidFill>
                  <a:srgbClr val="000000"/>
                </a:solidFill>
                <a:latin typeface="Almarai Bold"/>
                <a:ea typeface="Almarai Bold"/>
                <a:cs typeface="Almarai Bold"/>
                <a:sym typeface="Almarai Bold"/>
                <a:rtl/>
              </a:rPr>
              <a:t> الابتكار: التدريب</a:t>
            </a:r>
          </a:p>
        </p:txBody>
      </p:sp>
      <p:sp>
        <p:nvSpPr>
          <p:cNvPr id="18" name="TextBox 18"/>
          <p:cNvSpPr txBox="1"/>
          <p:nvPr/>
        </p:nvSpPr>
        <p:spPr>
          <a:xfrm>
            <a:off x="10221509" y="7057072"/>
            <a:ext cx="1964776" cy="1325275"/>
          </a:xfrm>
          <a:prstGeom prst="rect">
            <a:avLst/>
          </a:prstGeom>
        </p:spPr>
        <p:txBody>
          <a:bodyPr lIns="0" tIns="0" rIns="0" bIns="0" rtlCol="0" anchor="t">
            <a:spAutoFit/>
          </a:bodyPr>
          <a:lstStyle/>
          <a:p>
            <a:pPr algn="ctr" rtl="1">
              <a:lnSpc>
                <a:spcPts val="3456"/>
              </a:lnSpc>
            </a:pPr>
            <a:r>
              <a:rPr lang="ar-EG" sz="2451">
                <a:solidFill>
                  <a:srgbClr val="000000"/>
                </a:solidFill>
                <a:latin typeface="Almarai Bold"/>
                <a:ea typeface="Almarai Bold"/>
                <a:cs typeface="Almarai Bold"/>
                <a:sym typeface="Almarai Bold"/>
                <a:rtl/>
              </a:rPr>
              <a:t>العباقرة المبدعون: كيف نطبق</a:t>
            </a:r>
          </a:p>
        </p:txBody>
      </p:sp>
      <p:sp>
        <p:nvSpPr>
          <p:cNvPr id="19" name="Freeform 19"/>
          <p:cNvSpPr/>
          <p:nvPr/>
        </p:nvSpPr>
        <p:spPr>
          <a:xfrm>
            <a:off x="11874221" y="6079402"/>
            <a:ext cx="1746699" cy="1753274"/>
          </a:xfrm>
          <a:custGeom>
            <a:avLst/>
            <a:gdLst/>
            <a:ahLst/>
            <a:cxnLst/>
            <a:rect l="l" t="t" r="r" b="b"/>
            <a:pathLst>
              <a:path w="1746699" h="1753274">
                <a:moveTo>
                  <a:pt x="0" y="0"/>
                </a:moveTo>
                <a:lnTo>
                  <a:pt x="1746700" y="0"/>
                </a:lnTo>
                <a:lnTo>
                  <a:pt x="1746700" y="1753274"/>
                </a:lnTo>
                <a:lnTo>
                  <a:pt x="0" y="175327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20" name="Freeform 20"/>
          <p:cNvSpPr/>
          <p:nvPr/>
        </p:nvSpPr>
        <p:spPr>
          <a:xfrm>
            <a:off x="0" y="-249781"/>
            <a:ext cx="1741406" cy="2337458"/>
          </a:xfrm>
          <a:custGeom>
            <a:avLst/>
            <a:gdLst/>
            <a:ahLst/>
            <a:cxnLst/>
            <a:rect l="l" t="t" r="r" b="b"/>
            <a:pathLst>
              <a:path w="1741406" h="2337458">
                <a:moveTo>
                  <a:pt x="0" y="0"/>
                </a:moveTo>
                <a:lnTo>
                  <a:pt x="1741406" y="0"/>
                </a:lnTo>
                <a:lnTo>
                  <a:pt x="1741406" y="2337458"/>
                </a:lnTo>
                <a:lnTo>
                  <a:pt x="0" y="2337458"/>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rgbClr val="B9D7F4">
                <a:alpha val="100000"/>
              </a:srgbClr>
            </a:gs>
            <a:gs pos="100000">
              <a:srgbClr val="E8E5FF">
                <a:alpha val="100000"/>
              </a:srgb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Freeform 2"/>
          <p:cNvSpPr/>
          <p:nvPr/>
        </p:nvSpPr>
        <p:spPr>
          <a:xfrm flipH="1">
            <a:off x="9878753" y="707188"/>
            <a:ext cx="8409247" cy="1205325"/>
          </a:xfrm>
          <a:custGeom>
            <a:avLst/>
            <a:gdLst/>
            <a:ahLst/>
            <a:cxnLst/>
            <a:rect l="l" t="t" r="r" b="b"/>
            <a:pathLst>
              <a:path w="8409247" h="1205325">
                <a:moveTo>
                  <a:pt x="8409247" y="0"/>
                </a:moveTo>
                <a:lnTo>
                  <a:pt x="0" y="0"/>
                </a:lnTo>
                <a:lnTo>
                  <a:pt x="0" y="1205325"/>
                </a:lnTo>
                <a:lnTo>
                  <a:pt x="8409247" y="1205325"/>
                </a:lnTo>
                <a:lnTo>
                  <a:pt x="8409247"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0" y="-249781"/>
            <a:ext cx="3368198" cy="4521071"/>
          </a:xfrm>
          <a:custGeom>
            <a:avLst/>
            <a:gdLst/>
            <a:ahLst/>
            <a:cxnLst/>
            <a:rect l="l" t="t" r="r" b="b"/>
            <a:pathLst>
              <a:path w="3368198" h="4521071">
                <a:moveTo>
                  <a:pt x="0" y="0"/>
                </a:moveTo>
                <a:lnTo>
                  <a:pt x="3368198" y="0"/>
                </a:lnTo>
                <a:lnTo>
                  <a:pt x="3368198" y="4521071"/>
                </a:lnTo>
                <a:lnTo>
                  <a:pt x="0" y="452107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a:off x="6365108" y="2532731"/>
            <a:ext cx="6124671" cy="6124671"/>
          </a:xfrm>
          <a:custGeom>
            <a:avLst/>
            <a:gdLst/>
            <a:ahLst/>
            <a:cxnLst/>
            <a:rect l="l" t="t" r="r" b="b"/>
            <a:pathLst>
              <a:path w="6124671" h="6124671">
                <a:moveTo>
                  <a:pt x="0" y="0"/>
                </a:moveTo>
                <a:lnTo>
                  <a:pt x="6124670" y="0"/>
                </a:lnTo>
                <a:lnTo>
                  <a:pt x="6124670" y="6124671"/>
                </a:lnTo>
                <a:lnTo>
                  <a:pt x="0" y="612467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5" name="TextBox 5"/>
          <p:cNvSpPr txBox="1"/>
          <p:nvPr/>
        </p:nvSpPr>
        <p:spPr>
          <a:xfrm>
            <a:off x="6149340" y="9580245"/>
            <a:ext cx="5989320" cy="282129"/>
          </a:xfrm>
          <a:prstGeom prst="rect">
            <a:avLst/>
          </a:prstGeom>
        </p:spPr>
        <p:txBody>
          <a:bodyPr lIns="0" tIns="0" rIns="0" bIns="0" rtlCol="0" anchor="t">
            <a:spAutoFit/>
          </a:bodyPr>
          <a:lstStyle/>
          <a:p>
            <a:pPr algn="ctr">
              <a:lnSpc>
                <a:spcPts val="2160"/>
              </a:lnSpc>
            </a:pPr>
            <a:r>
              <a:rPr lang="en-US" sz="1800" spc="-8" dirty="0">
                <a:solidFill>
                  <a:srgbClr val="898989"/>
                </a:solidFill>
                <a:latin typeface="+mj-lt"/>
                <a:ea typeface="Noto Naskh Arabic"/>
                <a:cs typeface="Noto Naskh Arabic"/>
                <a:sym typeface="Noto Naskh Arabic"/>
              </a:rPr>
              <a:t>edarah.net  </a:t>
            </a:r>
            <a:r>
              <a:rPr lang="ar-EG" sz="1800" spc="-8" dirty="0">
                <a:solidFill>
                  <a:srgbClr val="898989"/>
                </a:solidFill>
                <a:latin typeface="+mj-lt"/>
                <a:ea typeface="Noto Naskh Arabic"/>
                <a:cs typeface="Noto Naskh Arabic"/>
                <a:sym typeface="Noto Naskh Arabic"/>
                <a:rtl/>
              </a:rPr>
              <a:t>الابتكار - الشميمري</a:t>
            </a:r>
            <a:r>
              <a:rPr lang="en-US" sz="1800" spc="-8" dirty="0">
                <a:solidFill>
                  <a:srgbClr val="898989"/>
                </a:solidFill>
                <a:latin typeface="+mj-lt"/>
                <a:ea typeface="Noto Naskh Arabic"/>
                <a:cs typeface="Noto Naskh Arabic"/>
                <a:sym typeface="Noto Naskh Arabic"/>
              </a:rPr>
              <a:t> </a:t>
            </a:r>
          </a:p>
        </p:txBody>
      </p:sp>
      <p:sp>
        <p:nvSpPr>
          <p:cNvPr id="6" name="TextBox 6"/>
          <p:cNvSpPr txBox="1"/>
          <p:nvPr/>
        </p:nvSpPr>
        <p:spPr>
          <a:xfrm>
            <a:off x="13007340" y="9580245"/>
            <a:ext cx="3931920" cy="456248"/>
          </a:xfrm>
          <a:prstGeom prst="rect">
            <a:avLst/>
          </a:prstGeom>
        </p:spPr>
        <p:txBody>
          <a:bodyPr lIns="0" tIns="0" rIns="0" bIns="0" rtlCol="0" anchor="t">
            <a:spAutoFit/>
          </a:bodyPr>
          <a:lstStyle/>
          <a:p>
            <a:pPr algn="r">
              <a:lnSpc>
                <a:spcPts val="2160"/>
              </a:lnSpc>
            </a:pPr>
            <a:r>
              <a:rPr lang="en-US" sz="1800" spc="-8">
                <a:solidFill>
                  <a:srgbClr val="898989"/>
                </a:solidFill>
                <a:latin typeface="Noto Naskh Arabic"/>
                <a:ea typeface="Noto Naskh Arabic"/>
                <a:cs typeface="Noto Naskh Arabic"/>
                <a:sym typeface="Noto Naskh Arabic"/>
              </a:rPr>
              <a:t>9</a:t>
            </a:r>
          </a:p>
        </p:txBody>
      </p:sp>
      <p:sp>
        <p:nvSpPr>
          <p:cNvPr id="7" name="TextBox 7"/>
          <p:cNvSpPr txBox="1"/>
          <p:nvPr/>
        </p:nvSpPr>
        <p:spPr>
          <a:xfrm>
            <a:off x="8694035" y="4701893"/>
            <a:ext cx="1466816" cy="1602988"/>
          </a:xfrm>
          <a:prstGeom prst="rect">
            <a:avLst/>
          </a:prstGeom>
        </p:spPr>
        <p:txBody>
          <a:bodyPr lIns="0" tIns="0" rIns="0" bIns="0" rtlCol="0" anchor="t">
            <a:spAutoFit/>
          </a:bodyPr>
          <a:lstStyle/>
          <a:p>
            <a:pPr marL="0" lvl="1" indent="0" algn="ctr" rtl="1">
              <a:lnSpc>
                <a:spcPts val="4307"/>
              </a:lnSpc>
              <a:spcBef>
                <a:spcPct val="0"/>
              </a:spcBef>
            </a:pPr>
            <a:r>
              <a:rPr lang="ar-EG" sz="3055" u="none" strike="noStrike">
                <a:solidFill>
                  <a:srgbClr val="000000"/>
                </a:solidFill>
                <a:latin typeface="Almarai Bold"/>
                <a:ea typeface="Almarai Bold"/>
                <a:cs typeface="Almarai Bold"/>
                <a:sym typeface="Almarai Bold"/>
                <a:rtl/>
              </a:rPr>
              <a:t>حقوق الملكية الفكرية</a:t>
            </a:r>
          </a:p>
        </p:txBody>
      </p:sp>
      <p:sp>
        <p:nvSpPr>
          <p:cNvPr id="8" name="TextBox 8"/>
          <p:cNvSpPr txBox="1"/>
          <p:nvPr/>
        </p:nvSpPr>
        <p:spPr>
          <a:xfrm>
            <a:off x="8635778" y="7081185"/>
            <a:ext cx="1525073" cy="1000283"/>
          </a:xfrm>
          <a:prstGeom prst="rect">
            <a:avLst/>
          </a:prstGeom>
        </p:spPr>
        <p:txBody>
          <a:bodyPr lIns="0" tIns="0" rIns="0" bIns="0" rtlCol="0" anchor="t">
            <a:spAutoFit/>
          </a:bodyPr>
          <a:lstStyle/>
          <a:p>
            <a:pPr marL="0" lvl="1" indent="0" algn="ctr" rtl="1">
              <a:lnSpc>
                <a:spcPts val="4020"/>
              </a:lnSpc>
              <a:spcBef>
                <a:spcPct val="0"/>
              </a:spcBef>
            </a:pPr>
            <a:r>
              <a:rPr lang="ar-EG" sz="2851" u="none" strike="noStrike">
                <a:solidFill>
                  <a:srgbClr val="000000"/>
                </a:solidFill>
                <a:latin typeface="Almarai Bold"/>
                <a:ea typeface="Almarai Bold"/>
                <a:cs typeface="Almarai Bold"/>
                <a:sym typeface="Almarai Bold"/>
                <a:rtl/>
              </a:rPr>
              <a:t>حقوق النشر</a:t>
            </a:r>
          </a:p>
        </p:txBody>
      </p:sp>
      <p:sp>
        <p:nvSpPr>
          <p:cNvPr id="9" name="TextBox 9"/>
          <p:cNvSpPr txBox="1"/>
          <p:nvPr/>
        </p:nvSpPr>
        <p:spPr>
          <a:xfrm>
            <a:off x="9594760" y="3377307"/>
            <a:ext cx="2143585" cy="1000283"/>
          </a:xfrm>
          <a:prstGeom prst="rect">
            <a:avLst/>
          </a:prstGeom>
        </p:spPr>
        <p:txBody>
          <a:bodyPr lIns="0" tIns="0" rIns="0" bIns="0" rtlCol="0" anchor="t">
            <a:spAutoFit/>
          </a:bodyPr>
          <a:lstStyle/>
          <a:p>
            <a:pPr algn="ctr" rtl="1">
              <a:lnSpc>
                <a:spcPts val="4020"/>
              </a:lnSpc>
              <a:spcBef>
                <a:spcPct val="0"/>
              </a:spcBef>
            </a:pPr>
            <a:r>
              <a:rPr lang="ar-EG" sz="2851" u="none" strike="noStrike">
                <a:solidFill>
                  <a:srgbClr val="000000"/>
                </a:solidFill>
                <a:latin typeface="Almarai Bold"/>
                <a:ea typeface="Almarai Bold"/>
                <a:cs typeface="Almarai Bold"/>
                <a:sym typeface="Almarai Bold"/>
                <a:rtl/>
              </a:rPr>
              <a:t>براءة </a:t>
            </a:r>
          </a:p>
          <a:p>
            <a:pPr marL="0" lvl="1" indent="0" algn="ctr" rtl="1">
              <a:lnSpc>
                <a:spcPts val="4020"/>
              </a:lnSpc>
              <a:spcBef>
                <a:spcPct val="0"/>
              </a:spcBef>
            </a:pPr>
            <a:r>
              <a:rPr lang="ar-EG" sz="2851" u="none" strike="noStrike">
                <a:solidFill>
                  <a:srgbClr val="000000"/>
                </a:solidFill>
                <a:latin typeface="Almarai Bold"/>
                <a:ea typeface="Almarai Bold"/>
                <a:cs typeface="Almarai Bold"/>
                <a:sym typeface="Almarai Bold"/>
                <a:rtl/>
              </a:rPr>
              <a:t>الاختراع</a:t>
            </a:r>
          </a:p>
        </p:txBody>
      </p:sp>
      <p:sp>
        <p:nvSpPr>
          <p:cNvPr id="10" name="TextBox 10"/>
          <p:cNvSpPr txBox="1"/>
          <p:nvPr/>
        </p:nvSpPr>
        <p:spPr>
          <a:xfrm>
            <a:off x="7402645" y="3483606"/>
            <a:ext cx="1525072" cy="983900"/>
          </a:xfrm>
          <a:prstGeom prst="rect">
            <a:avLst/>
          </a:prstGeom>
        </p:spPr>
        <p:txBody>
          <a:bodyPr lIns="0" tIns="0" rIns="0" bIns="0" rtlCol="0" anchor="t">
            <a:spAutoFit/>
          </a:bodyPr>
          <a:lstStyle/>
          <a:p>
            <a:pPr marL="0" lvl="1" indent="0" algn="ctr" rtl="1">
              <a:lnSpc>
                <a:spcPts val="3879"/>
              </a:lnSpc>
              <a:spcBef>
                <a:spcPct val="0"/>
              </a:spcBef>
            </a:pPr>
            <a:r>
              <a:rPr lang="ar-EG" sz="2751" u="none" strike="noStrike">
                <a:solidFill>
                  <a:srgbClr val="000000"/>
                </a:solidFill>
                <a:latin typeface="Almarai Bold"/>
                <a:ea typeface="Almarai Bold"/>
                <a:cs typeface="Almarai Bold"/>
                <a:sym typeface="Almarai Bold"/>
                <a:rtl/>
              </a:rPr>
              <a:t>العلامة التجارية</a:t>
            </a:r>
          </a:p>
        </p:txBody>
      </p:sp>
      <p:sp>
        <p:nvSpPr>
          <p:cNvPr id="11" name="TextBox 11"/>
          <p:cNvSpPr txBox="1"/>
          <p:nvPr/>
        </p:nvSpPr>
        <p:spPr>
          <a:xfrm>
            <a:off x="10666552" y="5528391"/>
            <a:ext cx="1525072" cy="983900"/>
          </a:xfrm>
          <a:prstGeom prst="rect">
            <a:avLst/>
          </a:prstGeom>
        </p:spPr>
        <p:txBody>
          <a:bodyPr lIns="0" tIns="0" rIns="0" bIns="0" rtlCol="0" anchor="t">
            <a:spAutoFit/>
          </a:bodyPr>
          <a:lstStyle/>
          <a:p>
            <a:pPr marL="0" lvl="1" indent="0" algn="ctr" rtl="1">
              <a:lnSpc>
                <a:spcPts val="3879"/>
              </a:lnSpc>
              <a:spcBef>
                <a:spcPct val="0"/>
              </a:spcBef>
            </a:pPr>
            <a:r>
              <a:rPr lang="ar-EG" sz="2751" u="none" strike="noStrike">
                <a:solidFill>
                  <a:srgbClr val="000000"/>
                </a:solidFill>
                <a:latin typeface="Almarai Bold"/>
                <a:ea typeface="Almarai Bold"/>
                <a:cs typeface="Almarai Bold"/>
                <a:sym typeface="Almarai Bold"/>
                <a:rtl/>
              </a:rPr>
              <a:t>الأسرار التجارية</a:t>
            </a:r>
          </a:p>
        </p:txBody>
      </p:sp>
      <p:sp>
        <p:nvSpPr>
          <p:cNvPr id="12" name="TextBox 12"/>
          <p:cNvSpPr txBox="1"/>
          <p:nvPr/>
        </p:nvSpPr>
        <p:spPr>
          <a:xfrm>
            <a:off x="6149340" y="5528391"/>
            <a:ext cx="2581625" cy="948467"/>
          </a:xfrm>
          <a:prstGeom prst="rect">
            <a:avLst/>
          </a:prstGeom>
        </p:spPr>
        <p:txBody>
          <a:bodyPr lIns="0" tIns="0" rIns="0" bIns="0" rtlCol="0" anchor="t">
            <a:spAutoFit/>
          </a:bodyPr>
          <a:lstStyle/>
          <a:p>
            <a:pPr algn="ctr" rtl="1">
              <a:lnSpc>
                <a:spcPts val="3738"/>
              </a:lnSpc>
              <a:spcBef>
                <a:spcPct val="0"/>
              </a:spcBef>
            </a:pPr>
            <a:r>
              <a:rPr lang="ar-EG" sz="2651" u="none" strike="noStrike">
                <a:solidFill>
                  <a:srgbClr val="000000"/>
                </a:solidFill>
                <a:latin typeface="Almarai Bold"/>
                <a:ea typeface="Almarai Bold"/>
                <a:cs typeface="Almarai Bold"/>
                <a:sym typeface="Almarai Bold"/>
                <a:rtl/>
              </a:rPr>
              <a:t> التصاميم </a:t>
            </a:r>
          </a:p>
          <a:p>
            <a:pPr marL="0" lvl="1" indent="0" algn="ctr" rtl="1">
              <a:lnSpc>
                <a:spcPts val="3738"/>
              </a:lnSpc>
              <a:spcBef>
                <a:spcPct val="0"/>
              </a:spcBef>
            </a:pPr>
            <a:r>
              <a:rPr lang="ar-EG" sz="2651" u="none" strike="noStrike">
                <a:solidFill>
                  <a:srgbClr val="000000"/>
                </a:solidFill>
                <a:latin typeface="Almarai Bold"/>
                <a:ea typeface="Almarai Bold"/>
                <a:cs typeface="Almarai Bold"/>
                <a:sym typeface="Almarai Bold"/>
                <a:rtl/>
              </a:rPr>
              <a:t>الصناعية</a:t>
            </a:r>
          </a:p>
        </p:txBody>
      </p:sp>
      <p:sp>
        <p:nvSpPr>
          <p:cNvPr id="13" name="TextBox 13"/>
          <p:cNvSpPr txBox="1"/>
          <p:nvPr/>
        </p:nvSpPr>
        <p:spPr>
          <a:xfrm>
            <a:off x="9995901" y="1009813"/>
            <a:ext cx="6512826" cy="600075"/>
          </a:xfrm>
          <a:prstGeom prst="rect">
            <a:avLst/>
          </a:prstGeom>
        </p:spPr>
        <p:txBody>
          <a:bodyPr lIns="0" tIns="0" rIns="0" bIns="0" rtlCol="0" anchor="t">
            <a:spAutoFit/>
          </a:bodyPr>
          <a:lstStyle/>
          <a:p>
            <a:pPr marL="0" lvl="0" indent="0" algn="ctr" rtl="1">
              <a:lnSpc>
                <a:spcPts val="4687"/>
              </a:lnSpc>
              <a:spcBef>
                <a:spcPct val="0"/>
              </a:spcBef>
            </a:pPr>
            <a:r>
              <a:rPr lang="ar-EG" sz="3906" u="none" strike="noStrike">
                <a:solidFill>
                  <a:srgbClr val="156082"/>
                </a:solidFill>
                <a:latin typeface="Almarai Bold"/>
                <a:ea typeface="Almarai Bold"/>
                <a:cs typeface="Almarai Bold"/>
                <a:sym typeface="Almarai Bold"/>
                <a:rtl/>
              </a:rPr>
              <a:t>الملكية الفكرية والابتكار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TotalTime>
  <Words>897</Words>
  <Application>Microsoft Office PowerPoint</Application>
  <PresentationFormat>Custom</PresentationFormat>
  <Paragraphs>168</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Arimo</vt:lpstr>
      <vt:lpstr>Almarai</vt:lpstr>
      <vt:lpstr>Noto Naskh Arabic</vt:lpstr>
      <vt:lpstr>Arial</vt:lpstr>
      <vt:lpstr>Calibri</vt:lpstr>
      <vt:lpstr>Almarai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الفصل الثامن- ثقافة الابتكار.pptx</dc:title>
  <cp:lastModifiedBy>Office</cp:lastModifiedBy>
  <cp:revision>5</cp:revision>
  <dcterms:created xsi:type="dcterms:W3CDTF">2006-08-16T00:00:00Z</dcterms:created>
  <dcterms:modified xsi:type="dcterms:W3CDTF">2024-09-01T14:57:41Z</dcterms:modified>
  <dc:identifier>DAGO_Psrvbo</dc:identifier>
</cp:coreProperties>
</file>