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7"/>
  </p:notesMasterIdLst>
  <p:sldIdLst>
    <p:sldId id="262" r:id="rId3"/>
    <p:sldId id="257" r:id="rId4"/>
    <p:sldId id="263" r:id="rId5"/>
    <p:sldId id="269" r:id="rId6"/>
    <p:sldId id="284" r:id="rId7"/>
    <p:sldId id="267" r:id="rId8"/>
    <p:sldId id="264" r:id="rId9"/>
    <p:sldId id="285" r:id="rId10"/>
    <p:sldId id="286" r:id="rId11"/>
    <p:sldId id="287" r:id="rId12"/>
    <p:sldId id="265" r:id="rId13"/>
    <p:sldId id="288" r:id="rId14"/>
    <p:sldId id="289" r:id="rId15"/>
    <p:sldId id="260" r:id="rId16"/>
    <p:sldId id="290" r:id="rId17"/>
    <p:sldId id="291" r:id="rId18"/>
    <p:sldId id="292" r:id="rId19"/>
    <p:sldId id="293" r:id="rId20"/>
    <p:sldId id="294" r:id="rId21"/>
    <p:sldId id="295" r:id="rId22"/>
    <p:sldId id="259" r:id="rId23"/>
    <p:sldId id="296" r:id="rId24"/>
    <p:sldId id="297" r:id="rId25"/>
    <p:sldId id="256" r:id="rId26"/>
  </p:sldIdLst>
  <p:sldSz cx="18288000" cy="10287000"/>
  <p:notesSz cx="6858000" cy="9144000"/>
  <p:embeddedFontLst>
    <p:embeddedFont>
      <p:font typeface="29LT Bukra Bold" panose="000B0903020204020204" pitchFamily="34" charset="-78"/>
      <p:bold r:id="rId28"/>
    </p:embeddedFont>
    <p:embeddedFont>
      <p:font typeface="Cascadia Code" panose="020B0609020000020004" pitchFamily="49" charset="0"/>
      <p:regular r:id="rId29"/>
      <p:bold r:id="rId30"/>
      <p:italic r:id="rId31"/>
      <p:boldItalic r:id="rId32"/>
    </p:embeddedFont>
    <p:embeddedFont>
      <p:font typeface="Codec Pro" panose="00000500000000000000" pitchFamily="2" charset="0"/>
      <p:regular r:id="rId33"/>
      <p:italic r:id="rId34"/>
    </p:embeddedFont>
    <p:embeddedFont>
      <p:font typeface="Codec Pro Bold" panose="00000600000000000000" pitchFamily="2" charset="0"/>
      <p:regular r:id="rId35"/>
    </p:embeddedFont>
    <p:embeddedFont>
      <p:font typeface="DIN NEXT™ ARABIC BOLD" panose="020B0803020203050203" pitchFamily="34" charset="-78"/>
      <p:bold r:id="rId36"/>
    </p:embeddedFont>
    <p:embeddedFont>
      <p:font typeface="League Spartan" panose="020B0604020202020204" charset="0"/>
      <p:regular r:id="rId37"/>
    </p:embeddedFont>
    <p:embeddedFont>
      <p:font typeface="Sakkal Majalla" panose="02000000000000000000" pitchFamily="2" charset="-78"/>
      <p:regular r:id="rId38"/>
      <p:bold r:id="rId39"/>
    </p:embeddedFont>
    <p:embeddedFont>
      <p:font typeface="Tajawal" panose="00000500000000000000" pitchFamily="2" charset="-78"/>
      <p:regular r:id="rId40"/>
      <p:bold r:id="rId41"/>
    </p:embeddedFont>
    <p:embeddedFont>
      <p:font typeface="Tajawal Bold" panose="020B0604020202020204" charset="-78"/>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41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D7658-FD99-4573-B19A-CF39BCD83BE4}"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pPr rtl="1"/>
          <a:endParaRPr lang="ar-SA"/>
        </a:p>
      </dgm:t>
    </dgm:pt>
    <dgm:pt modelId="{46475D90-DD0F-4EA3-A368-52678AA5CAA1}">
      <dgm:prSet phldrT="[نص]" custT="1"/>
      <dgm:spPr/>
      <dgm:t>
        <a:bodyPr/>
        <a:lstStyle/>
        <a:p>
          <a:pPr rtl="1"/>
          <a:r>
            <a:rPr lang="ar-SA" sz="3200" dirty="0">
              <a:latin typeface="Tajawal" panose="00000500000000000000" pitchFamily="2" charset="-78"/>
              <a:cs typeface="Tajawal" panose="00000500000000000000" pitchFamily="2" charset="-78"/>
            </a:rPr>
            <a:t>فرق علماء السلوك التنظيمي بين كل من:</a:t>
          </a:r>
        </a:p>
      </dgm:t>
    </dgm:pt>
    <dgm:pt modelId="{0767E87A-65A1-44AE-AC89-58189D5F4851}" type="parTrans" cxnId="{D4C05826-0391-486C-9AB1-0EF013816DC8}">
      <dgm:prSet/>
      <dgm:spPr/>
      <dgm:t>
        <a:bodyPr/>
        <a:lstStyle/>
        <a:p>
          <a:pPr rtl="1"/>
          <a:endParaRPr lang="ar-SA">
            <a:latin typeface="Tajawal" panose="00000500000000000000" pitchFamily="2" charset="-78"/>
            <a:cs typeface="Tajawal" panose="00000500000000000000" pitchFamily="2" charset="-78"/>
          </a:endParaRPr>
        </a:p>
      </dgm:t>
    </dgm:pt>
    <dgm:pt modelId="{D614F11F-4DEE-41A5-BC61-8A3CB16999D3}" type="sibTrans" cxnId="{D4C05826-0391-486C-9AB1-0EF013816DC8}">
      <dgm:prSet/>
      <dgm:spPr/>
      <dgm:t>
        <a:bodyPr/>
        <a:lstStyle/>
        <a:p>
          <a:pPr rtl="1"/>
          <a:endParaRPr lang="ar-SA">
            <a:latin typeface="Tajawal" panose="00000500000000000000" pitchFamily="2" charset="-78"/>
            <a:cs typeface="Tajawal" panose="00000500000000000000" pitchFamily="2" charset="-78"/>
          </a:endParaRPr>
        </a:p>
      </dgm:t>
    </dgm:pt>
    <dgm:pt modelId="{9D1346ED-42F1-47C2-BDD8-A9C715240FA1}">
      <dgm:prSet phldrT="[نص]"/>
      <dgm:spPr/>
      <dgm:t>
        <a:bodyPr/>
        <a:lstStyle/>
        <a:p>
          <a:pPr rtl="1"/>
          <a:r>
            <a:rPr lang="ar-SA" dirty="0">
              <a:latin typeface="Tajawal" panose="00000500000000000000" pitchFamily="2" charset="-78"/>
              <a:cs typeface="Tajawal" panose="00000500000000000000" pitchFamily="2" charset="-78"/>
            </a:rPr>
            <a:t>الحوافز</a:t>
          </a:r>
        </a:p>
      </dgm:t>
    </dgm:pt>
    <dgm:pt modelId="{4FD24A01-81F2-46D6-AA88-FF87D711CB66}" type="parTrans" cxnId="{7E9415F0-8DE7-46DE-B038-AD6BD9805B6C}">
      <dgm:prSet/>
      <dgm:spPr/>
      <dgm:t>
        <a:bodyPr/>
        <a:lstStyle/>
        <a:p>
          <a:pPr rtl="1"/>
          <a:endParaRPr lang="ar-SA">
            <a:latin typeface="Tajawal" panose="00000500000000000000" pitchFamily="2" charset="-78"/>
            <a:cs typeface="Tajawal" panose="00000500000000000000" pitchFamily="2" charset="-78"/>
          </a:endParaRPr>
        </a:p>
      </dgm:t>
    </dgm:pt>
    <dgm:pt modelId="{D1083AA7-516B-4A39-8AC3-5C0647961618}" type="sibTrans" cxnId="{7E9415F0-8DE7-46DE-B038-AD6BD9805B6C}">
      <dgm:prSet/>
      <dgm:spPr/>
      <dgm:t>
        <a:bodyPr/>
        <a:lstStyle/>
        <a:p>
          <a:pPr rtl="1"/>
          <a:endParaRPr lang="ar-SA">
            <a:latin typeface="Tajawal" panose="00000500000000000000" pitchFamily="2" charset="-78"/>
            <a:cs typeface="Tajawal" panose="00000500000000000000" pitchFamily="2" charset="-78"/>
          </a:endParaRPr>
        </a:p>
      </dgm:t>
    </dgm:pt>
    <dgm:pt modelId="{8E138C10-8116-4F3B-9E50-9041D2A67734}">
      <dgm:prSet phldrT="[نص]"/>
      <dgm:spPr/>
      <dgm:t>
        <a:bodyPr/>
        <a:lstStyle/>
        <a:p>
          <a:pPr rtl="1"/>
          <a:r>
            <a:rPr lang="ar-SA" dirty="0">
              <a:latin typeface="Tajawal" panose="00000500000000000000" pitchFamily="2" charset="-78"/>
              <a:cs typeface="Tajawal" panose="00000500000000000000" pitchFamily="2" charset="-78"/>
            </a:rPr>
            <a:t>الدافعية</a:t>
          </a:r>
        </a:p>
      </dgm:t>
    </dgm:pt>
    <dgm:pt modelId="{99AB815F-2A0C-42C1-BF8A-E7528BA65DC0}" type="parTrans" cxnId="{AC29D9AB-2A97-41B1-A25A-E6C556D74CC0}">
      <dgm:prSet/>
      <dgm:spPr/>
      <dgm:t>
        <a:bodyPr/>
        <a:lstStyle/>
        <a:p>
          <a:pPr rtl="1"/>
          <a:endParaRPr lang="ar-SA">
            <a:latin typeface="Tajawal" panose="00000500000000000000" pitchFamily="2" charset="-78"/>
            <a:cs typeface="Tajawal" panose="00000500000000000000" pitchFamily="2" charset="-78"/>
          </a:endParaRPr>
        </a:p>
      </dgm:t>
    </dgm:pt>
    <dgm:pt modelId="{8A50E49C-7C37-4C4F-9801-9335F49EBD6B}" type="sibTrans" cxnId="{AC29D9AB-2A97-41B1-A25A-E6C556D74CC0}">
      <dgm:prSet/>
      <dgm:spPr/>
      <dgm:t>
        <a:bodyPr/>
        <a:lstStyle/>
        <a:p>
          <a:pPr rtl="1"/>
          <a:endParaRPr lang="ar-SA">
            <a:latin typeface="Tajawal" panose="00000500000000000000" pitchFamily="2" charset="-78"/>
            <a:cs typeface="Tajawal" panose="00000500000000000000" pitchFamily="2" charset="-78"/>
          </a:endParaRPr>
        </a:p>
      </dgm:t>
    </dgm:pt>
    <dgm:pt modelId="{0A22B487-EED1-418D-9AF1-66D93BC21DD9}" type="pres">
      <dgm:prSet presAssocID="{EEFD7658-FD99-4573-B19A-CF39BCD83BE4}" presName="hierChild1" presStyleCnt="0">
        <dgm:presLayoutVars>
          <dgm:chPref val="1"/>
          <dgm:dir/>
          <dgm:animOne val="branch"/>
          <dgm:animLvl val="lvl"/>
          <dgm:resizeHandles/>
        </dgm:presLayoutVars>
      </dgm:prSet>
      <dgm:spPr/>
    </dgm:pt>
    <dgm:pt modelId="{434FF395-D2DD-4DE1-AC8C-A6225FF3AB75}" type="pres">
      <dgm:prSet presAssocID="{46475D90-DD0F-4EA3-A368-52678AA5CAA1}" presName="hierRoot1" presStyleCnt="0"/>
      <dgm:spPr/>
    </dgm:pt>
    <dgm:pt modelId="{44DD5CB8-A07E-402F-BFDE-622940DCD018}" type="pres">
      <dgm:prSet presAssocID="{46475D90-DD0F-4EA3-A368-52678AA5CAA1}" presName="composite" presStyleCnt="0"/>
      <dgm:spPr/>
    </dgm:pt>
    <dgm:pt modelId="{2F11B14D-79AF-4E93-B404-345E022A94BB}" type="pres">
      <dgm:prSet presAssocID="{46475D90-DD0F-4EA3-A368-52678AA5CAA1}" presName="background" presStyleLbl="node0" presStyleIdx="0" presStyleCnt="1"/>
      <dgm:spPr/>
    </dgm:pt>
    <dgm:pt modelId="{D4AFE227-E90B-4601-AF47-738DFFACF0E1}" type="pres">
      <dgm:prSet presAssocID="{46475D90-DD0F-4EA3-A368-52678AA5CAA1}" presName="text" presStyleLbl="fgAcc0" presStyleIdx="0" presStyleCnt="1" custScaleX="201913">
        <dgm:presLayoutVars>
          <dgm:chPref val="3"/>
        </dgm:presLayoutVars>
      </dgm:prSet>
      <dgm:spPr/>
    </dgm:pt>
    <dgm:pt modelId="{B474915A-19D8-4EEB-B5BD-3547EDBC542A}" type="pres">
      <dgm:prSet presAssocID="{46475D90-DD0F-4EA3-A368-52678AA5CAA1}" presName="hierChild2" presStyleCnt="0"/>
      <dgm:spPr/>
    </dgm:pt>
    <dgm:pt modelId="{673B5299-7473-4830-A525-F42F8F724F0E}" type="pres">
      <dgm:prSet presAssocID="{4FD24A01-81F2-46D6-AA88-FF87D711CB66}" presName="Name10" presStyleLbl="parChTrans1D2" presStyleIdx="0" presStyleCnt="2"/>
      <dgm:spPr/>
    </dgm:pt>
    <dgm:pt modelId="{0ED571DC-4587-4CEA-9200-FC3C4EED1B08}" type="pres">
      <dgm:prSet presAssocID="{9D1346ED-42F1-47C2-BDD8-A9C715240FA1}" presName="hierRoot2" presStyleCnt="0"/>
      <dgm:spPr/>
    </dgm:pt>
    <dgm:pt modelId="{F7F8BE7A-3148-4F48-8EF2-FE7B3330F373}" type="pres">
      <dgm:prSet presAssocID="{9D1346ED-42F1-47C2-BDD8-A9C715240FA1}" presName="composite2" presStyleCnt="0"/>
      <dgm:spPr/>
    </dgm:pt>
    <dgm:pt modelId="{67098AC6-9BE0-4B52-AAB5-D9F2460CC90E}" type="pres">
      <dgm:prSet presAssocID="{9D1346ED-42F1-47C2-BDD8-A9C715240FA1}" presName="background2" presStyleLbl="node2" presStyleIdx="0" presStyleCnt="2"/>
      <dgm:spPr/>
    </dgm:pt>
    <dgm:pt modelId="{F165592A-205B-4B30-A98E-D40EA7D5D9CC}" type="pres">
      <dgm:prSet presAssocID="{9D1346ED-42F1-47C2-BDD8-A9C715240FA1}" presName="text2" presStyleLbl="fgAcc2" presStyleIdx="0" presStyleCnt="2">
        <dgm:presLayoutVars>
          <dgm:chPref val="3"/>
        </dgm:presLayoutVars>
      </dgm:prSet>
      <dgm:spPr/>
    </dgm:pt>
    <dgm:pt modelId="{314356AF-611B-47C3-B3DE-27B9D343E690}" type="pres">
      <dgm:prSet presAssocID="{9D1346ED-42F1-47C2-BDD8-A9C715240FA1}" presName="hierChild3" presStyleCnt="0"/>
      <dgm:spPr/>
    </dgm:pt>
    <dgm:pt modelId="{2222D82E-3406-4E8A-913E-B914E84CD09F}" type="pres">
      <dgm:prSet presAssocID="{99AB815F-2A0C-42C1-BF8A-E7528BA65DC0}" presName="Name10" presStyleLbl="parChTrans1D2" presStyleIdx="1" presStyleCnt="2"/>
      <dgm:spPr/>
    </dgm:pt>
    <dgm:pt modelId="{5068FD68-4CA1-40AC-816F-4F49B1F13C65}" type="pres">
      <dgm:prSet presAssocID="{8E138C10-8116-4F3B-9E50-9041D2A67734}" presName="hierRoot2" presStyleCnt="0"/>
      <dgm:spPr/>
    </dgm:pt>
    <dgm:pt modelId="{AD23BAF5-5657-42BD-A5E1-D75B30D3FF59}" type="pres">
      <dgm:prSet presAssocID="{8E138C10-8116-4F3B-9E50-9041D2A67734}" presName="composite2" presStyleCnt="0"/>
      <dgm:spPr/>
    </dgm:pt>
    <dgm:pt modelId="{6F234D75-8638-4533-B240-7EE79312E8EE}" type="pres">
      <dgm:prSet presAssocID="{8E138C10-8116-4F3B-9E50-9041D2A67734}" presName="background2" presStyleLbl="node2" presStyleIdx="1" presStyleCnt="2"/>
      <dgm:spPr/>
    </dgm:pt>
    <dgm:pt modelId="{1E0AEFCF-145F-4C79-AEB8-336C761469FF}" type="pres">
      <dgm:prSet presAssocID="{8E138C10-8116-4F3B-9E50-9041D2A67734}" presName="text2" presStyleLbl="fgAcc2" presStyleIdx="1" presStyleCnt="2" custLinFactX="122238" custLinFactNeighborX="200000" custLinFactNeighborY="-10310">
        <dgm:presLayoutVars>
          <dgm:chPref val="3"/>
        </dgm:presLayoutVars>
      </dgm:prSet>
      <dgm:spPr/>
    </dgm:pt>
    <dgm:pt modelId="{28E287E1-76D1-4851-AA72-3487213308C6}" type="pres">
      <dgm:prSet presAssocID="{8E138C10-8116-4F3B-9E50-9041D2A67734}" presName="hierChild3" presStyleCnt="0"/>
      <dgm:spPr/>
    </dgm:pt>
  </dgm:ptLst>
  <dgm:cxnLst>
    <dgm:cxn modelId="{13693208-5671-42C7-8795-D6B533156D35}" type="presOf" srcId="{8E138C10-8116-4F3B-9E50-9041D2A67734}" destId="{1E0AEFCF-145F-4C79-AEB8-336C761469FF}" srcOrd="0" destOrd="0" presId="urn:microsoft.com/office/officeart/2005/8/layout/hierarchy1"/>
    <dgm:cxn modelId="{D4C05826-0391-486C-9AB1-0EF013816DC8}" srcId="{EEFD7658-FD99-4573-B19A-CF39BCD83BE4}" destId="{46475D90-DD0F-4EA3-A368-52678AA5CAA1}" srcOrd="0" destOrd="0" parTransId="{0767E87A-65A1-44AE-AC89-58189D5F4851}" sibTransId="{D614F11F-4DEE-41A5-BC61-8A3CB16999D3}"/>
    <dgm:cxn modelId="{7AE1FB63-3A0D-4697-80EC-630F8E8FCF43}" type="presOf" srcId="{46475D90-DD0F-4EA3-A368-52678AA5CAA1}" destId="{D4AFE227-E90B-4601-AF47-738DFFACF0E1}" srcOrd="0" destOrd="0" presId="urn:microsoft.com/office/officeart/2005/8/layout/hierarchy1"/>
    <dgm:cxn modelId="{00581648-E059-4820-A77F-D9DA000E0860}" type="presOf" srcId="{99AB815F-2A0C-42C1-BF8A-E7528BA65DC0}" destId="{2222D82E-3406-4E8A-913E-B914E84CD09F}" srcOrd="0" destOrd="0" presId="urn:microsoft.com/office/officeart/2005/8/layout/hierarchy1"/>
    <dgm:cxn modelId="{82A72EAA-16CD-40EE-B48A-81E444CB4AFB}" type="presOf" srcId="{9D1346ED-42F1-47C2-BDD8-A9C715240FA1}" destId="{F165592A-205B-4B30-A98E-D40EA7D5D9CC}" srcOrd="0" destOrd="0" presId="urn:microsoft.com/office/officeart/2005/8/layout/hierarchy1"/>
    <dgm:cxn modelId="{AC29D9AB-2A97-41B1-A25A-E6C556D74CC0}" srcId="{46475D90-DD0F-4EA3-A368-52678AA5CAA1}" destId="{8E138C10-8116-4F3B-9E50-9041D2A67734}" srcOrd="1" destOrd="0" parTransId="{99AB815F-2A0C-42C1-BF8A-E7528BA65DC0}" sibTransId="{8A50E49C-7C37-4C4F-9801-9335F49EBD6B}"/>
    <dgm:cxn modelId="{6021BFE5-13BC-4A55-BE26-06582B820E4D}" type="presOf" srcId="{EEFD7658-FD99-4573-B19A-CF39BCD83BE4}" destId="{0A22B487-EED1-418D-9AF1-66D93BC21DD9}" srcOrd="0" destOrd="0" presId="urn:microsoft.com/office/officeart/2005/8/layout/hierarchy1"/>
    <dgm:cxn modelId="{7E9415F0-8DE7-46DE-B038-AD6BD9805B6C}" srcId="{46475D90-DD0F-4EA3-A368-52678AA5CAA1}" destId="{9D1346ED-42F1-47C2-BDD8-A9C715240FA1}" srcOrd="0" destOrd="0" parTransId="{4FD24A01-81F2-46D6-AA88-FF87D711CB66}" sibTransId="{D1083AA7-516B-4A39-8AC3-5C0647961618}"/>
    <dgm:cxn modelId="{226CD2FD-F2E7-4C3D-AD82-C2591EF92553}" type="presOf" srcId="{4FD24A01-81F2-46D6-AA88-FF87D711CB66}" destId="{673B5299-7473-4830-A525-F42F8F724F0E}" srcOrd="0" destOrd="0" presId="urn:microsoft.com/office/officeart/2005/8/layout/hierarchy1"/>
    <dgm:cxn modelId="{FC9259CC-C278-4B58-A81B-038DFADCBA87}" type="presParOf" srcId="{0A22B487-EED1-418D-9AF1-66D93BC21DD9}" destId="{434FF395-D2DD-4DE1-AC8C-A6225FF3AB75}" srcOrd="0" destOrd="0" presId="urn:microsoft.com/office/officeart/2005/8/layout/hierarchy1"/>
    <dgm:cxn modelId="{9AA159B6-7C49-4D48-9D84-9C19889DBB59}" type="presParOf" srcId="{434FF395-D2DD-4DE1-AC8C-A6225FF3AB75}" destId="{44DD5CB8-A07E-402F-BFDE-622940DCD018}" srcOrd="0" destOrd="0" presId="urn:microsoft.com/office/officeart/2005/8/layout/hierarchy1"/>
    <dgm:cxn modelId="{3811AA7B-ABB0-4906-89D8-C36593B6C68C}" type="presParOf" srcId="{44DD5CB8-A07E-402F-BFDE-622940DCD018}" destId="{2F11B14D-79AF-4E93-B404-345E022A94BB}" srcOrd="0" destOrd="0" presId="urn:microsoft.com/office/officeart/2005/8/layout/hierarchy1"/>
    <dgm:cxn modelId="{AE2F7BDA-F0D5-4A5E-A551-BD1C1E544526}" type="presParOf" srcId="{44DD5CB8-A07E-402F-BFDE-622940DCD018}" destId="{D4AFE227-E90B-4601-AF47-738DFFACF0E1}" srcOrd="1" destOrd="0" presId="urn:microsoft.com/office/officeart/2005/8/layout/hierarchy1"/>
    <dgm:cxn modelId="{42565E30-6F04-4EC4-8862-3D659FC5E08A}" type="presParOf" srcId="{434FF395-D2DD-4DE1-AC8C-A6225FF3AB75}" destId="{B474915A-19D8-4EEB-B5BD-3547EDBC542A}" srcOrd="1" destOrd="0" presId="urn:microsoft.com/office/officeart/2005/8/layout/hierarchy1"/>
    <dgm:cxn modelId="{24FA3AD4-EF9A-4F3F-833F-CC447CA3C5C8}" type="presParOf" srcId="{B474915A-19D8-4EEB-B5BD-3547EDBC542A}" destId="{673B5299-7473-4830-A525-F42F8F724F0E}" srcOrd="0" destOrd="0" presId="urn:microsoft.com/office/officeart/2005/8/layout/hierarchy1"/>
    <dgm:cxn modelId="{BA3721DB-0BBD-4EDA-98EB-FA6253FD1713}" type="presParOf" srcId="{B474915A-19D8-4EEB-B5BD-3547EDBC542A}" destId="{0ED571DC-4587-4CEA-9200-FC3C4EED1B08}" srcOrd="1" destOrd="0" presId="urn:microsoft.com/office/officeart/2005/8/layout/hierarchy1"/>
    <dgm:cxn modelId="{D310E90C-20FD-4A62-9AB3-CC93B6826471}" type="presParOf" srcId="{0ED571DC-4587-4CEA-9200-FC3C4EED1B08}" destId="{F7F8BE7A-3148-4F48-8EF2-FE7B3330F373}" srcOrd="0" destOrd="0" presId="urn:microsoft.com/office/officeart/2005/8/layout/hierarchy1"/>
    <dgm:cxn modelId="{1113399E-71BE-4D73-96C9-A898E16D2932}" type="presParOf" srcId="{F7F8BE7A-3148-4F48-8EF2-FE7B3330F373}" destId="{67098AC6-9BE0-4B52-AAB5-D9F2460CC90E}" srcOrd="0" destOrd="0" presId="urn:microsoft.com/office/officeart/2005/8/layout/hierarchy1"/>
    <dgm:cxn modelId="{302DA470-D97D-49AC-B21C-DEC2E950C1B2}" type="presParOf" srcId="{F7F8BE7A-3148-4F48-8EF2-FE7B3330F373}" destId="{F165592A-205B-4B30-A98E-D40EA7D5D9CC}" srcOrd="1" destOrd="0" presId="urn:microsoft.com/office/officeart/2005/8/layout/hierarchy1"/>
    <dgm:cxn modelId="{2C709614-D7B1-4978-A028-BE1B5733EAFD}" type="presParOf" srcId="{0ED571DC-4587-4CEA-9200-FC3C4EED1B08}" destId="{314356AF-611B-47C3-B3DE-27B9D343E690}" srcOrd="1" destOrd="0" presId="urn:microsoft.com/office/officeart/2005/8/layout/hierarchy1"/>
    <dgm:cxn modelId="{2095F1B1-AA9A-409D-9C5D-2279FFD31811}" type="presParOf" srcId="{B474915A-19D8-4EEB-B5BD-3547EDBC542A}" destId="{2222D82E-3406-4E8A-913E-B914E84CD09F}" srcOrd="2" destOrd="0" presId="urn:microsoft.com/office/officeart/2005/8/layout/hierarchy1"/>
    <dgm:cxn modelId="{02B00996-DE9E-4571-A050-976A623F94C0}" type="presParOf" srcId="{B474915A-19D8-4EEB-B5BD-3547EDBC542A}" destId="{5068FD68-4CA1-40AC-816F-4F49B1F13C65}" srcOrd="3" destOrd="0" presId="urn:microsoft.com/office/officeart/2005/8/layout/hierarchy1"/>
    <dgm:cxn modelId="{794857FA-5FDC-4A5F-9631-C8388E1902AF}" type="presParOf" srcId="{5068FD68-4CA1-40AC-816F-4F49B1F13C65}" destId="{AD23BAF5-5657-42BD-A5E1-D75B30D3FF59}" srcOrd="0" destOrd="0" presId="urn:microsoft.com/office/officeart/2005/8/layout/hierarchy1"/>
    <dgm:cxn modelId="{3F9B5BE6-3EB7-493B-9F7F-DBD49E113625}" type="presParOf" srcId="{AD23BAF5-5657-42BD-A5E1-D75B30D3FF59}" destId="{6F234D75-8638-4533-B240-7EE79312E8EE}" srcOrd="0" destOrd="0" presId="urn:microsoft.com/office/officeart/2005/8/layout/hierarchy1"/>
    <dgm:cxn modelId="{A19945B5-943F-40A0-9FA4-C3B3109A0F33}" type="presParOf" srcId="{AD23BAF5-5657-42BD-A5E1-D75B30D3FF59}" destId="{1E0AEFCF-145F-4C79-AEB8-336C761469FF}" srcOrd="1" destOrd="0" presId="urn:microsoft.com/office/officeart/2005/8/layout/hierarchy1"/>
    <dgm:cxn modelId="{D604A45F-3B70-46BC-8A09-1067F87C6062}" type="presParOf" srcId="{5068FD68-4CA1-40AC-816F-4F49B1F13C65}" destId="{28E287E1-76D1-4851-AA72-3487213308C6}"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2023BA-C920-4A26-8EE3-20FE63CEEA5C}" type="doc">
      <dgm:prSet loTypeId="urn:microsoft.com/office/officeart/2005/8/layout/hProcess9" loCatId="process" qsTypeId="urn:microsoft.com/office/officeart/2005/8/quickstyle/simple1" qsCatId="simple" csTypeId="urn:microsoft.com/office/officeart/2005/8/colors/colorful1" csCatId="colorful" phldr="1"/>
      <dgm:spPr/>
    </dgm:pt>
    <dgm:pt modelId="{2BC7B063-4864-4E55-8599-5DBF524C9CBC}">
      <dgm:prSet phldrT="[نص]" custT="1"/>
      <dgm:spPr/>
      <dgm:t>
        <a:bodyPr/>
        <a:lstStyle/>
        <a:p>
          <a:pPr algn="ctr" rtl="1"/>
          <a:r>
            <a:rPr lang="ar-SA" sz="2400" b="0" dirty="0">
              <a:solidFill>
                <a:schemeClr val="tx1"/>
              </a:solidFill>
              <a:latin typeface="Tajawal Bold" panose="020B0604020202020204" charset="-78"/>
              <a:cs typeface="Tajawal Bold" panose="020B0604020202020204" charset="-78"/>
            </a:rPr>
            <a:t>الحاجة إلى الإنجاز</a:t>
          </a:r>
          <a:endParaRPr lang="ar-SA" sz="2400" b="0" dirty="0">
            <a:latin typeface="Tajawal Bold" panose="020B0604020202020204" charset="-78"/>
            <a:cs typeface="Tajawal Bold" panose="020B0604020202020204" charset="-78"/>
          </a:endParaRPr>
        </a:p>
      </dgm:t>
    </dgm:pt>
    <dgm:pt modelId="{068673CF-34B7-449D-BCF9-71DE43B631C8}" type="parTrans" cxnId="{E5B36928-F498-43B9-8985-28A7DF22A700}">
      <dgm:prSet/>
      <dgm:spPr/>
      <dgm:t>
        <a:bodyPr/>
        <a:lstStyle/>
        <a:p>
          <a:pPr rtl="1"/>
          <a:endParaRPr lang="ar-SA" sz="2000">
            <a:latin typeface="Tajawal Bold" panose="020B0604020202020204" charset="-78"/>
            <a:cs typeface="Tajawal Bold" panose="020B0604020202020204" charset="-78"/>
          </a:endParaRPr>
        </a:p>
      </dgm:t>
    </dgm:pt>
    <dgm:pt modelId="{61A105EF-FB24-405F-A9F6-F0AAA019681A}" type="sibTrans" cxnId="{E5B36928-F498-43B9-8985-28A7DF22A700}">
      <dgm:prSet/>
      <dgm:spPr/>
      <dgm:t>
        <a:bodyPr/>
        <a:lstStyle/>
        <a:p>
          <a:pPr rtl="1"/>
          <a:endParaRPr lang="ar-SA" sz="2000">
            <a:latin typeface="Tajawal Bold" panose="020B0604020202020204" charset="-78"/>
            <a:cs typeface="Tajawal Bold" panose="020B0604020202020204" charset="-78"/>
          </a:endParaRPr>
        </a:p>
      </dgm:t>
    </dgm:pt>
    <dgm:pt modelId="{F0C2B37C-8CCC-4936-8513-8D49BA9B3243}">
      <dgm:prSet phldrT="[نص]" custT="1"/>
      <dgm:spPr/>
      <dgm:t>
        <a:bodyPr/>
        <a:lstStyle/>
        <a:p>
          <a:pPr rtl="1"/>
          <a:r>
            <a:rPr lang="ar-SA" sz="2800" dirty="0">
              <a:solidFill>
                <a:schemeClr val="tx1"/>
              </a:solidFill>
              <a:latin typeface="Tajawal Bold" panose="020B0604020202020204" charset="-78"/>
              <a:cs typeface="Tajawal Bold" panose="020B0604020202020204" charset="-78"/>
            </a:rPr>
            <a:t>الحاجة إلى القوة</a:t>
          </a:r>
        </a:p>
      </dgm:t>
    </dgm:pt>
    <dgm:pt modelId="{89BFFAFA-2985-4066-B0C0-B3500E4B2970}" type="parTrans" cxnId="{9A393EA2-1806-4721-A129-4BC914074DA3}">
      <dgm:prSet/>
      <dgm:spPr/>
      <dgm:t>
        <a:bodyPr/>
        <a:lstStyle/>
        <a:p>
          <a:pPr rtl="1"/>
          <a:endParaRPr lang="ar-SA" sz="2000">
            <a:latin typeface="Tajawal Bold" panose="020B0604020202020204" charset="-78"/>
            <a:cs typeface="Tajawal Bold" panose="020B0604020202020204" charset="-78"/>
          </a:endParaRPr>
        </a:p>
      </dgm:t>
    </dgm:pt>
    <dgm:pt modelId="{B46F09EF-F1E4-4384-B07C-C7FAA06FE3FD}" type="sibTrans" cxnId="{9A393EA2-1806-4721-A129-4BC914074DA3}">
      <dgm:prSet/>
      <dgm:spPr/>
      <dgm:t>
        <a:bodyPr/>
        <a:lstStyle/>
        <a:p>
          <a:pPr rtl="1"/>
          <a:endParaRPr lang="ar-SA" sz="2000">
            <a:latin typeface="Tajawal Bold" panose="020B0604020202020204" charset="-78"/>
            <a:cs typeface="Tajawal Bold" panose="020B0604020202020204" charset="-78"/>
          </a:endParaRPr>
        </a:p>
      </dgm:t>
    </dgm:pt>
    <dgm:pt modelId="{B40DD5C7-1FC4-4C5B-AF43-737D3C7C058E}">
      <dgm:prSet phldrT="[نص]" custT="1"/>
      <dgm:spPr/>
      <dgm:t>
        <a:bodyPr/>
        <a:lstStyle/>
        <a:p>
          <a:pPr rtl="1"/>
          <a:r>
            <a:rPr lang="ar-SA" sz="2800" dirty="0">
              <a:solidFill>
                <a:schemeClr val="tx1"/>
              </a:solidFill>
              <a:latin typeface="Tajawal Bold" panose="020B0604020202020204" charset="-78"/>
              <a:cs typeface="Tajawal Bold" panose="020B0604020202020204" charset="-78"/>
            </a:rPr>
            <a:t>الحاجة إلى الانتماء</a:t>
          </a:r>
        </a:p>
      </dgm:t>
    </dgm:pt>
    <dgm:pt modelId="{8AEE8358-6A2C-4684-91C1-C7A4B487904C}" type="parTrans" cxnId="{AC2E13CB-F4B1-4154-998E-CD232EB854FC}">
      <dgm:prSet/>
      <dgm:spPr/>
      <dgm:t>
        <a:bodyPr/>
        <a:lstStyle/>
        <a:p>
          <a:pPr rtl="1"/>
          <a:endParaRPr lang="ar-SA" sz="2000">
            <a:latin typeface="Tajawal Bold" panose="020B0604020202020204" charset="-78"/>
            <a:cs typeface="Tajawal Bold" panose="020B0604020202020204" charset="-78"/>
          </a:endParaRPr>
        </a:p>
      </dgm:t>
    </dgm:pt>
    <dgm:pt modelId="{918BC0F3-2A8C-4726-B58A-A747745E3B57}" type="sibTrans" cxnId="{AC2E13CB-F4B1-4154-998E-CD232EB854FC}">
      <dgm:prSet/>
      <dgm:spPr/>
      <dgm:t>
        <a:bodyPr/>
        <a:lstStyle/>
        <a:p>
          <a:pPr rtl="1"/>
          <a:endParaRPr lang="ar-SA" sz="2000">
            <a:latin typeface="Tajawal Bold" panose="020B0604020202020204" charset="-78"/>
            <a:cs typeface="Tajawal Bold" panose="020B0604020202020204" charset="-78"/>
          </a:endParaRPr>
        </a:p>
      </dgm:t>
    </dgm:pt>
    <dgm:pt modelId="{812DDBCC-EBA3-477B-863A-AE633E64CC45}" type="pres">
      <dgm:prSet presAssocID="{162023BA-C920-4A26-8EE3-20FE63CEEA5C}" presName="CompostProcess" presStyleCnt="0">
        <dgm:presLayoutVars>
          <dgm:dir val="rev"/>
          <dgm:resizeHandles val="exact"/>
        </dgm:presLayoutVars>
      </dgm:prSet>
      <dgm:spPr/>
    </dgm:pt>
    <dgm:pt modelId="{8431BC86-56C9-4DC9-B844-18A8CE6E2D73}" type="pres">
      <dgm:prSet presAssocID="{162023BA-C920-4A26-8EE3-20FE63CEEA5C}" presName="arrow" presStyleLbl="bgShp" presStyleIdx="0" presStyleCnt="1"/>
      <dgm:spPr/>
    </dgm:pt>
    <dgm:pt modelId="{2CBAF440-522D-45FB-8208-DA82B674DE33}" type="pres">
      <dgm:prSet presAssocID="{162023BA-C920-4A26-8EE3-20FE63CEEA5C}" presName="linearProcess" presStyleCnt="0"/>
      <dgm:spPr/>
    </dgm:pt>
    <dgm:pt modelId="{486B6471-3FF5-4F59-9713-0988D05DBB59}" type="pres">
      <dgm:prSet presAssocID="{2BC7B063-4864-4E55-8599-5DBF524C9CBC}" presName="textNode" presStyleLbl="node1" presStyleIdx="0" presStyleCnt="3" custScaleY="123047">
        <dgm:presLayoutVars>
          <dgm:bulletEnabled val="1"/>
        </dgm:presLayoutVars>
      </dgm:prSet>
      <dgm:spPr/>
    </dgm:pt>
    <dgm:pt modelId="{0A5541A6-1CD9-4567-9B82-0825CF052607}" type="pres">
      <dgm:prSet presAssocID="{61A105EF-FB24-405F-A9F6-F0AAA019681A}" presName="sibTrans" presStyleCnt="0"/>
      <dgm:spPr/>
    </dgm:pt>
    <dgm:pt modelId="{CF200351-6F09-41B1-9D98-ACB76ED7BAB2}" type="pres">
      <dgm:prSet presAssocID="{F0C2B37C-8CCC-4936-8513-8D49BA9B3243}" presName="textNode" presStyleLbl="node1" presStyleIdx="1" presStyleCnt="3" custScaleY="125391">
        <dgm:presLayoutVars>
          <dgm:bulletEnabled val="1"/>
        </dgm:presLayoutVars>
      </dgm:prSet>
      <dgm:spPr/>
    </dgm:pt>
    <dgm:pt modelId="{30D06691-4545-4791-AE6F-E0C46E82692A}" type="pres">
      <dgm:prSet presAssocID="{B46F09EF-F1E4-4384-B07C-C7FAA06FE3FD}" presName="sibTrans" presStyleCnt="0"/>
      <dgm:spPr/>
    </dgm:pt>
    <dgm:pt modelId="{10DAB38B-D80E-4133-8263-F26840C35564}" type="pres">
      <dgm:prSet presAssocID="{B40DD5C7-1FC4-4C5B-AF43-737D3C7C058E}" presName="textNode" presStyleLbl="node1" presStyleIdx="2" presStyleCnt="3" custScaleY="125391">
        <dgm:presLayoutVars>
          <dgm:bulletEnabled val="1"/>
        </dgm:presLayoutVars>
      </dgm:prSet>
      <dgm:spPr/>
    </dgm:pt>
  </dgm:ptLst>
  <dgm:cxnLst>
    <dgm:cxn modelId="{155E3219-706B-4278-B6CB-2BAD082F767E}" type="presOf" srcId="{B40DD5C7-1FC4-4C5B-AF43-737D3C7C058E}" destId="{10DAB38B-D80E-4133-8263-F26840C35564}" srcOrd="0" destOrd="0" presId="urn:microsoft.com/office/officeart/2005/8/layout/hProcess9"/>
    <dgm:cxn modelId="{E5B36928-F498-43B9-8985-28A7DF22A700}" srcId="{162023BA-C920-4A26-8EE3-20FE63CEEA5C}" destId="{2BC7B063-4864-4E55-8599-5DBF524C9CBC}" srcOrd="0" destOrd="0" parTransId="{068673CF-34B7-449D-BCF9-71DE43B631C8}" sibTransId="{61A105EF-FB24-405F-A9F6-F0AAA019681A}"/>
    <dgm:cxn modelId="{6C866D2F-5E57-4955-98BB-25FFC844617C}" type="presOf" srcId="{2BC7B063-4864-4E55-8599-5DBF524C9CBC}" destId="{486B6471-3FF5-4F59-9713-0988D05DBB59}" srcOrd="0" destOrd="0" presId="urn:microsoft.com/office/officeart/2005/8/layout/hProcess9"/>
    <dgm:cxn modelId="{9A393EA2-1806-4721-A129-4BC914074DA3}" srcId="{162023BA-C920-4A26-8EE3-20FE63CEEA5C}" destId="{F0C2B37C-8CCC-4936-8513-8D49BA9B3243}" srcOrd="1" destOrd="0" parTransId="{89BFFAFA-2985-4066-B0C0-B3500E4B2970}" sibTransId="{B46F09EF-F1E4-4384-B07C-C7FAA06FE3FD}"/>
    <dgm:cxn modelId="{AB60F8BD-8B8D-4CBF-B83D-83B1CE6E2D2E}" type="presOf" srcId="{F0C2B37C-8CCC-4936-8513-8D49BA9B3243}" destId="{CF200351-6F09-41B1-9D98-ACB76ED7BAB2}" srcOrd="0" destOrd="0" presId="urn:microsoft.com/office/officeart/2005/8/layout/hProcess9"/>
    <dgm:cxn modelId="{AC2E13CB-F4B1-4154-998E-CD232EB854FC}" srcId="{162023BA-C920-4A26-8EE3-20FE63CEEA5C}" destId="{B40DD5C7-1FC4-4C5B-AF43-737D3C7C058E}" srcOrd="2" destOrd="0" parTransId="{8AEE8358-6A2C-4684-91C1-C7A4B487904C}" sibTransId="{918BC0F3-2A8C-4726-B58A-A747745E3B57}"/>
    <dgm:cxn modelId="{EB7A11E7-4CE7-4DF6-90DD-D099CF6B9009}" type="presOf" srcId="{162023BA-C920-4A26-8EE3-20FE63CEEA5C}" destId="{812DDBCC-EBA3-477B-863A-AE633E64CC45}" srcOrd="0" destOrd="0" presId="urn:microsoft.com/office/officeart/2005/8/layout/hProcess9"/>
    <dgm:cxn modelId="{78B37057-A04E-46F1-A8CE-613CE07F86D4}" type="presParOf" srcId="{812DDBCC-EBA3-477B-863A-AE633E64CC45}" destId="{8431BC86-56C9-4DC9-B844-18A8CE6E2D73}" srcOrd="0" destOrd="0" presId="urn:microsoft.com/office/officeart/2005/8/layout/hProcess9"/>
    <dgm:cxn modelId="{37108041-F068-4385-B241-4CE2D1B386C0}" type="presParOf" srcId="{812DDBCC-EBA3-477B-863A-AE633E64CC45}" destId="{2CBAF440-522D-45FB-8208-DA82B674DE33}" srcOrd="1" destOrd="0" presId="urn:microsoft.com/office/officeart/2005/8/layout/hProcess9"/>
    <dgm:cxn modelId="{06FE3406-B9C3-40CB-BC34-262C33A26E6C}" type="presParOf" srcId="{2CBAF440-522D-45FB-8208-DA82B674DE33}" destId="{486B6471-3FF5-4F59-9713-0988D05DBB59}" srcOrd="0" destOrd="0" presId="urn:microsoft.com/office/officeart/2005/8/layout/hProcess9"/>
    <dgm:cxn modelId="{79B226D6-3A2A-4BA1-9866-D226E4381831}" type="presParOf" srcId="{2CBAF440-522D-45FB-8208-DA82B674DE33}" destId="{0A5541A6-1CD9-4567-9B82-0825CF052607}" srcOrd="1" destOrd="0" presId="urn:microsoft.com/office/officeart/2005/8/layout/hProcess9"/>
    <dgm:cxn modelId="{83540DD4-B744-4639-A0F6-DE7FDE5D4630}" type="presParOf" srcId="{2CBAF440-522D-45FB-8208-DA82B674DE33}" destId="{CF200351-6F09-41B1-9D98-ACB76ED7BAB2}" srcOrd="2" destOrd="0" presId="urn:microsoft.com/office/officeart/2005/8/layout/hProcess9"/>
    <dgm:cxn modelId="{7AF631E8-E22C-402C-9AC4-3FDDCBB4C404}" type="presParOf" srcId="{2CBAF440-522D-45FB-8208-DA82B674DE33}" destId="{30D06691-4545-4791-AE6F-E0C46E82692A}" srcOrd="3" destOrd="0" presId="urn:microsoft.com/office/officeart/2005/8/layout/hProcess9"/>
    <dgm:cxn modelId="{5FD0E865-64CF-4F58-9AEF-C8CB9F863AE5}" type="presParOf" srcId="{2CBAF440-522D-45FB-8208-DA82B674DE33}" destId="{10DAB38B-D80E-4133-8263-F26840C3556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2D82E-3406-4E8A-913E-B914E84CD09F}">
      <dsp:nvSpPr>
        <dsp:cNvPr id="0" name=""/>
        <dsp:cNvSpPr/>
      </dsp:nvSpPr>
      <dsp:spPr>
        <a:xfrm>
          <a:off x="5057120" y="1422818"/>
          <a:ext cx="3936801" cy="504960"/>
        </a:xfrm>
        <a:custGeom>
          <a:avLst/>
          <a:gdLst/>
          <a:ahLst/>
          <a:cxnLst/>
          <a:rect l="0" t="0" r="0" b="0"/>
          <a:pathLst>
            <a:path>
              <a:moveTo>
                <a:pt x="0" y="0"/>
              </a:moveTo>
              <a:lnTo>
                <a:pt x="0" y="297390"/>
              </a:lnTo>
              <a:lnTo>
                <a:pt x="3936801" y="297390"/>
              </a:lnTo>
              <a:lnTo>
                <a:pt x="3936801" y="50496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3B5299-7473-4830-A525-F42F8F724F0E}">
      <dsp:nvSpPr>
        <dsp:cNvPr id="0" name=""/>
        <dsp:cNvSpPr/>
      </dsp:nvSpPr>
      <dsp:spPr>
        <a:xfrm>
          <a:off x="3687841" y="1422818"/>
          <a:ext cx="1369278" cy="651651"/>
        </a:xfrm>
        <a:custGeom>
          <a:avLst/>
          <a:gdLst/>
          <a:ahLst/>
          <a:cxnLst/>
          <a:rect l="0" t="0" r="0" b="0"/>
          <a:pathLst>
            <a:path>
              <a:moveTo>
                <a:pt x="1369278" y="0"/>
              </a:moveTo>
              <a:lnTo>
                <a:pt x="1369278" y="444081"/>
              </a:lnTo>
              <a:lnTo>
                <a:pt x="0" y="444081"/>
              </a:lnTo>
              <a:lnTo>
                <a:pt x="0" y="65165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11B14D-79AF-4E93-B404-345E022A94BB}">
      <dsp:nvSpPr>
        <dsp:cNvPr id="0" name=""/>
        <dsp:cNvSpPr/>
      </dsp:nvSpPr>
      <dsp:spPr>
        <a:xfrm>
          <a:off x="2795051" y="13"/>
          <a:ext cx="4524137" cy="142280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AFE227-E90B-4601-AF47-738DFFACF0E1}">
      <dsp:nvSpPr>
        <dsp:cNvPr id="0" name=""/>
        <dsp:cNvSpPr/>
      </dsp:nvSpPr>
      <dsp:spPr>
        <a:xfrm>
          <a:off x="3044010" y="236525"/>
          <a:ext cx="4524137" cy="1422804"/>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SA" sz="3200" kern="1200" dirty="0">
              <a:latin typeface="Tajawal" panose="00000500000000000000" pitchFamily="2" charset="-78"/>
              <a:cs typeface="Tajawal" panose="00000500000000000000" pitchFamily="2" charset="-78"/>
            </a:rPr>
            <a:t>فرق علماء السلوك التنظيمي بين كل من:</a:t>
          </a:r>
        </a:p>
      </dsp:txBody>
      <dsp:txXfrm>
        <a:off x="3085683" y="278198"/>
        <a:ext cx="4440791" cy="1339458"/>
      </dsp:txXfrm>
    </dsp:sp>
    <dsp:sp modelId="{67098AC6-9BE0-4B52-AAB5-D9F2460CC90E}">
      <dsp:nvSpPr>
        <dsp:cNvPr id="0" name=""/>
        <dsp:cNvSpPr/>
      </dsp:nvSpPr>
      <dsp:spPr>
        <a:xfrm>
          <a:off x="2567523" y="2074470"/>
          <a:ext cx="2240637" cy="142280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65592A-205B-4B30-A98E-D40EA7D5D9CC}">
      <dsp:nvSpPr>
        <dsp:cNvPr id="0" name=""/>
        <dsp:cNvSpPr/>
      </dsp:nvSpPr>
      <dsp:spPr>
        <a:xfrm>
          <a:off x="2816482" y="2310981"/>
          <a:ext cx="2240637" cy="1422804"/>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rtl="1">
            <a:lnSpc>
              <a:spcPct val="90000"/>
            </a:lnSpc>
            <a:spcBef>
              <a:spcPct val="0"/>
            </a:spcBef>
            <a:spcAft>
              <a:spcPct val="35000"/>
            </a:spcAft>
            <a:buNone/>
          </a:pPr>
          <a:r>
            <a:rPr lang="ar-SA" sz="4200" kern="1200" dirty="0">
              <a:latin typeface="Tajawal" panose="00000500000000000000" pitchFamily="2" charset="-78"/>
              <a:cs typeface="Tajawal" panose="00000500000000000000" pitchFamily="2" charset="-78"/>
            </a:rPr>
            <a:t>الحوافز</a:t>
          </a:r>
        </a:p>
      </dsp:txBody>
      <dsp:txXfrm>
        <a:off x="2858155" y="2352654"/>
        <a:ext cx="2157291" cy="1339458"/>
      </dsp:txXfrm>
    </dsp:sp>
    <dsp:sp modelId="{6F234D75-8638-4533-B240-7EE79312E8EE}">
      <dsp:nvSpPr>
        <dsp:cNvPr id="0" name=""/>
        <dsp:cNvSpPr/>
      </dsp:nvSpPr>
      <dsp:spPr>
        <a:xfrm>
          <a:off x="7873603" y="1927778"/>
          <a:ext cx="2240637" cy="1422804"/>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0AEFCF-145F-4C79-AEB8-336C761469FF}">
      <dsp:nvSpPr>
        <dsp:cNvPr id="0" name=""/>
        <dsp:cNvSpPr/>
      </dsp:nvSpPr>
      <dsp:spPr>
        <a:xfrm>
          <a:off x="8122562" y="2164290"/>
          <a:ext cx="2240637" cy="1422804"/>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rtl="1">
            <a:lnSpc>
              <a:spcPct val="90000"/>
            </a:lnSpc>
            <a:spcBef>
              <a:spcPct val="0"/>
            </a:spcBef>
            <a:spcAft>
              <a:spcPct val="35000"/>
            </a:spcAft>
            <a:buNone/>
          </a:pPr>
          <a:r>
            <a:rPr lang="ar-SA" sz="4200" kern="1200" dirty="0">
              <a:latin typeface="Tajawal" panose="00000500000000000000" pitchFamily="2" charset="-78"/>
              <a:cs typeface="Tajawal" panose="00000500000000000000" pitchFamily="2" charset="-78"/>
            </a:rPr>
            <a:t>الدافعية</a:t>
          </a:r>
        </a:p>
      </dsp:txBody>
      <dsp:txXfrm>
        <a:off x="8164235" y="2205963"/>
        <a:ext cx="2157291" cy="13394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1BC86-56C9-4DC9-B844-18A8CE6E2D73}">
      <dsp:nvSpPr>
        <dsp:cNvPr id="0" name=""/>
        <dsp:cNvSpPr/>
      </dsp:nvSpPr>
      <dsp:spPr>
        <a:xfrm>
          <a:off x="914399" y="0"/>
          <a:ext cx="10363200" cy="6351279"/>
        </a:xfrm>
        <a:prstGeom prst="lef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6B6471-3FF5-4F59-9713-0988D05DBB59}">
      <dsp:nvSpPr>
        <dsp:cNvPr id="0" name=""/>
        <dsp:cNvSpPr/>
      </dsp:nvSpPr>
      <dsp:spPr>
        <a:xfrm>
          <a:off x="8534400" y="1612627"/>
          <a:ext cx="3657600" cy="312602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ar-SA" sz="2400" b="0" kern="1200" dirty="0">
              <a:solidFill>
                <a:schemeClr val="tx1"/>
              </a:solidFill>
              <a:latin typeface="Tajawal Bold" panose="020B0604020202020204" charset="-78"/>
              <a:cs typeface="Tajawal Bold" panose="020B0604020202020204" charset="-78"/>
            </a:rPr>
            <a:t>الحاجة إلى الإنجاز</a:t>
          </a:r>
          <a:endParaRPr lang="ar-SA" sz="2400" b="0" kern="1200" dirty="0">
            <a:latin typeface="Tajawal Bold" panose="020B0604020202020204" charset="-78"/>
            <a:cs typeface="Tajawal Bold" panose="020B0604020202020204" charset="-78"/>
          </a:endParaRPr>
        </a:p>
      </dsp:txBody>
      <dsp:txXfrm>
        <a:off x="8687000" y="1765227"/>
        <a:ext cx="3352400" cy="2820823"/>
      </dsp:txXfrm>
    </dsp:sp>
    <dsp:sp modelId="{CF200351-6F09-41B1-9D98-ACB76ED7BAB2}">
      <dsp:nvSpPr>
        <dsp:cNvPr id="0" name=""/>
        <dsp:cNvSpPr/>
      </dsp:nvSpPr>
      <dsp:spPr>
        <a:xfrm>
          <a:off x="4267200" y="1582853"/>
          <a:ext cx="3657600" cy="318557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solidFill>
                <a:schemeClr val="tx1"/>
              </a:solidFill>
              <a:latin typeface="Tajawal Bold" panose="020B0604020202020204" charset="-78"/>
              <a:cs typeface="Tajawal Bold" panose="020B0604020202020204" charset="-78"/>
            </a:rPr>
            <a:t>الحاجة إلى القوة</a:t>
          </a:r>
        </a:p>
      </dsp:txBody>
      <dsp:txXfrm>
        <a:off x="4422707" y="1738360"/>
        <a:ext cx="3346586" cy="2874558"/>
      </dsp:txXfrm>
    </dsp:sp>
    <dsp:sp modelId="{10DAB38B-D80E-4133-8263-F26840C35564}">
      <dsp:nvSpPr>
        <dsp:cNvPr id="0" name=""/>
        <dsp:cNvSpPr/>
      </dsp:nvSpPr>
      <dsp:spPr>
        <a:xfrm>
          <a:off x="0" y="1582853"/>
          <a:ext cx="3657600" cy="318557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kern="1200" dirty="0">
              <a:solidFill>
                <a:schemeClr val="tx1"/>
              </a:solidFill>
              <a:latin typeface="Tajawal Bold" panose="020B0604020202020204" charset="-78"/>
              <a:cs typeface="Tajawal Bold" panose="020B0604020202020204" charset="-78"/>
            </a:rPr>
            <a:t>الحاجة إلى الانتماء</a:t>
          </a:r>
        </a:p>
      </dsp:txBody>
      <dsp:txXfrm>
        <a:off x="155507" y="1738360"/>
        <a:ext cx="3346586" cy="287455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06841-4A2B-4B88-8F50-E457C2185063}"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DF645-F408-4FA1-B93D-36A0F51AF7B1}" type="slidenum">
              <a:rPr lang="en-US" smtClean="0"/>
              <a:t>‹#›</a:t>
            </a:fld>
            <a:endParaRPr lang="en-US"/>
          </a:p>
        </p:txBody>
      </p:sp>
    </p:spTree>
    <p:extLst>
      <p:ext uri="{BB962C8B-B14F-4D97-AF65-F5344CB8AC3E}">
        <p14:creationId xmlns:p14="http://schemas.microsoft.com/office/powerpoint/2010/main" val="991266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DF645-F408-4FA1-B93D-36A0F51AF7B1}" type="slidenum">
              <a:rPr lang="en-US" smtClean="0"/>
              <a:t>7</a:t>
            </a:fld>
            <a:endParaRPr lang="en-US"/>
          </a:p>
        </p:txBody>
      </p:sp>
    </p:spTree>
    <p:extLst>
      <p:ext uri="{BB962C8B-B14F-4D97-AF65-F5344CB8AC3E}">
        <p14:creationId xmlns:p14="http://schemas.microsoft.com/office/powerpoint/2010/main" val="1535039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DF645-F408-4FA1-B93D-36A0F51AF7B1}" type="slidenum">
              <a:rPr lang="en-US" smtClean="0"/>
              <a:t>14</a:t>
            </a:fld>
            <a:endParaRPr lang="en-US"/>
          </a:p>
        </p:txBody>
      </p:sp>
    </p:spTree>
    <p:extLst>
      <p:ext uri="{BB962C8B-B14F-4D97-AF65-F5344CB8AC3E}">
        <p14:creationId xmlns:p14="http://schemas.microsoft.com/office/powerpoint/2010/main" val="2901543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DF645-F408-4FA1-B93D-36A0F51AF7B1}" type="slidenum">
              <a:rPr lang="en-US" smtClean="0"/>
              <a:t>16</a:t>
            </a:fld>
            <a:endParaRPr lang="en-US"/>
          </a:p>
        </p:txBody>
      </p:sp>
    </p:spTree>
    <p:extLst>
      <p:ext uri="{BB962C8B-B14F-4D97-AF65-F5344CB8AC3E}">
        <p14:creationId xmlns:p14="http://schemas.microsoft.com/office/powerpoint/2010/main" val="3947457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DF645-F408-4FA1-B93D-36A0F51AF7B1}" type="slidenum">
              <a:rPr lang="en-US" smtClean="0"/>
              <a:t>17</a:t>
            </a:fld>
            <a:endParaRPr lang="en-US"/>
          </a:p>
        </p:txBody>
      </p:sp>
    </p:spTree>
    <p:extLst>
      <p:ext uri="{BB962C8B-B14F-4D97-AF65-F5344CB8AC3E}">
        <p14:creationId xmlns:p14="http://schemas.microsoft.com/office/powerpoint/2010/main" val="4017022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DF645-F408-4FA1-B93D-36A0F51AF7B1}" type="slidenum">
              <a:rPr lang="en-US" smtClean="0"/>
              <a:t>19</a:t>
            </a:fld>
            <a:endParaRPr lang="en-US"/>
          </a:p>
        </p:txBody>
      </p:sp>
    </p:spTree>
    <p:extLst>
      <p:ext uri="{BB962C8B-B14F-4D97-AF65-F5344CB8AC3E}">
        <p14:creationId xmlns:p14="http://schemas.microsoft.com/office/powerpoint/2010/main" val="1979473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02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2017025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6514765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0105400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59298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4591300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08156363"/>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372946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00863503"/>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pPr lvl="0"/>
            <a:endParaRPr lang="en-US" noProof="0"/>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360730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62061326"/>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9170208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3845"/>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67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5558"/>
            <a:ext cx="2133600" cy="366713"/>
          </a:xfrm>
          <a:prstGeom prst="rect">
            <a:avLst/>
          </a:prstGeom>
        </p:spPr>
        <p:txBody>
          <a:bodyPr vert="horz" lIns="91440" tIns="45720" rIns="91440" bIns="45720" rtlCol="0" anchor="ctr"/>
          <a:lstStyle>
            <a:lvl1pPr algn="l">
              <a:defRPr sz="1200" smtClean="0">
                <a:solidFill>
                  <a:schemeClr val="tx1">
                    <a:tint val="75000"/>
                  </a:schemeClr>
                </a:solidFill>
              </a:defRPr>
            </a:lvl1pPr>
          </a:lstStyle>
          <a:p>
            <a:fld id="{1D8BD707-D9CF-40AE-B4C6-C98DA3205C09}" type="datetimeFigureOut">
              <a:rPr lang="en-US" smtClean="0"/>
              <a:pPr/>
              <a:t>3/1/2025</a:t>
            </a:fld>
            <a:endParaRPr lang="en-US"/>
          </a:p>
        </p:txBody>
      </p:sp>
      <p:sp>
        <p:nvSpPr>
          <p:cNvPr id="5" name="Footer Placeholder 4"/>
          <p:cNvSpPr>
            <a:spLocks noGrp="1"/>
          </p:cNvSpPr>
          <p:nvPr>
            <p:ph type="ftr" sz="quarter" idx="3"/>
          </p:nvPr>
        </p:nvSpPr>
        <p:spPr>
          <a:xfrm>
            <a:off x="3124200" y="6355558"/>
            <a:ext cx="2895600" cy="3667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5558"/>
            <a:ext cx="2133600" cy="36671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56970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ctr" defTabSz="914400" rtl="0" fontAlgn="base">
        <a:spcBef>
          <a:spcPct val="0"/>
        </a:spcBef>
        <a:spcAft>
          <a:spcPct val="0"/>
        </a:spcAft>
        <a:defRPr sz="4350" kern="1200">
          <a:solidFill>
            <a:schemeClr val="tx1"/>
          </a:solidFill>
          <a:latin typeface="+mj-lt"/>
          <a:ea typeface="+mj-ea"/>
          <a:cs typeface="+mj-cs"/>
        </a:defRPr>
      </a:lvl1pPr>
      <a:lvl2pPr algn="ctr" defTabSz="914400" rtl="0" fontAlgn="base">
        <a:spcBef>
          <a:spcPct val="0"/>
        </a:spcBef>
        <a:spcAft>
          <a:spcPct val="0"/>
        </a:spcAft>
        <a:defRPr sz="4350">
          <a:solidFill>
            <a:schemeClr val="tx1"/>
          </a:solidFill>
          <a:latin typeface="Calibri" panose="020F0502020204030204" pitchFamily="34" charset="0"/>
        </a:defRPr>
      </a:lvl2pPr>
      <a:lvl3pPr algn="ctr" defTabSz="914400" rtl="0" fontAlgn="base">
        <a:spcBef>
          <a:spcPct val="0"/>
        </a:spcBef>
        <a:spcAft>
          <a:spcPct val="0"/>
        </a:spcAft>
        <a:defRPr sz="4350">
          <a:solidFill>
            <a:schemeClr val="tx1"/>
          </a:solidFill>
          <a:latin typeface="Calibri" panose="020F0502020204030204" pitchFamily="34" charset="0"/>
        </a:defRPr>
      </a:lvl3pPr>
      <a:lvl4pPr algn="ctr" defTabSz="914400" rtl="0" fontAlgn="base">
        <a:spcBef>
          <a:spcPct val="0"/>
        </a:spcBef>
        <a:spcAft>
          <a:spcPct val="0"/>
        </a:spcAft>
        <a:defRPr sz="4350">
          <a:solidFill>
            <a:schemeClr val="tx1"/>
          </a:solidFill>
          <a:latin typeface="Calibri" panose="020F0502020204030204" pitchFamily="34" charset="0"/>
        </a:defRPr>
      </a:lvl4pPr>
      <a:lvl5pPr algn="ctr" defTabSz="914400" rtl="0" fontAlgn="base">
        <a:spcBef>
          <a:spcPct val="0"/>
        </a:spcBef>
        <a:spcAft>
          <a:spcPct val="0"/>
        </a:spcAft>
        <a:defRPr sz="4350">
          <a:solidFill>
            <a:schemeClr val="tx1"/>
          </a:solidFill>
          <a:latin typeface="Calibri" panose="020F0502020204030204" pitchFamily="34" charset="0"/>
        </a:defRPr>
      </a:lvl5pPr>
      <a:lvl6pPr marL="685800" algn="ctr" defTabSz="914400" rtl="0" fontAlgn="base">
        <a:spcBef>
          <a:spcPct val="0"/>
        </a:spcBef>
        <a:spcAft>
          <a:spcPct val="0"/>
        </a:spcAft>
        <a:defRPr sz="4350">
          <a:solidFill>
            <a:schemeClr val="tx1"/>
          </a:solidFill>
          <a:latin typeface="Calibri" panose="020F0502020204030204" pitchFamily="34" charset="0"/>
        </a:defRPr>
      </a:lvl6pPr>
      <a:lvl7pPr marL="1371600" algn="ctr" defTabSz="914400" rtl="0" fontAlgn="base">
        <a:spcBef>
          <a:spcPct val="0"/>
        </a:spcBef>
        <a:spcAft>
          <a:spcPct val="0"/>
        </a:spcAft>
        <a:defRPr sz="4350">
          <a:solidFill>
            <a:schemeClr val="tx1"/>
          </a:solidFill>
          <a:latin typeface="Calibri" panose="020F0502020204030204" pitchFamily="34" charset="0"/>
        </a:defRPr>
      </a:lvl7pPr>
      <a:lvl8pPr marL="2057400" algn="ctr" defTabSz="914400" rtl="0" fontAlgn="base">
        <a:spcBef>
          <a:spcPct val="0"/>
        </a:spcBef>
        <a:spcAft>
          <a:spcPct val="0"/>
        </a:spcAft>
        <a:defRPr sz="4350">
          <a:solidFill>
            <a:schemeClr val="tx1"/>
          </a:solidFill>
          <a:latin typeface="Calibri" panose="020F0502020204030204" pitchFamily="34" charset="0"/>
        </a:defRPr>
      </a:lvl8pPr>
      <a:lvl9pPr marL="2743200" algn="ctr" defTabSz="914400" rtl="0" fontAlgn="base">
        <a:spcBef>
          <a:spcPct val="0"/>
        </a:spcBef>
        <a:spcAft>
          <a:spcPct val="0"/>
        </a:spcAft>
        <a:defRPr sz="4350">
          <a:solidFill>
            <a:schemeClr val="tx1"/>
          </a:solidFill>
          <a:latin typeface="Calibri" panose="020F0502020204030204" pitchFamily="34" charset="0"/>
        </a:defRPr>
      </a:lvl9pPr>
    </p:titleStyle>
    <p:bodyStyle>
      <a:lvl1pPr marL="342900" indent="-342900" algn="l" defTabSz="914400" rtl="0" fontAlgn="base">
        <a:spcBef>
          <a:spcPct val="20000"/>
        </a:spcBef>
        <a:spcAft>
          <a:spcPct val="0"/>
        </a:spcAft>
        <a:buFont typeface="Arial" panose="020B0604020202020204" pitchFamily="34" charset="0"/>
        <a:buChar char="•"/>
        <a:defRPr sz="3150" kern="1200">
          <a:solidFill>
            <a:schemeClr val="tx1"/>
          </a:solidFill>
          <a:latin typeface="+mn-lt"/>
          <a:ea typeface="+mn-ea"/>
          <a:cs typeface="+mn-cs"/>
        </a:defRPr>
      </a:lvl1pPr>
      <a:lvl2pPr marL="742950" indent="-285750" algn="l" defTabSz="9144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defTabSz="9144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fontAlgn="base">
        <a:spcBef>
          <a:spcPct val="20000"/>
        </a:spcBef>
        <a:spcAft>
          <a:spcPct val="0"/>
        </a:spcAft>
        <a:buFont typeface="Arial" panose="020B0604020202020204" pitchFamily="34" charset="0"/>
        <a:buChar char="–"/>
        <a:defRPr sz="1950" kern="1200">
          <a:solidFill>
            <a:schemeClr val="tx1"/>
          </a:solidFill>
          <a:latin typeface="+mn-lt"/>
          <a:ea typeface="+mn-ea"/>
          <a:cs typeface="+mn-cs"/>
        </a:defRPr>
      </a:lvl4pPr>
      <a:lvl5pPr marL="2057400" indent="-228600" algn="l" defTabSz="914400" rtl="0" fontAlgn="base">
        <a:spcBef>
          <a:spcPct val="20000"/>
        </a:spcBef>
        <a:spcAft>
          <a:spcPct val="0"/>
        </a:spcAft>
        <a:buFont typeface="Arial" panose="020B0604020202020204" pitchFamily="34" charset="0"/>
        <a:buChar char="»"/>
        <a:defRPr sz="195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8.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5.svg"/><Relationship Id="rId7" Type="http://schemas.openxmlformats.org/officeDocument/2006/relationships/image" Target="../media/image51.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8.png"/><Relationship Id="rId4" Type="http://schemas.openxmlformats.org/officeDocument/2006/relationships/image" Target="../media/image48.png"/><Relationship Id="rId9" Type="http://schemas.openxmlformats.org/officeDocument/2006/relationships/image" Target="../media/image53.sv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sv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hyperlink" Target="http://www.edarah.ne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8.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7.png"/><Relationship Id="rId7" Type="http://schemas.openxmlformats.org/officeDocument/2006/relationships/diagramLayout" Target="../diagrams/layout1.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8.png"/><Relationship Id="rId10" Type="http://schemas.microsoft.com/office/2007/relationships/diagramDrawing" Target="../diagrams/drawing1.xml"/><Relationship Id="rId4" Type="http://schemas.openxmlformats.org/officeDocument/2006/relationships/image" Target="../media/image18.sv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sv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D2F07"/>
        </a:soli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13854113" y="1028701"/>
            <a:ext cx="2919413" cy="6491288"/>
            <a:chOff x="0" y="0"/>
            <a:chExt cx="1081286" cy="2404582"/>
          </a:xfrm>
        </p:grpSpPr>
        <p:sp>
          <p:nvSpPr>
            <p:cNvPr id="45090" name="Freeform 3"/>
            <p:cNvSpPr>
              <a:spLocks/>
            </p:cNvSpPr>
            <p:nvPr/>
          </p:nvSpPr>
          <p:spPr bwMode="auto">
            <a:xfrm>
              <a:off x="0" y="0"/>
              <a:ext cx="1081286" cy="2404582"/>
            </a:xfrm>
            <a:custGeom>
              <a:avLst/>
              <a:gdLst>
                <a:gd name="T0" fmla="*/ 53036 w 1081286"/>
                <a:gd name="T1" fmla="*/ 0 h 2404582"/>
                <a:gd name="T2" fmla="*/ 1028250 w 1081286"/>
                <a:gd name="T3" fmla="*/ 0 h 2404582"/>
                <a:gd name="T4" fmla="*/ 1065752 w 1081286"/>
                <a:gd name="T5" fmla="*/ 15534 h 2404582"/>
                <a:gd name="T6" fmla="*/ 1081286 w 1081286"/>
                <a:gd name="T7" fmla="*/ 53036 h 2404582"/>
                <a:gd name="T8" fmla="*/ 1081286 w 1081286"/>
                <a:gd name="T9" fmla="*/ 2351546 h 2404582"/>
                <a:gd name="T10" fmla="*/ 1065752 w 1081286"/>
                <a:gd name="T11" fmla="*/ 2389048 h 2404582"/>
                <a:gd name="T12" fmla="*/ 1028250 w 1081286"/>
                <a:gd name="T13" fmla="*/ 2404582 h 2404582"/>
                <a:gd name="T14" fmla="*/ 53036 w 1081286"/>
                <a:gd name="T15" fmla="*/ 2404582 h 2404582"/>
                <a:gd name="T16" fmla="*/ 15534 w 1081286"/>
                <a:gd name="T17" fmla="*/ 2389048 h 2404582"/>
                <a:gd name="T18" fmla="*/ 0 w 1081286"/>
                <a:gd name="T19" fmla="*/ 2351546 h 2404582"/>
                <a:gd name="T20" fmla="*/ 0 w 1081286"/>
                <a:gd name="T21" fmla="*/ 53036 h 2404582"/>
                <a:gd name="T22" fmla="*/ 15534 w 1081286"/>
                <a:gd name="T23" fmla="*/ 15534 h 2404582"/>
                <a:gd name="T24" fmla="*/ 53036 w 1081286"/>
                <a:gd name="T25" fmla="*/ 0 h 2404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1286" h="2404582">
                  <a:moveTo>
                    <a:pt x="53036" y="0"/>
                  </a:moveTo>
                  <a:lnTo>
                    <a:pt x="1028250" y="0"/>
                  </a:lnTo>
                  <a:cubicBezTo>
                    <a:pt x="1042316" y="0"/>
                    <a:pt x="1055806" y="5588"/>
                    <a:pt x="1065752" y="15534"/>
                  </a:cubicBezTo>
                  <a:cubicBezTo>
                    <a:pt x="1075699" y="25480"/>
                    <a:pt x="1081286" y="38970"/>
                    <a:pt x="1081286" y="53036"/>
                  </a:cubicBezTo>
                  <a:lnTo>
                    <a:pt x="1081286" y="2351546"/>
                  </a:lnTo>
                  <a:cubicBezTo>
                    <a:pt x="1081286" y="2365612"/>
                    <a:pt x="1075699" y="2379102"/>
                    <a:pt x="1065752" y="2389048"/>
                  </a:cubicBezTo>
                  <a:cubicBezTo>
                    <a:pt x="1055806" y="2398994"/>
                    <a:pt x="1042316" y="2404582"/>
                    <a:pt x="1028250" y="2404582"/>
                  </a:cubicBezTo>
                  <a:lnTo>
                    <a:pt x="53036" y="2404582"/>
                  </a:lnTo>
                  <a:cubicBezTo>
                    <a:pt x="38970" y="2404582"/>
                    <a:pt x="25480" y="2398994"/>
                    <a:pt x="15534" y="2389048"/>
                  </a:cubicBezTo>
                  <a:cubicBezTo>
                    <a:pt x="5588" y="2379102"/>
                    <a:pt x="0" y="2365612"/>
                    <a:pt x="0" y="2351546"/>
                  </a:cubicBezTo>
                  <a:lnTo>
                    <a:pt x="0" y="53036"/>
                  </a:lnTo>
                  <a:cubicBezTo>
                    <a:pt x="0" y="38970"/>
                    <a:pt x="5588" y="25480"/>
                    <a:pt x="15534" y="15534"/>
                  </a:cubicBezTo>
                  <a:cubicBezTo>
                    <a:pt x="25480" y="5588"/>
                    <a:pt x="38970" y="0"/>
                    <a:pt x="53036" y="0"/>
                  </a:cubicBezTo>
                  <a:close/>
                </a:path>
              </a:pathLst>
            </a:custGeom>
            <a:solidFill>
              <a:srgbClr val="EAE2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91" name="TextBox 4"/>
            <p:cNvSpPr txBox="1">
              <a:spLocks noChangeArrowheads="1"/>
            </p:cNvSpPr>
            <p:nvPr/>
          </p:nvSpPr>
          <p:spPr bwMode="auto">
            <a:xfrm>
              <a:off x="0" y="-28575"/>
              <a:ext cx="1081286" cy="243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2513"/>
                </a:lnSpc>
              </a:pPr>
              <a:endParaRPr lang="en-US" altLang="en-US">
                <a:solidFill>
                  <a:srgbClr val="000000"/>
                </a:solidFill>
              </a:endParaRPr>
            </a:p>
          </p:txBody>
        </p:sp>
      </p:grpSp>
      <p:grpSp>
        <p:nvGrpSpPr>
          <p:cNvPr id="45059" name="Group 5"/>
          <p:cNvGrpSpPr>
            <a:grpSpLocks/>
          </p:cNvGrpSpPr>
          <p:nvPr/>
        </p:nvGrpSpPr>
        <p:grpSpPr bwMode="auto">
          <a:xfrm>
            <a:off x="12718258" y="1357313"/>
            <a:ext cx="3709988" cy="5853113"/>
            <a:chOff x="0" y="0"/>
            <a:chExt cx="808452" cy="1274980"/>
          </a:xfrm>
        </p:grpSpPr>
        <p:sp>
          <p:nvSpPr>
            <p:cNvPr id="6" name="Freeform 6"/>
            <p:cNvSpPr/>
            <p:nvPr/>
          </p:nvSpPr>
          <p:spPr>
            <a:xfrm>
              <a:off x="0" y="0"/>
              <a:ext cx="808452" cy="1274980"/>
            </a:xfrm>
            <a:custGeom>
              <a:avLst/>
              <a:gdLst/>
              <a:ahLst/>
              <a:cxnLst/>
              <a:rect l="l" t="t" r="r" b="b"/>
              <a:pathLst>
                <a:path w="808452" h="1274980">
                  <a:moveTo>
                    <a:pt x="62590" y="0"/>
                  </a:moveTo>
                  <a:lnTo>
                    <a:pt x="745862" y="0"/>
                  </a:lnTo>
                  <a:cubicBezTo>
                    <a:pt x="780429" y="0"/>
                    <a:pt x="808452" y="28022"/>
                    <a:pt x="808452" y="62590"/>
                  </a:cubicBezTo>
                  <a:lnTo>
                    <a:pt x="808452" y="1212391"/>
                  </a:lnTo>
                  <a:cubicBezTo>
                    <a:pt x="808452" y="1228990"/>
                    <a:pt x="801857" y="1244910"/>
                    <a:pt x="790119" y="1256648"/>
                  </a:cubicBezTo>
                  <a:cubicBezTo>
                    <a:pt x="778382" y="1268386"/>
                    <a:pt x="762462" y="1274980"/>
                    <a:pt x="745862" y="1274980"/>
                  </a:cubicBezTo>
                  <a:lnTo>
                    <a:pt x="62590" y="1274980"/>
                  </a:lnTo>
                  <a:cubicBezTo>
                    <a:pt x="28022" y="1274980"/>
                    <a:pt x="0" y="1246958"/>
                    <a:pt x="0" y="1212391"/>
                  </a:cubicBezTo>
                  <a:lnTo>
                    <a:pt x="0" y="62590"/>
                  </a:lnTo>
                  <a:cubicBezTo>
                    <a:pt x="0" y="28022"/>
                    <a:pt x="28022" y="0"/>
                    <a:pt x="62590" y="0"/>
                  </a:cubicBezTo>
                  <a:close/>
                </a:path>
              </a:pathLst>
            </a:custGeom>
            <a:blipFill>
              <a:blip r:embed="rId3"/>
              <a:stretch>
                <a:fillRect l="-4688" r="-4688"/>
              </a:stretch>
            </a:blipFill>
          </p:spPr>
          <p:txBody>
            <a:bodyPr/>
            <a:lstStyle/>
            <a:p>
              <a:pPr defTabSz="914445">
                <a:defRPr/>
              </a:pPr>
              <a:endParaRPr lang="en-US">
                <a:solidFill>
                  <a:prstClr val="black"/>
                </a:solidFill>
                <a:latin typeface="Calibri"/>
              </a:endParaRPr>
            </a:p>
          </p:txBody>
        </p:sp>
      </p:grpSp>
      <p:grpSp>
        <p:nvGrpSpPr>
          <p:cNvPr id="45060" name="Group 7"/>
          <p:cNvGrpSpPr>
            <a:grpSpLocks/>
          </p:cNvGrpSpPr>
          <p:nvPr/>
        </p:nvGrpSpPr>
        <p:grpSpPr bwMode="auto">
          <a:xfrm rot="20495625">
            <a:off x="15635288" y="7991476"/>
            <a:ext cx="4364832" cy="4405313"/>
            <a:chOff x="0" y="0"/>
            <a:chExt cx="5822006" cy="5874708"/>
          </a:xfrm>
        </p:grpSpPr>
        <p:sp>
          <p:nvSpPr>
            <p:cNvPr id="8" name="Freeform 8"/>
            <p:cNvSpPr/>
            <p:nvPr/>
          </p:nvSpPr>
          <p:spPr>
            <a:xfrm rot="-10800000">
              <a:off x="0" y="0"/>
              <a:ext cx="5822006" cy="5874708"/>
            </a:xfrm>
            <a:custGeom>
              <a:avLst/>
              <a:gdLst/>
              <a:ahLst/>
              <a:cxnLst/>
              <a:rect l="l" t="t" r="r" b="b"/>
              <a:pathLst>
                <a:path w="5822006" h="5874708">
                  <a:moveTo>
                    <a:pt x="0" y="0"/>
                  </a:moveTo>
                  <a:lnTo>
                    <a:pt x="5822006" y="0"/>
                  </a:lnTo>
                  <a:lnTo>
                    <a:pt x="5822006" y="5874708"/>
                  </a:lnTo>
                  <a:lnTo>
                    <a:pt x="0" y="5874708"/>
                  </a:lnTo>
                  <a:lnTo>
                    <a:pt x="0" y="0"/>
                  </a:lnTo>
                  <a:close/>
                </a:path>
              </a:pathLst>
            </a:custGeom>
            <a:blipFill>
              <a:blip r:embed="rId4"/>
              <a:stretch>
                <a:fillRect/>
              </a:stretch>
            </a:blipFill>
          </p:spPr>
          <p:txBody>
            <a:bodyPr/>
            <a:lstStyle/>
            <a:p>
              <a:pPr defTabSz="914445">
                <a:defRPr/>
              </a:pPr>
              <a:endParaRPr lang="en-US">
                <a:solidFill>
                  <a:prstClr val="black"/>
                </a:solidFill>
                <a:latin typeface="Calibri"/>
              </a:endParaRPr>
            </a:p>
          </p:txBody>
        </p:sp>
        <p:grpSp>
          <p:nvGrpSpPr>
            <p:cNvPr id="45084" name="Group 9"/>
            <p:cNvGrpSpPr>
              <a:grpSpLocks/>
            </p:cNvGrpSpPr>
            <p:nvPr/>
          </p:nvGrpSpPr>
          <p:grpSpPr bwMode="auto">
            <a:xfrm>
              <a:off x="818734" y="3319455"/>
              <a:ext cx="1219778" cy="1219778"/>
              <a:chOff x="0" y="0"/>
              <a:chExt cx="812800" cy="812800"/>
            </a:xfrm>
          </p:grpSpPr>
          <p:sp>
            <p:nvSpPr>
              <p:cNvPr id="45085" name="Freeform 10"/>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86" name="TextBox 11"/>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grpSp>
        <p:nvGrpSpPr>
          <p:cNvPr id="45061" name="Group 12"/>
          <p:cNvGrpSpPr>
            <a:grpSpLocks/>
          </p:cNvGrpSpPr>
          <p:nvPr/>
        </p:nvGrpSpPr>
        <p:grpSpPr bwMode="auto">
          <a:xfrm rot="7371788">
            <a:off x="-2119313" y="1473995"/>
            <a:ext cx="4238625" cy="4276725"/>
            <a:chOff x="0" y="0"/>
            <a:chExt cx="5649866" cy="5701009"/>
          </a:xfrm>
        </p:grpSpPr>
        <p:sp>
          <p:nvSpPr>
            <p:cNvPr id="13" name="Freeform 13"/>
            <p:cNvSpPr/>
            <p:nvPr/>
          </p:nvSpPr>
          <p:spPr>
            <a:xfrm rot="-10800000">
              <a:off x="0" y="0"/>
              <a:ext cx="5649866" cy="5701009"/>
            </a:xfrm>
            <a:custGeom>
              <a:avLst/>
              <a:gdLst/>
              <a:ahLst/>
              <a:cxnLst/>
              <a:rect l="l" t="t" r="r" b="b"/>
              <a:pathLst>
                <a:path w="5649866" h="5701009">
                  <a:moveTo>
                    <a:pt x="0" y="0"/>
                  </a:moveTo>
                  <a:lnTo>
                    <a:pt x="5649866" y="0"/>
                  </a:lnTo>
                  <a:lnTo>
                    <a:pt x="5649866" y="5701009"/>
                  </a:lnTo>
                  <a:lnTo>
                    <a:pt x="0" y="5701009"/>
                  </a:lnTo>
                  <a:lnTo>
                    <a:pt x="0" y="0"/>
                  </a:lnTo>
                  <a:close/>
                </a:path>
              </a:pathLst>
            </a:custGeom>
            <a:blipFill>
              <a:blip r:embed="rId4"/>
              <a:stretch>
                <a:fillRect/>
              </a:stretch>
            </a:blipFill>
          </p:spPr>
          <p:txBody>
            <a:bodyPr/>
            <a:lstStyle/>
            <a:p>
              <a:pPr defTabSz="914445">
                <a:defRPr/>
              </a:pPr>
              <a:endParaRPr lang="en-US">
                <a:solidFill>
                  <a:prstClr val="black"/>
                </a:solidFill>
                <a:latin typeface="Calibri"/>
              </a:endParaRPr>
            </a:p>
          </p:txBody>
        </p:sp>
        <p:grpSp>
          <p:nvGrpSpPr>
            <p:cNvPr id="45078" name="Group 14"/>
            <p:cNvGrpSpPr>
              <a:grpSpLocks/>
            </p:cNvGrpSpPr>
            <p:nvPr/>
          </p:nvGrpSpPr>
          <p:grpSpPr bwMode="auto">
            <a:xfrm>
              <a:off x="794526" y="3221309"/>
              <a:ext cx="1183712" cy="1183712"/>
              <a:chOff x="0" y="0"/>
              <a:chExt cx="812800" cy="812800"/>
            </a:xfrm>
          </p:grpSpPr>
          <p:sp>
            <p:nvSpPr>
              <p:cNvPr id="45079" name="Freeform 15"/>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80" name="TextBox 16"/>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grpSp>
        <p:nvGrpSpPr>
          <p:cNvPr id="45062" name="Group 17"/>
          <p:cNvGrpSpPr>
            <a:grpSpLocks/>
          </p:cNvGrpSpPr>
          <p:nvPr/>
        </p:nvGrpSpPr>
        <p:grpSpPr bwMode="auto">
          <a:xfrm>
            <a:off x="-862013" y="7210426"/>
            <a:ext cx="1495425" cy="1493045"/>
            <a:chOff x="0" y="0"/>
            <a:chExt cx="812800" cy="812800"/>
          </a:xfrm>
        </p:grpSpPr>
        <p:sp>
          <p:nvSpPr>
            <p:cNvPr id="45073" name="Freeform 18"/>
            <p:cNvSpPr>
              <a:spLocks/>
            </p:cNvSpPr>
            <p:nvPr/>
          </p:nvSpPr>
          <p:spPr bwMode="auto">
            <a:xfrm>
              <a:off x="0" y="0"/>
              <a:ext cx="812800" cy="812800"/>
            </a:xfrm>
            <a:custGeom>
              <a:avLst/>
              <a:gdLst>
                <a:gd name="T0" fmla="*/ 406400 w 812800"/>
                <a:gd name="T1" fmla="*/ 0 h 812800"/>
                <a:gd name="T2" fmla="*/ 466396 w 812800"/>
                <a:gd name="T3" fmla="*/ 87561 h 812800"/>
                <a:gd name="T4" fmla="*/ 553838 w 812800"/>
                <a:gd name="T5" fmla="*/ 27679 h 812800"/>
                <a:gd name="T6" fmla="*/ 578287 w 812800"/>
                <a:gd name="T7" fmla="*/ 131093 h 812800"/>
                <a:gd name="T8" fmla="*/ 681363 w 812800"/>
                <a:gd name="T9" fmla="*/ 106978 h 812800"/>
                <a:gd name="T10" fmla="*/ 666963 w 812800"/>
                <a:gd name="T11" fmla="*/ 212279 h 812800"/>
                <a:gd name="T12" fmla="*/ 771752 w 812800"/>
                <a:gd name="T13" fmla="*/ 227186 h 812800"/>
                <a:gd name="T14" fmla="*/ 720448 w 812800"/>
                <a:gd name="T15" fmla="*/ 320152 h 812800"/>
                <a:gd name="T16" fmla="*/ 812800 w 812800"/>
                <a:gd name="T17" fmla="*/ 372069 h 812800"/>
                <a:gd name="T18" fmla="*/ 731520 w 812800"/>
                <a:gd name="T19" fmla="*/ 440145 h 812800"/>
                <a:gd name="T20" fmla="*/ 798961 w 812800"/>
                <a:gd name="T21" fmla="*/ 522061 h 812800"/>
                <a:gd name="T22" fmla="*/ 698682 w 812800"/>
                <a:gd name="T23" fmla="*/ 556053 h 812800"/>
                <a:gd name="T24" fmla="*/ 732104 w 812800"/>
                <a:gd name="T25" fmla="*/ 656904 h 812800"/>
                <a:gd name="T26" fmla="*/ 626370 w 812800"/>
                <a:gd name="T27" fmla="*/ 652219 h 812800"/>
                <a:gd name="T28" fmla="*/ 621259 w 812800"/>
                <a:gd name="T29" fmla="*/ 758384 h 812800"/>
                <a:gd name="T30" fmla="*/ 524350 w 812800"/>
                <a:gd name="T31" fmla="*/ 715658 h 812800"/>
                <a:gd name="T32" fmla="*/ 481396 w 812800"/>
                <a:gd name="T33" fmla="*/ 812800 h 812800"/>
                <a:gd name="T34" fmla="*/ 406400 w 812800"/>
                <a:gd name="T35" fmla="*/ 737801 h 812800"/>
                <a:gd name="T36" fmla="*/ 331404 w 812800"/>
                <a:gd name="T37" fmla="*/ 812800 h 812800"/>
                <a:gd name="T38" fmla="*/ 288450 w 812800"/>
                <a:gd name="T39" fmla="*/ 715658 h 812800"/>
                <a:gd name="T40" fmla="*/ 191541 w 812800"/>
                <a:gd name="T41" fmla="*/ 758384 h 812800"/>
                <a:gd name="T42" fmla="*/ 186430 w 812800"/>
                <a:gd name="T43" fmla="*/ 652219 h 812800"/>
                <a:gd name="T44" fmla="*/ 80696 w 812800"/>
                <a:gd name="T45" fmla="*/ 656904 h 812800"/>
                <a:gd name="T46" fmla="*/ 114118 w 812800"/>
                <a:gd name="T47" fmla="*/ 556053 h 812800"/>
                <a:gd name="T48" fmla="*/ 13839 w 812800"/>
                <a:gd name="T49" fmla="*/ 522061 h 812800"/>
                <a:gd name="T50" fmla="*/ 81280 w 812800"/>
                <a:gd name="T51" fmla="*/ 440145 h 812800"/>
                <a:gd name="T52" fmla="*/ 0 w 812800"/>
                <a:gd name="T53" fmla="*/ 372069 h 812800"/>
                <a:gd name="T54" fmla="*/ 92352 w 812800"/>
                <a:gd name="T55" fmla="*/ 320152 h 812800"/>
                <a:gd name="T56" fmla="*/ 41047 w 812800"/>
                <a:gd name="T57" fmla="*/ 227186 h 812800"/>
                <a:gd name="T58" fmla="*/ 145837 w 812800"/>
                <a:gd name="T59" fmla="*/ 212279 h 812800"/>
                <a:gd name="T60" fmla="*/ 131437 w 812800"/>
                <a:gd name="T61" fmla="*/ 106978 h 812800"/>
                <a:gd name="T62" fmla="*/ 234513 w 812800"/>
                <a:gd name="T63" fmla="*/ 131093 h 812800"/>
                <a:gd name="T64" fmla="*/ 258962 w 812800"/>
                <a:gd name="T65" fmla="*/ 27679 h 812800"/>
                <a:gd name="T66" fmla="*/ 346404 w 812800"/>
                <a:gd name="T67" fmla="*/ 87561 h 812800"/>
                <a:gd name="T68" fmla="*/ 406400 w 812800"/>
                <a:gd name="T69" fmla="*/ 0 h 8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96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74" name="TextBox 19"/>
            <p:cNvSpPr txBox="1">
              <a:spLocks noChangeArrowheads="1"/>
            </p:cNvSpPr>
            <p:nvPr/>
          </p:nvSpPr>
          <p:spPr bwMode="auto">
            <a:xfrm>
              <a:off x="139700" y="111125"/>
              <a:ext cx="533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1970"/>
                </a:lnSpc>
              </a:pPr>
              <a:endParaRPr lang="en-US" altLang="en-US">
                <a:solidFill>
                  <a:srgbClr val="000000"/>
                </a:solidFill>
              </a:endParaRPr>
            </a:p>
          </p:txBody>
        </p:sp>
      </p:grpSp>
      <p:grpSp>
        <p:nvGrpSpPr>
          <p:cNvPr id="45063" name="Group 20"/>
          <p:cNvGrpSpPr>
            <a:grpSpLocks/>
          </p:cNvGrpSpPr>
          <p:nvPr/>
        </p:nvGrpSpPr>
        <p:grpSpPr bwMode="auto">
          <a:xfrm rot="5400000">
            <a:off x="8672513" y="5876925"/>
            <a:ext cx="383382" cy="7327107"/>
            <a:chOff x="0" y="0"/>
            <a:chExt cx="101291" cy="1929738"/>
          </a:xfrm>
        </p:grpSpPr>
        <p:sp>
          <p:nvSpPr>
            <p:cNvPr id="45071" name="Freeform 21"/>
            <p:cNvSpPr>
              <a:spLocks/>
            </p:cNvSpPr>
            <p:nvPr/>
          </p:nvSpPr>
          <p:spPr bwMode="auto">
            <a:xfrm>
              <a:off x="0" y="0"/>
              <a:ext cx="101291" cy="1929738"/>
            </a:xfrm>
            <a:custGeom>
              <a:avLst/>
              <a:gdLst>
                <a:gd name="T0" fmla="*/ 50646 w 101291"/>
                <a:gd name="T1" fmla="*/ 0 h 1929738"/>
                <a:gd name="T2" fmla="*/ 50646 w 101291"/>
                <a:gd name="T3" fmla="*/ 0 h 1929738"/>
                <a:gd name="T4" fmla="*/ 86457 w 101291"/>
                <a:gd name="T5" fmla="*/ 14834 h 1929738"/>
                <a:gd name="T6" fmla="*/ 101291 w 101291"/>
                <a:gd name="T7" fmla="*/ 50646 h 1929738"/>
                <a:gd name="T8" fmla="*/ 101291 w 101291"/>
                <a:gd name="T9" fmla="*/ 1879092 h 1929738"/>
                <a:gd name="T10" fmla="*/ 86457 w 101291"/>
                <a:gd name="T11" fmla="*/ 1914904 h 1929738"/>
                <a:gd name="T12" fmla="*/ 50646 w 101291"/>
                <a:gd name="T13" fmla="*/ 1929738 h 1929738"/>
                <a:gd name="T14" fmla="*/ 50646 w 101291"/>
                <a:gd name="T15" fmla="*/ 1929738 h 1929738"/>
                <a:gd name="T16" fmla="*/ 14834 w 101291"/>
                <a:gd name="T17" fmla="*/ 1914904 h 1929738"/>
                <a:gd name="T18" fmla="*/ 0 w 101291"/>
                <a:gd name="T19" fmla="*/ 1879092 h 1929738"/>
                <a:gd name="T20" fmla="*/ 0 w 101291"/>
                <a:gd name="T21" fmla="*/ 50646 h 1929738"/>
                <a:gd name="T22" fmla="*/ 14834 w 101291"/>
                <a:gd name="T23" fmla="*/ 14834 h 1929738"/>
                <a:gd name="T24" fmla="*/ 50646 w 101291"/>
                <a:gd name="T25" fmla="*/ 0 h 1929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291" h="1929738">
                  <a:moveTo>
                    <a:pt x="50646" y="0"/>
                  </a:moveTo>
                  <a:lnTo>
                    <a:pt x="50646" y="0"/>
                  </a:lnTo>
                  <a:cubicBezTo>
                    <a:pt x="64078" y="0"/>
                    <a:pt x="76959" y="5336"/>
                    <a:pt x="86457" y="14834"/>
                  </a:cubicBezTo>
                  <a:cubicBezTo>
                    <a:pt x="95955" y="24332"/>
                    <a:pt x="101291" y="37213"/>
                    <a:pt x="101291" y="50646"/>
                  </a:cubicBezTo>
                  <a:lnTo>
                    <a:pt x="101291" y="1879092"/>
                  </a:lnTo>
                  <a:cubicBezTo>
                    <a:pt x="101291" y="1892524"/>
                    <a:pt x="95955" y="1905406"/>
                    <a:pt x="86457" y="1914904"/>
                  </a:cubicBezTo>
                  <a:cubicBezTo>
                    <a:pt x="76959" y="1924402"/>
                    <a:pt x="64078" y="1929738"/>
                    <a:pt x="50646" y="1929738"/>
                  </a:cubicBezTo>
                  <a:cubicBezTo>
                    <a:pt x="37213" y="1929738"/>
                    <a:pt x="24332" y="1924402"/>
                    <a:pt x="14834" y="1914904"/>
                  </a:cubicBezTo>
                  <a:cubicBezTo>
                    <a:pt x="5336" y="1905406"/>
                    <a:pt x="0" y="1892524"/>
                    <a:pt x="0" y="1879092"/>
                  </a:cubicBezTo>
                  <a:lnTo>
                    <a:pt x="0" y="50646"/>
                  </a:lnTo>
                  <a:cubicBezTo>
                    <a:pt x="0" y="37213"/>
                    <a:pt x="5336" y="24332"/>
                    <a:pt x="14834" y="14834"/>
                  </a:cubicBezTo>
                  <a:cubicBezTo>
                    <a:pt x="24332" y="5336"/>
                    <a:pt x="37213" y="0"/>
                    <a:pt x="50646" y="0"/>
                  </a:cubicBezTo>
                  <a:close/>
                </a:path>
              </a:pathLst>
            </a:custGeom>
            <a:solidFill>
              <a:srgbClr val="FDF7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sp>
          <p:nvSpPr>
            <p:cNvPr id="45072" name="TextBox 22"/>
            <p:cNvSpPr txBox="1">
              <a:spLocks noChangeArrowheads="1"/>
            </p:cNvSpPr>
            <p:nvPr/>
          </p:nvSpPr>
          <p:spPr bwMode="auto">
            <a:xfrm>
              <a:off x="0" y="-38100"/>
              <a:ext cx="101291" cy="196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1" tIns="50801" rIns="50801" bIns="50801" anchor="ct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a:lnSpc>
                  <a:spcPts val="2663"/>
                </a:lnSpc>
              </a:pPr>
              <a:endParaRPr lang="en-US" altLang="en-US">
                <a:solidFill>
                  <a:srgbClr val="000000"/>
                </a:solidFill>
              </a:endParaRPr>
            </a:p>
          </p:txBody>
        </p:sp>
      </p:grpSp>
      <p:sp>
        <p:nvSpPr>
          <p:cNvPr id="27" name="Freeform 27"/>
          <p:cNvSpPr/>
          <p:nvPr/>
        </p:nvSpPr>
        <p:spPr>
          <a:xfrm>
            <a:off x="886445" y="6950176"/>
            <a:ext cx="2165766" cy="2262788"/>
          </a:xfrm>
          <a:custGeom>
            <a:avLst/>
            <a:gdLst/>
            <a:ahLst/>
            <a:cxnLst/>
            <a:rect l="l" t="t" r="r" b="b"/>
            <a:pathLst>
              <a:path w="2165766" h="2262787">
                <a:moveTo>
                  <a:pt x="0" y="0"/>
                </a:moveTo>
                <a:lnTo>
                  <a:pt x="2165766" y="0"/>
                </a:lnTo>
                <a:lnTo>
                  <a:pt x="2165766" y="2262788"/>
                </a:lnTo>
                <a:lnTo>
                  <a:pt x="0" y="2262788"/>
                </a:lnTo>
                <a:lnTo>
                  <a:pt x="0" y="0"/>
                </a:lnTo>
                <a:close/>
              </a:path>
            </a:pathLst>
          </a:custGeom>
          <a:blipFill>
            <a:blip r:embed="rId5"/>
            <a:stretch>
              <a:fillRect l="-42748" t="-38645" r="-44844" b="-40903"/>
            </a:stretch>
          </a:blipFill>
        </p:spPr>
        <p:txBody>
          <a:bodyPr/>
          <a:lstStyle/>
          <a:p>
            <a:pPr defTabSz="914445">
              <a:defRPr/>
            </a:pPr>
            <a:endParaRPr lang="en-US">
              <a:solidFill>
                <a:prstClr val="black"/>
              </a:solidFill>
              <a:latin typeface="Calibri"/>
            </a:endParaRPr>
          </a:p>
        </p:txBody>
      </p:sp>
      <p:sp>
        <p:nvSpPr>
          <p:cNvPr id="28" name="TextBox 28"/>
          <p:cNvSpPr txBox="1"/>
          <p:nvPr/>
        </p:nvSpPr>
        <p:spPr>
          <a:xfrm>
            <a:off x="3019426" y="2119313"/>
            <a:ext cx="9510713" cy="3140283"/>
          </a:xfrm>
          <a:prstGeom prst="rect">
            <a:avLst/>
          </a:prstGeom>
        </p:spPr>
        <p:txBody>
          <a:bodyPr lIns="0" tIns="0" rIns="0" bIns="0">
            <a:spAutoFit/>
          </a:bodyPr>
          <a:lstStyle/>
          <a:p>
            <a:pPr algn="ctr" defTabSz="914445" rtl="1">
              <a:lnSpc>
                <a:spcPts val="12837"/>
              </a:lnSpc>
              <a:defRPr/>
            </a:pPr>
            <a:r>
              <a:rPr lang="ar-SA" sz="10800" b="1" dirty="0">
                <a:solidFill>
                  <a:srgbClr val="F2EDE7"/>
                </a:solidFill>
                <a:latin typeface="DIN NEXT™ ARABIC BOLD" panose="020B0803020203050203" pitchFamily="34" charset="-78"/>
                <a:ea typeface="Codec Pro Bold"/>
                <a:cs typeface="DIN NEXT™ ARABIC BOLD" panose="020B0803020203050203" pitchFamily="34" charset="-78"/>
                <a:sym typeface="Codec Pro Bold"/>
                <a:rtl/>
              </a:rPr>
              <a:t>      </a:t>
            </a:r>
            <a:r>
              <a:rPr lang="ar-EG" sz="10800" b="1" dirty="0">
                <a:solidFill>
                  <a:srgbClr val="F2EDE7"/>
                </a:solidFill>
                <a:latin typeface="DIN NEXT™ ARABIC BOLD" panose="020B0803020203050203" pitchFamily="34" charset="-78"/>
                <a:ea typeface="Codec Pro Bold"/>
                <a:cs typeface="DIN NEXT™ ARABIC BOLD" panose="020B0803020203050203" pitchFamily="34" charset="-78"/>
                <a:sym typeface="Codec Pro Bold"/>
                <a:rtl/>
              </a:rPr>
              <a:t>إدارة </a:t>
            </a:r>
            <a:r>
              <a:rPr lang="ar-EG" sz="10800" b="1" dirty="0">
                <a:solidFill>
                  <a:srgbClr val="F2EDE7"/>
                </a:solidFill>
                <a:latin typeface="DIN NEXT™ ARABIC BOLD" panose="020B0803020203050203" pitchFamily="34" charset="-78"/>
                <a:ea typeface="Cambria" panose="02040503050406030204" pitchFamily="18" charset="0"/>
                <a:cs typeface="DIN NEXT™ ARABIC BOLD" panose="020B0803020203050203" pitchFamily="34" charset="-78"/>
                <a:sym typeface="Codec Pro Bold"/>
                <a:rtl/>
              </a:rPr>
              <a:t>الأعمال</a:t>
            </a:r>
          </a:p>
          <a:p>
            <a:pPr algn="r" defTabSz="914445" rtl="1">
              <a:lnSpc>
                <a:spcPts val="12837"/>
              </a:lnSpc>
              <a:defRPr/>
            </a:pPr>
            <a:endParaRPr lang="ar-EG" sz="9170" b="1" dirty="0">
              <a:solidFill>
                <a:srgbClr val="F2EDE7"/>
              </a:solidFill>
              <a:latin typeface="Codec Pro Bold"/>
              <a:ea typeface="Codec Pro Bold"/>
              <a:cs typeface="Codec Pro Bold"/>
              <a:sym typeface="Codec Pro Bold"/>
              <a:rtl/>
            </a:endParaRPr>
          </a:p>
        </p:txBody>
      </p:sp>
      <p:sp>
        <p:nvSpPr>
          <p:cNvPr id="45068" name="TextBox 29"/>
          <p:cNvSpPr txBox="1">
            <a:spLocks noChangeArrowheads="1"/>
          </p:cNvSpPr>
          <p:nvPr/>
        </p:nvSpPr>
        <p:spPr bwMode="auto">
          <a:xfrm>
            <a:off x="2438400" y="3945733"/>
            <a:ext cx="9365457" cy="194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09600">
              <a:defRPr>
                <a:solidFill>
                  <a:schemeClr val="tx1"/>
                </a:solidFill>
                <a:latin typeface="Calibri" panose="020F0502020204030204" pitchFamily="34" charset="0"/>
              </a:defRPr>
            </a:lvl1pPr>
            <a:lvl2pPr marL="742950" indent="-285750" defTabSz="609600">
              <a:defRPr>
                <a:solidFill>
                  <a:schemeClr val="tx1"/>
                </a:solidFill>
                <a:latin typeface="Calibri" panose="020F0502020204030204" pitchFamily="34" charset="0"/>
              </a:defRPr>
            </a:lvl2pPr>
            <a:lvl3pPr marL="1143000" indent="-228600" defTabSz="609600">
              <a:defRPr>
                <a:solidFill>
                  <a:schemeClr val="tx1"/>
                </a:solidFill>
                <a:latin typeface="Calibri" panose="020F0502020204030204" pitchFamily="34" charset="0"/>
              </a:defRPr>
            </a:lvl3pPr>
            <a:lvl4pPr marL="1600200" indent="-228600" defTabSz="609600">
              <a:defRPr>
                <a:solidFill>
                  <a:schemeClr val="tx1"/>
                </a:solidFill>
                <a:latin typeface="Calibri" panose="020F0502020204030204" pitchFamily="34" charset="0"/>
              </a:defRPr>
            </a:lvl4pPr>
            <a:lvl5pPr marL="2057400" indent="-228600" defTabSz="609600">
              <a:defRPr>
                <a:solidFill>
                  <a:schemeClr val="tx1"/>
                </a:solidFill>
                <a:latin typeface="Calibri" panose="020F0502020204030204" pitchFamily="34" charset="0"/>
              </a:defRPr>
            </a:lvl5pPr>
            <a:lvl6pPr marL="2514600" indent="-228600" defTabSz="609600" eaLnBrk="0" fontAlgn="base" hangingPunct="0">
              <a:spcBef>
                <a:spcPct val="0"/>
              </a:spcBef>
              <a:spcAft>
                <a:spcPct val="0"/>
              </a:spcAft>
              <a:defRPr>
                <a:solidFill>
                  <a:schemeClr val="tx1"/>
                </a:solidFill>
                <a:latin typeface="Calibri" panose="020F0502020204030204" pitchFamily="34" charset="0"/>
              </a:defRPr>
            </a:lvl6pPr>
            <a:lvl7pPr marL="2971800" indent="-228600" defTabSz="609600" eaLnBrk="0" fontAlgn="base" hangingPunct="0">
              <a:spcBef>
                <a:spcPct val="0"/>
              </a:spcBef>
              <a:spcAft>
                <a:spcPct val="0"/>
              </a:spcAft>
              <a:defRPr>
                <a:solidFill>
                  <a:schemeClr val="tx1"/>
                </a:solidFill>
                <a:latin typeface="Calibri" panose="020F0502020204030204" pitchFamily="34" charset="0"/>
              </a:defRPr>
            </a:lvl7pPr>
            <a:lvl8pPr marL="3429000" indent="-228600" defTabSz="609600" eaLnBrk="0" fontAlgn="base" hangingPunct="0">
              <a:spcBef>
                <a:spcPct val="0"/>
              </a:spcBef>
              <a:spcAft>
                <a:spcPct val="0"/>
              </a:spcAft>
              <a:defRPr>
                <a:solidFill>
                  <a:schemeClr val="tx1"/>
                </a:solidFill>
                <a:latin typeface="Calibri" panose="020F0502020204030204" pitchFamily="34" charset="0"/>
              </a:defRPr>
            </a:lvl8pPr>
            <a:lvl9pPr marL="3886200" indent="-228600" defTabSz="609600" eaLnBrk="0" fontAlgn="base" hangingPunct="0">
              <a:spcBef>
                <a:spcPct val="0"/>
              </a:spcBef>
              <a:spcAft>
                <a:spcPct val="0"/>
              </a:spcAft>
              <a:defRPr>
                <a:solidFill>
                  <a:schemeClr val="tx1"/>
                </a:solidFill>
                <a:latin typeface="Calibri" panose="020F0502020204030204" pitchFamily="34" charset="0"/>
              </a:defRPr>
            </a:lvl9pPr>
          </a:lstStyle>
          <a:p>
            <a:pPr algn="ctr" rtl="1">
              <a:lnSpc>
                <a:spcPts val="7594"/>
              </a:lnSpc>
            </a:pPr>
            <a:r>
              <a:rPr lang="ar-EG" altLang="en-US" sz="3600">
                <a:solidFill>
                  <a:srgbClr val="FFFFFF"/>
                </a:solidFill>
                <a:latin typeface="Cascadia Code" pitchFamily="49" charset="0"/>
                <a:cs typeface="Codec Pro" charset="0"/>
                <a:sym typeface="Codec Pro" charset="0"/>
              </a:rPr>
              <a:t>أساسياتها، ومفاهيمها، وتطبيقاتها </a:t>
            </a:r>
            <a:r>
              <a:rPr lang="ar-SA" altLang="en-US" sz="3600">
                <a:solidFill>
                  <a:srgbClr val="FFFFFF"/>
                </a:solidFill>
                <a:latin typeface="Cascadia Code" pitchFamily="49" charset="0"/>
                <a:cs typeface="Codec Pro" charset="0"/>
                <a:sym typeface="Codec Pro" charset="0"/>
              </a:rPr>
              <a:t> </a:t>
            </a:r>
            <a:r>
              <a:rPr lang="ar-EG" altLang="en-US" sz="3600">
                <a:solidFill>
                  <a:srgbClr val="FFFFFF"/>
                </a:solidFill>
                <a:latin typeface="Cascadia Code" pitchFamily="49" charset="0"/>
                <a:cs typeface="Codec Pro" charset="0"/>
                <a:sym typeface="Codec Pro" charset="0"/>
              </a:rPr>
              <a:t>المعاصرة</a:t>
            </a:r>
          </a:p>
          <a:p>
            <a:pPr algn="r" rtl="1">
              <a:lnSpc>
                <a:spcPts val="7594"/>
              </a:lnSpc>
            </a:pPr>
            <a:r>
              <a:rPr lang="ar-SA" altLang="en-US" sz="5400">
                <a:solidFill>
                  <a:srgbClr val="FFFFFF"/>
                </a:solidFill>
                <a:latin typeface="Codec Pro" charset="0"/>
                <a:cs typeface="Codec Pro" charset="0"/>
                <a:sym typeface="Codec Pro" charset="0"/>
              </a:rPr>
              <a:t>  </a:t>
            </a:r>
            <a:endParaRPr lang="ar-EG" altLang="en-US" sz="5400">
              <a:solidFill>
                <a:srgbClr val="FFFFFF"/>
              </a:solidFill>
              <a:latin typeface="Codec Pro" charset="0"/>
              <a:cs typeface="Codec Pro" charset="0"/>
              <a:sym typeface="Codec Pro" charset="0"/>
            </a:endParaRPr>
          </a:p>
        </p:txBody>
      </p:sp>
      <p:sp>
        <p:nvSpPr>
          <p:cNvPr id="30" name="TextBox 30"/>
          <p:cNvSpPr txBox="1"/>
          <p:nvPr/>
        </p:nvSpPr>
        <p:spPr>
          <a:xfrm>
            <a:off x="4876800" y="6119813"/>
            <a:ext cx="4374357" cy="1179810"/>
          </a:xfrm>
          <a:prstGeom prst="rect">
            <a:avLst/>
          </a:prstGeom>
        </p:spPr>
        <p:txBody>
          <a:bodyPr wrap="square" lIns="0" tIns="0" rIns="0" bIns="0">
            <a:spAutoFit/>
          </a:bodyPr>
          <a:lstStyle/>
          <a:p>
            <a:pPr algn="r" defTabSz="914445" rtl="1">
              <a:lnSpc>
                <a:spcPts val="4554"/>
              </a:lnSpc>
              <a:defRPr/>
            </a:pPr>
            <a:r>
              <a:rPr lang="ar-SA" sz="2801" dirty="0">
                <a:solidFill>
                  <a:srgbClr val="FFFFFF"/>
                </a:solidFill>
                <a:latin typeface="Cascadia Code" panose="020B0609020000020004" pitchFamily="49" charset="0"/>
                <a:ea typeface="Codec Pro"/>
                <a:cs typeface="Codec Pro"/>
                <a:sym typeface="Codec Pro"/>
                <a:rtl/>
              </a:rPr>
              <a:t>             </a:t>
            </a:r>
            <a:r>
              <a:rPr lang="ar-EG" sz="2801" dirty="0">
                <a:solidFill>
                  <a:srgbClr val="FFFFFF"/>
                </a:solidFill>
                <a:latin typeface="Cascadia Code" panose="020B0609020000020004" pitchFamily="49" charset="0"/>
                <a:ea typeface="Codec Pro"/>
                <a:cs typeface="Codec Pro"/>
                <a:sym typeface="Codec Pro"/>
                <a:rtl/>
              </a:rPr>
              <a:t>أ.د. أحمد الشميمري</a:t>
            </a:r>
          </a:p>
          <a:p>
            <a:pPr algn="r" defTabSz="914445" rtl="1">
              <a:lnSpc>
                <a:spcPts val="4554"/>
              </a:lnSpc>
              <a:defRPr/>
            </a:pPr>
            <a:r>
              <a:rPr lang="ar-SA" sz="2801" dirty="0">
                <a:solidFill>
                  <a:srgbClr val="FFFFFF"/>
                </a:solidFill>
                <a:latin typeface="Codec Pro"/>
                <a:ea typeface="Codec Pro"/>
                <a:cs typeface="Codec Pro"/>
                <a:sym typeface="Codec Pro"/>
                <a:rtl/>
              </a:rPr>
              <a:t>                   </a:t>
            </a:r>
            <a:endParaRPr lang="ar-EG" sz="2801" dirty="0">
              <a:solidFill>
                <a:srgbClr val="FFFFFF"/>
              </a:solidFill>
              <a:latin typeface="Codec Pro"/>
              <a:ea typeface="Codec Pro"/>
              <a:cs typeface="Codec Pro"/>
              <a:sym typeface="Codec Pro"/>
              <a:rtl/>
            </a:endParaRPr>
          </a:p>
        </p:txBody>
      </p:sp>
      <p:sp>
        <p:nvSpPr>
          <p:cNvPr id="31" name="TextBox 31"/>
          <p:cNvSpPr txBox="1"/>
          <p:nvPr/>
        </p:nvSpPr>
        <p:spPr>
          <a:xfrm>
            <a:off x="992983" y="9163050"/>
            <a:ext cx="2164556" cy="512961"/>
          </a:xfrm>
          <a:prstGeom prst="rect">
            <a:avLst/>
          </a:prstGeom>
        </p:spPr>
        <p:txBody>
          <a:bodyPr lIns="0" tIns="0" rIns="0" bIns="0">
            <a:spAutoFit/>
          </a:bodyPr>
          <a:lstStyle/>
          <a:p>
            <a:pPr defTabSz="914445">
              <a:lnSpc>
                <a:spcPts val="3995"/>
              </a:lnSpc>
              <a:defRPr/>
            </a:pPr>
            <a:r>
              <a:rPr lang="en-US" sz="2000" dirty="0">
                <a:solidFill>
                  <a:srgbClr val="EAE2D9"/>
                </a:solidFill>
                <a:latin typeface="Codec Pro"/>
                <a:ea typeface="Codec Pro"/>
                <a:cs typeface="Codec Pro"/>
                <a:sym typeface="Codec Pro"/>
              </a:rPr>
              <a:t>www.edarah.net</a:t>
            </a:r>
          </a:p>
        </p:txBody>
      </p:sp>
    </p:spTree>
    <p:extLst>
      <p:ext uri="{BB962C8B-B14F-4D97-AF65-F5344CB8AC3E}">
        <p14:creationId xmlns:p14="http://schemas.microsoft.com/office/powerpoint/2010/main" val="3158433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721" r="-186359" b="-16666"/>
            </a:stretch>
          </a:blipFill>
        </p:spPr>
        <p:txBody>
          <a:bodyPr/>
          <a:lstStyle/>
          <a:p>
            <a:endParaRPr lang="en-US"/>
          </a:p>
        </p:txBody>
      </p:sp>
      <p:grpSp>
        <p:nvGrpSpPr>
          <p:cNvPr id="3" name="Group 3"/>
          <p:cNvGrpSpPr/>
          <p:nvPr/>
        </p:nvGrpSpPr>
        <p:grpSpPr>
          <a:xfrm>
            <a:off x="6934200" y="2247900"/>
            <a:ext cx="4419599" cy="1314257"/>
            <a:chOff x="0" y="0"/>
            <a:chExt cx="617685" cy="171231"/>
          </a:xfrm>
        </p:grpSpPr>
        <p:sp>
          <p:nvSpPr>
            <p:cNvPr id="4" name="Freeform 4"/>
            <p:cNvSpPr/>
            <p:nvPr/>
          </p:nvSpPr>
          <p:spPr>
            <a:xfrm>
              <a:off x="0" y="0"/>
              <a:ext cx="617685" cy="171231"/>
            </a:xfrm>
            <a:custGeom>
              <a:avLst/>
              <a:gdLst/>
              <a:ahLst/>
              <a:cxnLst/>
              <a:rect l="l" t="t" r="r" b="b"/>
              <a:pathLst>
                <a:path w="617685" h="171231">
                  <a:moveTo>
                    <a:pt x="40037" y="0"/>
                  </a:moveTo>
                  <a:lnTo>
                    <a:pt x="577648" y="0"/>
                  </a:lnTo>
                  <a:cubicBezTo>
                    <a:pt x="588266" y="0"/>
                    <a:pt x="598450" y="4218"/>
                    <a:pt x="605958" y="11727"/>
                  </a:cubicBezTo>
                  <a:cubicBezTo>
                    <a:pt x="613467" y="19235"/>
                    <a:pt x="617685" y="29419"/>
                    <a:pt x="617685" y="40037"/>
                  </a:cubicBezTo>
                  <a:lnTo>
                    <a:pt x="617685" y="131194"/>
                  </a:lnTo>
                  <a:cubicBezTo>
                    <a:pt x="617685" y="141812"/>
                    <a:pt x="613467" y="151996"/>
                    <a:pt x="605958" y="159504"/>
                  </a:cubicBezTo>
                  <a:cubicBezTo>
                    <a:pt x="598450" y="167013"/>
                    <a:pt x="588266" y="171231"/>
                    <a:pt x="577648" y="171231"/>
                  </a:cubicBezTo>
                  <a:lnTo>
                    <a:pt x="40037" y="171231"/>
                  </a:lnTo>
                  <a:cubicBezTo>
                    <a:pt x="29419" y="171231"/>
                    <a:pt x="19235" y="167013"/>
                    <a:pt x="11727" y="159504"/>
                  </a:cubicBezTo>
                  <a:cubicBezTo>
                    <a:pt x="4218" y="151996"/>
                    <a:pt x="0" y="141812"/>
                    <a:pt x="0" y="131194"/>
                  </a:cubicBezTo>
                  <a:lnTo>
                    <a:pt x="0" y="40037"/>
                  </a:lnTo>
                  <a:cubicBezTo>
                    <a:pt x="0" y="29419"/>
                    <a:pt x="4218" y="19235"/>
                    <a:pt x="11727" y="11727"/>
                  </a:cubicBezTo>
                  <a:cubicBezTo>
                    <a:pt x="19235" y="4218"/>
                    <a:pt x="29419" y="0"/>
                    <a:pt x="40037" y="0"/>
                  </a:cubicBezTo>
                  <a:close/>
                </a:path>
              </a:pathLst>
            </a:custGeom>
            <a:solidFill>
              <a:srgbClr val="B9724B"/>
            </a:solidFill>
          </p:spPr>
          <p:txBody>
            <a:bodyPr/>
            <a:lstStyle/>
            <a:p>
              <a:endParaRPr lang="en-US"/>
            </a:p>
          </p:txBody>
        </p:sp>
        <p:sp>
          <p:nvSpPr>
            <p:cNvPr id="5" name="TextBox 5"/>
            <p:cNvSpPr txBox="1"/>
            <p:nvPr/>
          </p:nvSpPr>
          <p:spPr>
            <a:xfrm>
              <a:off x="0" y="19050"/>
              <a:ext cx="617685" cy="152181"/>
            </a:xfrm>
            <a:prstGeom prst="rect">
              <a:avLst/>
            </a:prstGeom>
          </p:spPr>
          <p:txBody>
            <a:bodyPr lIns="60588" tIns="60588" rIns="60588" bIns="60588" rtlCol="0" anchor="ctr"/>
            <a:lstStyle/>
            <a:p>
              <a:pPr algn="ctr">
                <a:lnSpc>
                  <a:spcPts val="2995"/>
                </a:lnSpc>
              </a:pPr>
              <a:endParaRPr sz="2000" dirty="0">
                <a:latin typeface="Tajawal Bold" panose="020B0604020202020204" charset="-78"/>
                <a:cs typeface="Tajawal Bold" panose="020B0604020202020204" charset="-78"/>
              </a:endParaRPr>
            </a:p>
          </p:txBody>
        </p:sp>
      </p:grpSp>
      <p:grpSp>
        <p:nvGrpSpPr>
          <p:cNvPr id="12" name="Group 12"/>
          <p:cNvGrpSpPr/>
          <p:nvPr/>
        </p:nvGrpSpPr>
        <p:grpSpPr>
          <a:xfrm>
            <a:off x="10210800" y="4772805"/>
            <a:ext cx="2819400" cy="1377410"/>
            <a:chOff x="0" y="0"/>
            <a:chExt cx="1091506" cy="171231"/>
          </a:xfrm>
        </p:grpSpPr>
        <p:sp>
          <p:nvSpPr>
            <p:cNvPr id="13"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14"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30" name="AutoShape 30"/>
          <p:cNvSpPr/>
          <p:nvPr/>
        </p:nvSpPr>
        <p:spPr>
          <a:xfrm rot="5400000">
            <a:off x="8959368" y="3883391"/>
            <a:ext cx="670025" cy="0"/>
          </a:xfrm>
          <a:prstGeom prst="line">
            <a:avLst/>
          </a:prstGeom>
          <a:ln w="28575" cap="flat">
            <a:solidFill>
              <a:srgbClr val="272626"/>
            </a:solidFill>
            <a:prstDash val="solid"/>
            <a:headEnd type="none" w="sm" len="sm"/>
            <a:tailEnd type="oval" w="lg" len="lg"/>
          </a:ln>
        </p:spPr>
        <p:txBody>
          <a:bodyPr/>
          <a:lstStyle/>
          <a:p>
            <a:endParaRPr lang="en-US"/>
          </a:p>
        </p:txBody>
      </p:sp>
      <p:sp>
        <p:nvSpPr>
          <p:cNvPr id="32" name="TextBox 32"/>
          <p:cNvSpPr txBox="1"/>
          <p:nvPr/>
        </p:nvSpPr>
        <p:spPr>
          <a:xfrm>
            <a:off x="6858000" y="2628900"/>
            <a:ext cx="4495800" cy="1074012"/>
          </a:xfrm>
          <a:prstGeom prst="rect">
            <a:avLst/>
          </a:prstGeom>
        </p:spPr>
        <p:txBody>
          <a:bodyPr wrap="square" lIns="0" tIns="0" rIns="0" bIns="0" rtlCol="0" anchor="t">
            <a:spAutoFit/>
          </a:bodyPr>
          <a:lstStyle/>
          <a:p>
            <a:pPr algn="ctr" rtl="1">
              <a:lnSpc>
                <a:spcPts val="4099"/>
              </a:lnSpc>
            </a:pPr>
            <a:r>
              <a:rPr lang="ar-EG" sz="4000" b="1" spc="112" dirty="0">
                <a:solidFill>
                  <a:srgbClr val="FFFFFF"/>
                </a:solidFill>
                <a:latin typeface="Tajawal Bold" panose="020B0604020202020204" charset="-78"/>
                <a:ea typeface="TT Commons Pro Bold"/>
                <a:cs typeface="Tajawal Bold" panose="020B0604020202020204" charset="-78"/>
                <a:sym typeface="TT Commons Pro Bold"/>
                <a:rtl/>
              </a:rPr>
              <a:t>نظريات الدوافع</a:t>
            </a:r>
          </a:p>
          <a:p>
            <a:pPr algn="ctr">
              <a:lnSpc>
                <a:spcPts val="4099"/>
              </a:lnSpc>
            </a:pPr>
            <a:endParaRPr lang="ar-EG" sz="4000" b="1" spc="112" dirty="0">
              <a:solidFill>
                <a:srgbClr val="FFFFFF"/>
              </a:solidFill>
              <a:latin typeface="Tajawal Bold" panose="020B0604020202020204" charset="-78"/>
              <a:ea typeface="TT Commons Pro Bold"/>
              <a:cs typeface="Tajawal Bold" panose="020B0604020202020204" charset="-78"/>
              <a:sym typeface="TT Commons Pro Bold"/>
              <a:rtl/>
            </a:endParaRPr>
          </a:p>
        </p:txBody>
      </p:sp>
      <p:sp>
        <p:nvSpPr>
          <p:cNvPr id="42" name="AutoShape 42"/>
          <p:cNvSpPr/>
          <p:nvPr/>
        </p:nvSpPr>
        <p:spPr>
          <a:xfrm flipV="1">
            <a:off x="3177344" y="4305300"/>
            <a:ext cx="12215056" cy="0"/>
          </a:xfrm>
          <a:prstGeom prst="line">
            <a:avLst/>
          </a:prstGeom>
          <a:ln w="28575" cap="flat">
            <a:solidFill>
              <a:srgbClr val="272626"/>
            </a:solidFill>
            <a:prstDash val="solid"/>
            <a:headEnd type="none" w="sm" len="sm"/>
            <a:tailEnd type="none" w="sm" len="sm"/>
          </a:ln>
        </p:spPr>
        <p:txBody>
          <a:bodyPr/>
          <a:lstStyle/>
          <a:p>
            <a:endParaRPr lang="en-US"/>
          </a:p>
        </p:txBody>
      </p:sp>
      <p:sp>
        <p:nvSpPr>
          <p:cNvPr id="43" name="AutoShape 43"/>
          <p:cNvSpPr/>
          <p:nvPr/>
        </p:nvSpPr>
        <p:spPr>
          <a:xfrm rot="5400000">
            <a:off x="3025989" y="4468771"/>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44" name="AutoShape 44"/>
          <p:cNvSpPr/>
          <p:nvPr/>
        </p:nvSpPr>
        <p:spPr>
          <a:xfrm rot="5400000">
            <a:off x="11206444" y="4468771"/>
            <a:ext cx="294712" cy="0"/>
          </a:xfrm>
          <a:prstGeom prst="line">
            <a:avLst/>
          </a:prstGeom>
          <a:ln w="28575" cap="flat">
            <a:solidFill>
              <a:srgbClr val="272626"/>
            </a:solidFill>
            <a:prstDash val="solid"/>
            <a:headEnd type="none" w="sm" len="sm"/>
            <a:tailEnd type="oval" w="lg" len="lg"/>
          </a:ln>
        </p:spPr>
        <p:txBody>
          <a:bodyPr/>
          <a:lstStyle/>
          <a:p>
            <a:endParaRPr lang="en-US"/>
          </a:p>
        </p:txBody>
      </p:sp>
      <p:grpSp>
        <p:nvGrpSpPr>
          <p:cNvPr id="54" name="Group 12"/>
          <p:cNvGrpSpPr/>
          <p:nvPr/>
        </p:nvGrpSpPr>
        <p:grpSpPr>
          <a:xfrm>
            <a:off x="1676400" y="4762500"/>
            <a:ext cx="2819400" cy="1377410"/>
            <a:chOff x="0" y="0"/>
            <a:chExt cx="1091506" cy="171231"/>
          </a:xfrm>
        </p:grpSpPr>
        <p:sp>
          <p:nvSpPr>
            <p:cNvPr id="55"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6"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grpSp>
        <p:nvGrpSpPr>
          <p:cNvPr id="57" name="Group 12"/>
          <p:cNvGrpSpPr/>
          <p:nvPr/>
        </p:nvGrpSpPr>
        <p:grpSpPr>
          <a:xfrm>
            <a:off x="5867400" y="4756690"/>
            <a:ext cx="2819400" cy="1377410"/>
            <a:chOff x="0" y="0"/>
            <a:chExt cx="1091506" cy="171231"/>
          </a:xfrm>
        </p:grpSpPr>
        <p:sp>
          <p:nvSpPr>
            <p:cNvPr id="58"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59"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60" name="AutoShape 44"/>
          <p:cNvSpPr/>
          <p:nvPr/>
        </p:nvSpPr>
        <p:spPr>
          <a:xfrm rot="5400000">
            <a:off x="6827678" y="4452656"/>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62" name="Rectangle 61"/>
          <p:cNvSpPr/>
          <p:nvPr/>
        </p:nvSpPr>
        <p:spPr>
          <a:xfrm>
            <a:off x="10439400" y="5143500"/>
            <a:ext cx="2590800" cy="707886"/>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نظرية عوامل الوقاية وعوامل الدفع</a:t>
            </a:r>
          </a:p>
        </p:txBody>
      </p:sp>
      <p:sp>
        <p:nvSpPr>
          <p:cNvPr id="63" name="Rectangle 62"/>
          <p:cNvSpPr/>
          <p:nvPr/>
        </p:nvSpPr>
        <p:spPr>
          <a:xfrm>
            <a:off x="6019800" y="5219700"/>
            <a:ext cx="2514600" cy="400110"/>
          </a:xfrm>
          <a:prstGeom prst="rect">
            <a:avLst/>
          </a:prstGeom>
        </p:spPr>
        <p:txBody>
          <a:bodyPr wrap="square">
            <a:spAutoFit/>
          </a:bodyPr>
          <a:lstStyle/>
          <a:p>
            <a:pPr algn="ctr">
              <a:defRPr/>
            </a:pPr>
            <a:r>
              <a:rPr lang="ar-SA" sz="2000" dirty="0">
                <a:cs typeface="Calibri" panose="020F0502020204030204" pitchFamily="34" charset="0"/>
              </a:rPr>
              <a:t>)</a:t>
            </a:r>
            <a:r>
              <a:rPr lang="en-US" sz="2000" dirty="0">
                <a:latin typeface="Tajawal Bold" panose="020B0604020202020204" charset="-78"/>
                <a:cs typeface="Tajawal Bold" panose="020B0604020202020204" charset="-78"/>
              </a:rPr>
              <a:t>Z),(Y,X)   </a:t>
            </a:r>
            <a:r>
              <a:rPr lang="ar-SA" sz="2000" dirty="0">
                <a:latin typeface="Tajawal Bold" panose="020B0604020202020204" charset="-78"/>
                <a:cs typeface="Tajawal Bold" panose="020B0604020202020204" charset="-78"/>
              </a:rPr>
              <a:t>نظريات</a:t>
            </a:r>
          </a:p>
        </p:txBody>
      </p:sp>
      <p:sp>
        <p:nvSpPr>
          <p:cNvPr id="64" name="Rectangle 63"/>
          <p:cNvSpPr/>
          <p:nvPr/>
        </p:nvSpPr>
        <p:spPr>
          <a:xfrm>
            <a:off x="1905000" y="5219700"/>
            <a:ext cx="2375822"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نظرية دافع الإنجاز</a:t>
            </a:r>
          </a:p>
        </p:txBody>
      </p:sp>
      <p:grpSp>
        <p:nvGrpSpPr>
          <p:cNvPr id="124" name="Group 42"/>
          <p:cNvGrpSpPr/>
          <p:nvPr/>
        </p:nvGrpSpPr>
        <p:grpSpPr>
          <a:xfrm>
            <a:off x="18059400" y="0"/>
            <a:ext cx="894692" cy="10287000"/>
            <a:chOff x="0" y="0"/>
            <a:chExt cx="446365" cy="2709333"/>
          </a:xfrm>
        </p:grpSpPr>
        <p:sp>
          <p:nvSpPr>
            <p:cNvPr id="125"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26"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27" name="Group 48"/>
          <p:cNvGrpSpPr/>
          <p:nvPr/>
        </p:nvGrpSpPr>
        <p:grpSpPr>
          <a:xfrm>
            <a:off x="0" y="0"/>
            <a:ext cx="1028700" cy="1028700"/>
            <a:chOff x="0" y="0"/>
            <a:chExt cx="812800" cy="812800"/>
          </a:xfrm>
        </p:grpSpPr>
        <p:sp>
          <p:nvSpPr>
            <p:cNvPr id="128"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29"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30" name="Group 8"/>
          <p:cNvGrpSpPr/>
          <p:nvPr/>
        </p:nvGrpSpPr>
        <p:grpSpPr>
          <a:xfrm>
            <a:off x="0" y="6690087"/>
            <a:ext cx="1028700" cy="3177813"/>
            <a:chOff x="0" y="0"/>
            <a:chExt cx="812800" cy="2510865"/>
          </a:xfrm>
        </p:grpSpPr>
        <p:sp>
          <p:nvSpPr>
            <p:cNvPr id="131"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32"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33"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34"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135" name="TextBox 134"/>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9</a:t>
            </a:r>
          </a:p>
        </p:txBody>
      </p:sp>
      <p:grpSp>
        <p:nvGrpSpPr>
          <p:cNvPr id="65" name="Group 12"/>
          <p:cNvGrpSpPr/>
          <p:nvPr/>
        </p:nvGrpSpPr>
        <p:grpSpPr>
          <a:xfrm>
            <a:off x="14173200" y="4762500"/>
            <a:ext cx="2819400" cy="1377410"/>
            <a:chOff x="0" y="0"/>
            <a:chExt cx="1091506" cy="171231"/>
          </a:xfrm>
        </p:grpSpPr>
        <p:sp>
          <p:nvSpPr>
            <p:cNvPr id="66" name="Freeform 13"/>
            <p:cNvSpPr/>
            <p:nvPr/>
          </p:nvSpPr>
          <p:spPr>
            <a:xfrm>
              <a:off x="0" y="0"/>
              <a:ext cx="1091506" cy="171231"/>
            </a:xfrm>
            <a:custGeom>
              <a:avLst/>
              <a:gdLst/>
              <a:ahLst/>
              <a:cxnLst/>
              <a:rect l="l" t="t" r="r" b="b"/>
              <a:pathLst>
                <a:path w="1091506" h="171231">
                  <a:moveTo>
                    <a:pt x="22657" y="0"/>
                  </a:moveTo>
                  <a:lnTo>
                    <a:pt x="1068849" y="0"/>
                  </a:lnTo>
                  <a:cubicBezTo>
                    <a:pt x="1074858" y="0"/>
                    <a:pt x="1080621" y="2387"/>
                    <a:pt x="1084870" y="6636"/>
                  </a:cubicBezTo>
                  <a:cubicBezTo>
                    <a:pt x="1089119" y="10885"/>
                    <a:pt x="1091506" y="16648"/>
                    <a:pt x="1091506" y="22657"/>
                  </a:cubicBezTo>
                  <a:lnTo>
                    <a:pt x="1091506" y="148574"/>
                  </a:lnTo>
                  <a:cubicBezTo>
                    <a:pt x="1091506" y="161087"/>
                    <a:pt x="1081362" y="171231"/>
                    <a:pt x="1068849" y="171231"/>
                  </a:cubicBezTo>
                  <a:lnTo>
                    <a:pt x="22657" y="171231"/>
                  </a:lnTo>
                  <a:cubicBezTo>
                    <a:pt x="16648" y="171231"/>
                    <a:pt x="10885" y="168844"/>
                    <a:pt x="6636" y="164595"/>
                  </a:cubicBezTo>
                  <a:cubicBezTo>
                    <a:pt x="2387" y="160346"/>
                    <a:pt x="0" y="154583"/>
                    <a:pt x="0" y="148574"/>
                  </a:cubicBezTo>
                  <a:lnTo>
                    <a:pt x="0" y="22657"/>
                  </a:lnTo>
                  <a:cubicBezTo>
                    <a:pt x="0" y="16648"/>
                    <a:pt x="2387" y="10885"/>
                    <a:pt x="6636" y="6636"/>
                  </a:cubicBezTo>
                  <a:cubicBezTo>
                    <a:pt x="10885" y="2387"/>
                    <a:pt x="16648" y="0"/>
                    <a:pt x="22657" y="0"/>
                  </a:cubicBezTo>
                  <a:close/>
                </a:path>
              </a:pathLst>
            </a:custGeom>
            <a:solidFill>
              <a:srgbClr val="FFF9F1"/>
            </a:solidFill>
          </p:spPr>
          <p:txBody>
            <a:bodyPr/>
            <a:lstStyle/>
            <a:p>
              <a:endParaRPr lang="en-US"/>
            </a:p>
          </p:txBody>
        </p:sp>
        <p:sp>
          <p:nvSpPr>
            <p:cNvPr id="67" name="TextBox 14"/>
            <p:cNvSpPr txBox="1"/>
            <p:nvPr/>
          </p:nvSpPr>
          <p:spPr>
            <a:xfrm>
              <a:off x="0" y="19050"/>
              <a:ext cx="1091506" cy="152181"/>
            </a:xfrm>
            <a:prstGeom prst="rect">
              <a:avLst/>
            </a:prstGeom>
          </p:spPr>
          <p:txBody>
            <a:bodyPr lIns="60588" tIns="60588" rIns="60588" bIns="60588" rtlCol="0" anchor="ctr"/>
            <a:lstStyle/>
            <a:p>
              <a:pPr algn="ctr">
                <a:lnSpc>
                  <a:spcPts val="2995"/>
                </a:lnSpc>
              </a:pPr>
              <a:endParaRPr sz="2000">
                <a:latin typeface="Tajawal Bold" panose="020B0604020202020204" charset="-78"/>
                <a:cs typeface="Tajawal Bold" panose="020B0604020202020204" charset="-78"/>
              </a:endParaRPr>
            </a:p>
          </p:txBody>
        </p:sp>
      </p:grpSp>
      <p:sp>
        <p:nvSpPr>
          <p:cNvPr id="68" name="AutoShape 44"/>
          <p:cNvSpPr/>
          <p:nvPr/>
        </p:nvSpPr>
        <p:spPr>
          <a:xfrm rot="5400000">
            <a:off x="15245044" y="4458466"/>
            <a:ext cx="294712" cy="0"/>
          </a:xfrm>
          <a:prstGeom prst="line">
            <a:avLst/>
          </a:prstGeom>
          <a:ln w="28575" cap="flat">
            <a:solidFill>
              <a:srgbClr val="272626"/>
            </a:solidFill>
            <a:prstDash val="solid"/>
            <a:headEnd type="none" w="sm" len="sm"/>
            <a:tailEnd type="oval" w="lg" len="lg"/>
          </a:ln>
        </p:spPr>
        <p:txBody>
          <a:bodyPr/>
          <a:lstStyle/>
          <a:p>
            <a:endParaRPr lang="en-US"/>
          </a:p>
        </p:txBody>
      </p:sp>
      <p:sp>
        <p:nvSpPr>
          <p:cNvPr id="69" name="Rectangle 68"/>
          <p:cNvSpPr/>
          <p:nvPr/>
        </p:nvSpPr>
        <p:spPr>
          <a:xfrm>
            <a:off x="14478000" y="5067300"/>
            <a:ext cx="2321207" cy="400110"/>
          </a:xfrm>
          <a:prstGeom prst="rect">
            <a:avLst/>
          </a:prstGeom>
        </p:spPr>
        <p:txBody>
          <a:bodyPr wrap="square">
            <a:spAutoFit/>
          </a:bodyPr>
          <a:lstStyle/>
          <a:p>
            <a:pPr algn="ctr">
              <a:defRPr/>
            </a:pPr>
            <a:r>
              <a:rPr lang="ar-SA" sz="2000" dirty="0">
                <a:latin typeface="Tajawal Bold" panose="020B0604020202020204" charset="-78"/>
                <a:cs typeface="Tajawal Bold" panose="020B0604020202020204" charset="-78"/>
              </a:rPr>
              <a:t>نظرية تدرج الحاجات</a:t>
            </a:r>
          </a:p>
        </p:txBody>
      </p:sp>
      <p:sp>
        <p:nvSpPr>
          <p:cNvPr id="70" name="Rounded Rectangle 69"/>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51"/>
          <p:cNvSpPr txBox="1"/>
          <p:nvPr/>
        </p:nvSpPr>
        <p:spPr>
          <a:xfrm>
            <a:off x="6096000" y="266700"/>
            <a:ext cx="5896157" cy="984885"/>
          </a:xfrm>
          <a:prstGeom prst="rect">
            <a:avLst/>
          </a:prstGeom>
        </p:spPr>
        <p:txBody>
          <a:bodyPr wrap="square" lIns="0" tIns="0" rIns="0" bIns="0" rtlCol="0" anchor="t">
            <a:spAutoFit/>
          </a:bodyPr>
          <a:lstStyle/>
          <a:p>
            <a:pPr algn="ctr" rtl="1">
              <a:spcBef>
                <a:spcPct val="0"/>
              </a:spcBef>
            </a:pPr>
            <a:r>
              <a:rPr lang="ar-EG" sz="3200" b="1" dirty="0">
                <a:solidFill>
                  <a:schemeClr val="bg1"/>
                </a:solidFill>
                <a:latin typeface="Tajawal Bold"/>
                <a:ea typeface="Tajawal Bold"/>
                <a:cs typeface="Tajawal Bold"/>
                <a:sym typeface="Tajawal Bold"/>
                <a:rtl/>
              </a:rPr>
              <a:t>نظريات الدوافع </a:t>
            </a:r>
            <a:br>
              <a:rPr lang="ar-EG" sz="3200" b="1" dirty="0">
                <a:solidFill>
                  <a:schemeClr val="bg1"/>
                </a:solidFill>
                <a:latin typeface="Tajawal Bold"/>
                <a:ea typeface="Tajawal Bold"/>
                <a:cs typeface="Tajawal Bold"/>
                <a:sym typeface="Tajawal Bold"/>
                <a:rtl/>
              </a:rPr>
            </a:br>
            <a:r>
              <a:rPr lang="en-US" sz="3200" b="1" dirty="0">
                <a:solidFill>
                  <a:schemeClr val="bg1"/>
                </a:solidFill>
                <a:latin typeface="Tajawal Bold"/>
                <a:ea typeface="Tajawal Bold"/>
                <a:cs typeface="Tajawal Bold"/>
                <a:sym typeface="Tajawal Bold"/>
                <a:rtl/>
              </a:rPr>
              <a:t>Theories of Motivation </a:t>
            </a:r>
          </a:p>
        </p:txBody>
      </p:sp>
    </p:spTree>
    <p:extLst>
      <p:ext uri="{BB962C8B-B14F-4D97-AF65-F5344CB8AC3E}">
        <p14:creationId xmlns:p14="http://schemas.microsoft.com/office/powerpoint/2010/main" val="3692018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6995661" y="3796410"/>
            <a:ext cx="1979897" cy="1685387"/>
          </a:xfrm>
          <a:custGeom>
            <a:avLst/>
            <a:gdLst/>
            <a:ahLst/>
            <a:cxnLst/>
            <a:rect l="l" t="t" r="r" b="b"/>
            <a:pathLst>
              <a:path w="1979897" h="1685387">
                <a:moveTo>
                  <a:pt x="1979897" y="0"/>
                </a:moveTo>
                <a:lnTo>
                  <a:pt x="0" y="0"/>
                </a:lnTo>
                <a:lnTo>
                  <a:pt x="0" y="1685387"/>
                </a:lnTo>
                <a:lnTo>
                  <a:pt x="1979897" y="1685387"/>
                </a:lnTo>
                <a:lnTo>
                  <a:pt x="1979897"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4" name="Freeform 4"/>
          <p:cNvSpPr/>
          <p:nvPr/>
        </p:nvSpPr>
        <p:spPr>
          <a:xfrm>
            <a:off x="9127958" y="3796410"/>
            <a:ext cx="1979897" cy="1685387"/>
          </a:xfrm>
          <a:custGeom>
            <a:avLst/>
            <a:gdLst/>
            <a:ahLst/>
            <a:cxnLst/>
            <a:rect l="l" t="t" r="r" b="b"/>
            <a:pathLst>
              <a:path w="1979897" h="1685387">
                <a:moveTo>
                  <a:pt x="0" y="0"/>
                </a:moveTo>
                <a:lnTo>
                  <a:pt x="1979896" y="0"/>
                </a:lnTo>
                <a:lnTo>
                  <a:pt x="1979896" y="1685387"/>
                </a:lnTo>
                <a:lnTo>
                  <a:pt x="0" y="168538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5" name="Freeform 5"/>
          <p:cNvSpPr/>
          <p:nvPr/>
        </p:nvSpPr>
        <p:spPr>
          <a:xfrm flipH="1">
            <a:off x="7058526" y="5829300"/>
            <a:ext cx="1979897" cy="1685387"/>
          </a:xfrm>
          <a:custGeom>
            <a:avLst/>
            <a:gdLst/>
            <a:ahLst/>
            <a:cxnLst/>
            <a:rect l="l" t="t" r="r" b="b"/>
            <a:pathLst>
              <a:path w="1979897" h="1685387">
                <a:moveTo>
                  <a:pt x="1979897" y="0"/>
                </a:moveTo>
                <a:lnTo>
                  <a:pt x="0" y="0"/>
                </a:lnTo>
                <a:lnTo>
                  <a:pt x="0" y="1685388"/>
                </a:lnTo>
                <a:lnTo>
                  <a:pt x="1979897" y="1685388"/>
                </a:lnTo>
                <a:lnTo>
                  <a:pt x="1979897"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7" name="Freeform 7"/>
          <p:cNvSpPr/>
          <p:nvPr/>
        </p:nvSpPr>
        <p:spPr>
          <a:xfrm>
            <a:off x="9192126" y="5829300"/>
            <a:ext cx="1979897" cy="1685387"/>
          </a:xfrm>
          <a:custGeom>
            <a:avLst/>
            <a:gdLst/>
            <a:ahLst/>
            <a:cxnLst/>
            <a:rect l="l" t="t" r="r" b="b"/>
            <a:pathLst>
              <a:path w="1979897" h="1685387">
                <a:moveTo>
                  <a:pt x="0" y="0"/>
                </a:moveTo>
                <a:lnTo>
                  <a:pt x="1979897" y="0"/>
                </a:lnTo>
                <a:lnTo>
                  <a:pt x="1979897" y="1685388"/>
                </a:lnTo>
                <a:lnTo>
                  <a:pt x="0" y="1685388"/>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16" name="Freeform 16"/>
          <p:cNvSpPr/>
          <p:nvPr/>
        </p:nvSpPr>
        <p:spPr>
          <a:xfrm rot="-6959729">
            <a:off x="17606998" y="-451906"/>
            <a:ext cx="1283418" cy="1743183"/>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372621" y="-539120"/>
            <a:ext cx="1283418" cy="1743183"/>
          </a:xfrm>
          <a:custGeom>
            <a:avLst/>
            <a:gdLst/>
            <a:ahLst/>
            <a:cxnLst/>
            <a:rect l="l" t="t" r="r" b="b"/>
            <a:pathLst>
              <a:path w="1283418" h="1743183">
                <a:moveTo>
                  <a:pt x="0" y="0"/>
                </a:moveTo>
                <a:lnTo>
                  <a:pt x="1283418" y="0"/>
                </a:lnTo>
                <a:lnTo>
                  <a:pt x="1283418" y="1743183"/>
                </a:lnTo>
                <a:lnTo>
                  <a:pt x="0" y="17431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17484768" y="9415409"/>
            <a:ext cx="1283418" cy="1743183"/>
          </a:xfrm>
          <a:custGeom>
            <a:avLst/>
            <a:gdLst/>
            <a:ahLst/>
            <a:cxnLst/>
            <a:rect l="l" t="t" r="r" b="b"/>
            <a:pathLst>
              <a:path w="1283418" h="1743183">
                <a:moveTo>
                  <a:pt x="0" y="0"/>
                </a:moveTo>
                <a:lnTo>
                  <a:pt x="1283419" y="0"/>
                </a:lnTo>
                <a:lnTo>
                  <a:pt x="1283419" y="1743182"/>
                </a:lnTo>
                <a:lnTo>
                  <a:pt x="0" y="17431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a:off x="17363517" y="582547"/>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TextBox 26"/>
          <p:cNvSpPr txBox="1"/>
          <p:nvPr/>
        </p:nvSpPr>
        <p:spPr>
          <a:xfrm>
            <a:off x="9727067" y="4421934"/>
            <a:ext cx="530759" cy="436017"/>
          </a:xfrm>
          <a:prstGeom prst="rect">
            <a:avLst/>
          </a:prstGeom>
        </p:spPr>
        <p:txBody>
          <a:bodyPr lIns="0" tIns="0" rIns="0" bIns="0" rtlCol="0" anchor="t">
            <a:spAutoFit/>
          </a:bodyPr>
          <a:lstStyle/>
          <a:p>
            <a:pPr algn="ctr">
              <a:lnSpc>
                <a:spcPts val="3359"/>
              </a:lnSpc>
            </a:pPr>
            <a:r>
              <a:rPr lang="ar-EG" sz="3200" b="1" dirty="0">
                <a:solidFill>
                  <a:srgbClr val="FFFFFF"/>
                </a:solidFill>
                <a:latin typeface="Tajawal" panose="00000500000000000000" pitchFamily="2" charset="-78"/>
                <a:ea typeface="Canva Sans Bold"/>
                <a:cs typeface="Tajawal" panose="00000500000000000000" pitchFamily="2" charset="-78"/>
                <a:sym typeface="Canva Sans Bold"/>
              </a:rPr>
              <a:t>1</a:t>
            </a:r>
            <a:endParaRPr lang="en-US" sz="3200" b="1" dirty="0">
              <a:solidFill>
                <a:srgbClr val="FFFFFF"/>
              </a:solidFill>
              <a:latin typeface="Tajawal" panose="00000500000000000000" pitchFamily="2" charset="-78"/>
              <a:ea typeface="Canva Sans Bold"/>
              <a:cs typeface="Tajawal" panose="00000500000000000000" pitchFamily="2" charset="-78"/>
              <a:sym typeface="Canva Sans Bold"/>
            </a:endParaRPr>
          </a:p>
        </p:txBody>
      </p:sp>
      <p:sp>
        <p:nvSpPr>
          <p:cNvPr id="38" name="TextBox 38"/>
          <p:cNvSpPr txBox="1"/>
          <p:nvPr/>
        </p:nvSpPr>
        <p:spPr>
          <a:xfrm>
            <a:off x="687455" y="4132924"/>
            <a:ext cx="6226497" cy="1346522"/>
          </a:xfrm>
          <a:prstGeom prst="rect">
            <a:avLst/>
          </a:prstGeom>
        </p:spPr>
        <p:txBody>
          <a:bodyPr wrap="square" lIns="0" tIns="0" rIns="0" bIns="0" rtlCol="0" anchor="t">
            <a:spAutoFit/>
          </a:bodyPr>
          <a:lstStyle/>
          <a:p>
            <a:pPr algn="ctr" rtl="1">
              <a:lnSpc>
                <a:spcPct val="150000"/>
              </a:lnSpc>
              <a:spcBef>
                <a:spcPct val="0"/>
              </a:spcBef>
              <a:spcAft>
                <a:spcPts val="800"/>
              </a:spcAft>
              <a:buFont typeface="Arial" panose="020B0604020202020204" pitchFamily="34" charset="0"/>
              <a:buNone/>
            </a:pPr>
            <a:r>
              <a:rPr lang="ar-SA" altLang="en-US" sz="2000" b="1" dirty="0">
                <a:solidFill>
                  <a:srgbClr val="884106"/>
                </a:solidFill>
                <a:latin typeface="Tajawal Bold" panose="020B0604020202020204" charset="-78"/>
                <a:cs typeface="Tajawal Bold" panose="020B0604020202020204" charset="-78"/>
              </a:rPr>
              <a:t>ب. تتدرج الحاجات في هرم يبدأ بالحاجات الأساسية الأولية اللازمة لبقاء الجسم وتتدرج في سلم من الحاجات يعكس مدى أهمية أو مدى إلحاح هذه الحاجات.</a:t>
            </a:r>
          </a:p>
        </p:txBody>
      </p:sp>
      <p:sp>
        <p:nvSpPr>
          <p:cNvPr id="39" name="TextBox 39"/>
          <p:cNvSpPr txBox="1"/>
          <p:nvPr/>
        </p:nvSpPr>
        <p:spPr>
          <a:xfrm>
            <a:off x="11298354" y="4381500"/>
            <a:ext cx="6211604" cy="884858"/>
          </a:xfrm>
          <a:prstGeom prst="rect">
            <a:avLst/>
          </a:prstGeom>
        </p:spPr>
        <p:txBody>
          <a:bodyPr wrap="square" lIns="0" tIns="0" rIns="0" bIns="0" rtlCol="0" anchor="t">
            <a:spAutoFit/>
          </a:bodyPr>
          <a:lstStyle/>
          <a:p>
            <a:pPr algn="ctr" rtl="1">
              <a:lnSpc>
                <a:spcPct val="150000"/>
              </a:lnSpc>
              <a:spcBef>
                <a:spcPct val="0"/>
              </a:spcBef>
              <a:buFontTx/>
              <a:buNone/>
            </a:pPr>
            <a:r>
              <a:rPr lang="ar-SA" altLang="en-US" sz="2000" b="1" dirty="0">
                <a:solidFill>
                  <a:srgbClr val="884106"/>
                </a:solidFill>
                <a:latin typeface="Tajawal Bold" panose="020B0604020202020204" charset="-78"/>
                <a:cs typeface="Tajawal Bold" panose="020B0604020202020204" charset="-78"/>
              </a:rPr>
              <a:t>أ. الإنسان هو كائن يشعر باحتياج لأشياء معينة وهذا الاحتياج يؤثر على سلوكه.</a:t>
            </a:r>
          </a:p>
        </p:txBody>
      </p:sp>
      <p:sp>
        <p:nvSpPr>
          <p:cNvPr id="40" name="TextBox 40"/>
          <p:cNvSpPr txBox="1"/>
          <p:nvPr/>
        </p:nvSpPr>
        <p:spPr>
          <a:xfrm>
            <a:off x="11381876" y="6362104"/>
            <a:ext cx="6296524" cy="1808187"/>
          </a:xfrm>
          <a:prstGeom prst="rect">
            <a:avLst/>
          </a:prstGeom>
        </p:spPr>
        <p:txBody>
          <a:bodyPr wrap="square" lIns="0" tIns="0" rIns="0" bIns="0" rtlCol="0" anchor="t">
            <a:spAutoFit/>
          </a:bodyPr>
          <a:lstStyle/>
          <a:p>
            <a:pPr algn="ctr" rtl="1">
              <a:lnSpc>
                <a:spcPct val="150000"/>
              </a:lnSpc>
              <a:spcBef>
                <a:spcPct val="0"/>
              </a:spcBef>
              <a:buFontTx/>
              <a:buNone/>
            </a:pPr>
            <a:r>
              <a:rPr lang="ar-SA" altLang="en-US" sz="2000" b="1" dirty="0">
                <a:solidFill>
                  <a:srgbClr val="884106"/>
                </a:solidFill>
                <a:latin typeface="Tajawal Bold" panose="020B0604020202020204" charset="-78"/>
                <a:cs typeface="Tajawal Bold" panose="020B0604020202020204" charset="-78"/>
              </a:rPr>
              <a:t>ج. يقوم الفرد في إشباعه للحاجات بدءاً بالحاجات الأساسية الأولية (الحاجات الفسيولوجية)ثم يعيد سلالم الإشباع بالانتقال إلى الحاجة إلى الأمان ثم الحاجات الاجتماعية ثم حاجات التقدير وأخيراً حاجات تحقيق الذات</a:t>
            </a:r>
            <a:r>
              <a:rPr lang="ar-SA" altLang="en-US" sz="2000" b="1" dirty="0">
                <a:solidFill>
                  <a:srgbClr val="000000"/>
                </a:solidFill>
                <a:latin typeface="Tajawal" panose="00000500000000000000" pitchFamily="2" charset="-78"/>
                <a:cs typeface="Tajawal" panose="00000500000000000000" pitchFamily="2" charset="-78"/>
              </a:rPr>
              <a:t>.</a:t>
            </a:r>
          </a:p>
        </p:txBody>
      </p:sp>
      <p:sp>
        <p:nvSpPr>
          <p:cNvPr id="41" name="TextBox 41"/>
          <p:cNvSpPr txBox="1"/>
          <p:nvPr/>
        </p:nvSpPr>
        <p:spPr>
          <a:xfrm>
            <a:off x="1279358" y="6362104"/>
            <a:ext cx="5626768" cy="1346522"/>
          </a:xfrm>
          <a:prstGeom prst="rect">
            <a:avLst/>
          </a:prstGeom>
        </p:spPr>
        <p:txBody>
          <a:bodyPr wrap="square" lIns="0" tIns="0" rIns="0" bIns="0" rtlCol="0" anchor="t">
            <a:spAutoFit/>
          </a:bodyPr>
          <a:lstStyle/>
          <a:p>
            <a:pPr algn="ctr" rtl="1">
              <a:lnSpc>
                <a:spcPct val="150000"/>
              </a:lnSpc>
              <a:spcBef>
                <a:spcPct val="0"/>
              </a:spcBef>
              <a:spcAft>
                <a:spcPts val="800"/>
              </a:spcAft>
              <a:buFont typeface="Arial" panose="020B0604020202020204" pitchFamily="34" charset="0"/>
              <a:buNone/>
            </a:pPr>
            <a:r>
              <a:rPr lang="ar-SA" altLang="en-US" sz="2000" b="1" dirty="0">
                <a:solidFill>
                  <a:srgbClr val="884106"/>
                </a:solidFill>
                <a:latin typeface="Tajawal Bold" panose="020B0604020202020204" charset="-78"/>
                <a:cs typeface="Tajawal Bold" panose="020B0604020202020204" charset="-78"/>
              </a:rPr>
              <a:t>د. إن الحاجات غير المشبعة لمدة طويلة أو التي يعاني الفرد صعوبة جمة في إشباعها قد تؤدي إلى إحباط وتوتر حاد قد يسبب آلاماً نفسية.</a:t>
            </a:r>
          </a:p>
        </p:txBody>
      </p:sp>
      <p:sp>
        <p:nvSpPr>
          <p:cNvPr id="61" name="Rectangle 60"/>
          <p:cNvSpPr/>
          <p:nvPr/>
        </p:nvSpPr>
        <p:spPr>
          <a:xfrm>
            <a:off x="5029200" y="1257300"/>
            <a:ext cx="12312584" cy="1685077"/>
          </a:xfrm>
          <a:prstGeom prst="rect">
            <a:avLst/>
          </a:prstGeom>
        </p:spPr>
        <p:txBody>
          <a:bodyPr wrap="square">
            <a:spAutoFit/>
          </a:bodyPr>
          <a:lstStyle/>
          <a:p>
            <a:pPr algn="r" rtl="1">
              <a:lnSpc>
                <a:spcPct val="150000"/>
              </a:lnSpc>
              <a:defRPr/>
            </a:pPr>
            <a:r>
              <a:rPr lang="ar-SA" sz="3600" dirty="0">
                <a:solidFill>
                  <a:schemeClr val="accent1">
                    <a:lumMod val="50000"/>
                  </a:schemeClr>
                </a:solidFill>
                <a:latin typeface="Tajawal Bold" panose="020B0604020202020204" charset="-78"/>
                <a:cs typeface="Tajawal Bold" panose="020B0604020202020204" charset="-78"/>
              </a:rPr>
              <a:t>قدم إبراهام </a:t>
            </a:r>
            <a:r>
              <a:rPr lang="ar-SA" sz="3600" dirty="0" err="1">
                <a:solidFill>
                  <a:schemeClr val="accent1">
                    <a:lumMod val="50000"/>
                  </a:schemeClr>
                </a:solidFill>
                <a:latin typeface="Tajawal Bold" panose="020B0604020202020204" charset="-78"/>
                <a:cs typeface="Tajawal Bold" panose="020B0604020202020204" charset="-78"/>
              </a:rPr>
              <a:t>ماسلو</a:t>
            </a:r>
            <a:r>
              <a:rPr lang="ar-SA" sz="3600" dirty="0">
                <a:solidFill>
                  <a:schemeClr val="accent1">
                    <a:lumMod val="50000"/>
                  </a:schemeClr>
                </a:solidFill>
                <a:latin typeface="Tajawal Bold" panose="020B0604020202020204" charset="-78"/>
                <a:cs typeface="Tajawal Bold" panose="020B0604020202020204" charset="-78"/>
              </a:rPr>
              <a:t> </a:t>
            </a:r>
            <a:r>
              <a:rPr lang="en-US" sz="3600" dirty="0">
                <a:solidFill>
                  <a:schemeClr val="accent1">
                    <a:lumMod val="50000"/>
                  </a:schemeClr>
                </a:solidFill>
                <a:latin typeface="Tajawal Bold" panose="020B0604020202020204" charset="-78"/>
                <a:cs typeface="Tajawal Bold" panose="020B0604020202020204" charset="-78"/>
              </a:rPr>
              <a:t>Maslow </a:t>
            </a:r>
            <a:r>
              <a:rPr lang="ar-SA" sz="3600" dirty="0">
                <a:solidFill>
                  <a:schemeClr val="accent1">
                    <a:lumMod val="50000"/>
                  </a:schemeClr>
                </a:solidFill>
                <a:latin typeface="Tajawal Bold" panose="020B0604020202020204" charset="-78"/>
                <a:cs typeface="Tajawal Bold" panose="020B0604020202020204" charset="-78"/>
              </a:rPr>
              <a:t> في عام 1943م نظريته الشهيرة في تدرج الحاجات وتتلخص النظرية في الخطوات الآتية:</a:t>
            </a:r>
          </a:p>
        </p:txBody>
      </p:sp>
      <p:sp>
        <p:nvSpPr>
          <p:cNvPr id="62" name="TextBox 26"/>
          <p:cNvSpPr txBox="1"/>
          <p:nvPr/>
        </p:nvSpPr>
        <p:spPr>
          <a:xfrm>
            <a:off x="9789237" y="6489966"/>
            <a:ext cx="530759" cy="450123"/>
          </a:xfrm>
          <a:prstGeom prst="rect">
            <a:avLst/>
          </a:prstGeom>
        </p:spPr>
        <p:txBody>
          <a:bodyPr lIns="0" tIns="0" rIns="0" bIns="0" rtlCol="0" anchor="t">
            <a:spAutoFit/>
          </a:bodyPr>
          <a:lstStyle/>
          <a:p>
            <a:pPr algn="ctr">
              <a:lnSpc>
                <a:spcPts val="3359"/>
              </a:lnSpc>
            </a:pPr>
            <a:r>
              <a:rPr lang="en-US" sz="3200" b="1" dirty="0">
                <a:solidFill>
                  <a:srgbClr val="FFFFFF"/>
                </a:solidFill>
                <a:latin typeface="Tajawal" panose="00000500000000000000" pitchFamily="2" charset="-78"/>
                <a:ea typeface="Canva Sans Bold"/>
                <a:cs typeface="Tajawal" panose="00000500000000000000" pitchFamily="2" charset="-78"/>
                <a:sym typeface="Canva Sans Bold"/>
              </a:rPr>
              <a:t>3</a:t>
            </a:r>
          </a:p>
        </p:txBody>
      </p:sp>
      <p:sp>
        <p:nvSpPr>
          <p:cNvPr id="64" name="TextBox 26"/>
          <p:cNvSpPr txBox="1"/>
          <p:nvPr/>
        </p:nvSpPr>
        <p:spPr>
          <a:xfrm>
            <a:off x="7883522" y="4406010"/>
            <a:ext cx="530759" cy="450123"/>
          </a:xfrm>
          <a:prstGeom prst="rect">
            <a:avLst/>
          </a:prstGeom>
        </p:spPr>
        <p:txBody>
          <a:bodyPr lIns="0" tIns="0" rIns="0" bIns="0" rtlCol="0" anchor="t">
            <a:spAutoFit/>
          </a:bodyPr>
          <a:lstStyle/>
          <a:p>
            <a:pPr algn="ctr">
              <a:lnSpc>
                <a:spcPts val="3359"/>
              </a:lnSpc>
            </a:pPr>
            <a:r>
              <a:rPr lang="en-US" sz="3200" b="1" dirty="0">
                <a:solidFill>
                  <a:srgbClr val="FFFFFF"/>
                </a:solidFill>
                <a:latin typeface="Tajawal" panose="00000500000000000000" pitchFamily="2" charset="-78"/>
                <a:ea typeface="Canva Sans Bold"/>
                <a:cs typeface="Tajawal" panose="00000500000000000000" pitchFamily="2" charset="-78"/>
                <a:sym typeface="Canva Sans Bold"/>
              </a:rPr>
              <a:t>2</a:t>
            </a:r>
          </a:p>
        </p:txBody>
      </p:sp>
      <p:sp>
        <p:nvSpPr>
          <p:cNvPr id="65" name="TextBox 26"/>
          <p:cNvSpPr txBox="1"/>
          <p:nvPr/>
        </p:nvSpPr>
        <p:spPr>
          <a:xfrm>
            <a:off x="7989714" y="6489966"/>
            <a:ext cx="530759" cy="450123"/>
          </a:xfrm>
          <a:prstGeom prst="rect">
            <a:avLst/>
          </a:prstGeom>
        </p:spPr>
        <p:txBody>
          <a:bodyPr lIns="0" tIns="0" rIns="0" bIns="0" rtlCol="0" anchor="t">
            <a:spAutoFit/>
          </a:bodyPr>
          <a:lstStyle/>
          <a:p>
            <a:pPr algn="ctr">
              <a:lnSpc>
                <a:spcPts val="3359"/>
              </a:lnSpc>
            </a:pPr>
            <a:r>
              <a:rPr lang="en-US" sz="3200" b="1" dirty="0">
                <a:solidFill>
                  <a:srgbClr val="FFFFFF"/>
                </a:solidFill>
                <a:latin typeface="Tajawal" panose="00000500000000000000" pitchFamily="2" charset="-78"/>
                <a:ea typeface="Canva Sans Bold"/>
                <a:cs typeface="Tajawal" panose="00000500000000000000" pitchFamily="2" charset="-78"/>
                <a:sym typeface="Canva Sans Bold"/>
              </a:rPr>
              <a:t>4</a:t>
            </a:r>
          </a:p>
        </p:txBody>
      </p:sp>
      <p:grpSp>
        <p:nvGrpSpPr>
          <p:cNvPr id="68" name="Group 8"/>
          <p:cNvGrpSpPr/>
          <p:nvPr/>
        </p:nvGrpSpPr>
        <p:grpSpPr>
          <a:xfrm>
            <a:off x="0" y="6690087"/>
            <a:ext cx="1028700" cy="3177813"/>
            <a:chOff x="0" y="0"/>
            <a:chExt cx="812800" cy="2510865"/>
          </a:xfrm>
        </p:grpSpPr>
        <p:sp>
          <p:nvSpPr>
            <p:cNvPr id="69"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70"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71" name="Group 48"/>
          <p:cNvGrpSpPr/>
          <p:nvPr/>
        </p:nvGrpSpPr>
        <p:grpSpPr>
          <a:xfrm>
            <a:off x="0" y="0"/>
            <a:ext cx="1028700" cy="1028700"/>
            <a:chOff x="0" y="0"/>
            <a:chExt cx="812800" cy="812800"/>
          </a:xfrm>
        </p:grpSpPr>
        <p:sp>
          <p:nvSpPr>
            <p:cNvPr id="72"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73"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6" name="Rounded Rectangle 75"/>
          <p:cNvSpPr/>
          <p:nvPr/>
        </p:nvSpPr>
        <p:spPr>
          <a:xfrm>
            <a:off x="6477000" y="125347"/>
            <a:ext cx="5029200" cy="6858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51"/>
          <p:cNvSpPr txBox="1"/>
          <p:nvPr/>
        </p:nvSpPr>
        <p:spPr>
          <a:xfrm>
            <a:off x="6477000" y="-190500"/>
            <a:ext cx="5159425" cy="940642"/>
          </a:xfrm>
          <a:prstGeom prst="rect">
            <a:avLst/>
          </a:prstGeom>
        </p:spPr>
        <p:txBody>
          <a:bodyPr lIns="0" tIns="0" rIns="0" bIns="0" rtlCol="0" anchor="t">
            <a:spAutoFit/>
          </a:bodyPr>
          <a:lstStyle/>
          <a:p>
            <a:pPr algn="ctr" rtl="1">
              <a:lnSpc>
                <a:spcPts val="8539"/>
              </a:lnSpc>
              <a:spcBef>
                <a:spcPct val="0"/>
              </a:spcBef>
            </a:pPr>
            <a:r>
              <a:rPr lang="ar-EG" sz="3200" b="1" dirty="0">
                <a:solidFill>
                  <a:schemeClr val="bg1"/>
                </a:solidFill>
                <a:latin typeface="Tajawal Bold"/>
                <a:ea typeface="Tajawal Bold"/>
                <a:cs typeface="Tajawal Bold"/>
                <a:sym typeface="Tajawal Bold"/>
                <a:rtl/>
              </a:rPr>
              <a:t>أولاً: نظرية تدرج الحاجات</a:t>
            </a:r>
          </a:p>
        </p:txBody>
      </p:sp>
      <p:sp>
        <p:nvSpPr>
          <p:cNvPr id="81"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1"/>
            <a:stretch>
              <a:fillRect/>
            </a:stretch>
          </a:blipFill>
        </p:spPr>
        <p:txBody>
          <a:bodyPr/>
          <a:lstStyle/>
          <a:p>
            <a:endParaRPr lang="en-US"/>
          </a:p>
        </p:txBody>
      </p:sp>
      <p:sp>
        <p:nvSpPr>
          <p:cNvPr id="82" name="TextBox 81"/>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10</a:t>
            </a:r>
          </a:p>
        </p:txBody>
      </p:sp>
      <p:sp>
        <p:nvSpPr>
          <p:cNvPr id="10" name="Rectangle 7">
            <a:extLst>
              <a:ext uri="{FF2B5EF4-FFF2-40B4-BE49-F238E27FC236}">
                <a16:creationId xmlns:a16="http://schemas.microsoft.com/office/drawing/2014/main" id="{8DAE554A-0FC3-985E-BD9C-1818BE76FC46}"/>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4062262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11200" y="1933501"/>
            <a:ext cx="9865600" cy="7277174"/>
          </a:xfrm>
          <a:custGeom>
            <a:avLst/>
            <a:gdLst/>
            <a:ahLst/>
            <a:cxnLst/>
            <a:rect l="l" t="t" r="r" b="b"/>
            <a:pathLst>
              <a:path w="9865600" h="7277174">
                <a:moveTo>
                  <a:pt x="0" y="0"/>
                </a:moveTo>
                <a:lnTo>
                  <a:pt x="9865600" y="0"/>
                </a:lnTo>
                <a:lnTo>
                  <a:pt x="9865600" y="7277174"/>
                </a:lnTo>
                <a:lnTo>
                  <a:pt x="0" y="72771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7543800" y="4152900"/>
            <a:ext cx="3085369" cy="307777"/>
          </a:xfrm>
          <a:prstGeom prst="rect">
            <a:avLst/>
          </a:prstGeom>
        </p:spPr>
        <p:txBody>
          <a:bodyPr lIns="0" tIns="0" rIns="0" bIns="0" rtlCol="0" anchor="t">
            <a:spAutoFit/>
          </a:bodyPr>
          <a:lstStyle/>
          <a:p>
            <a:pPr algn="ctr">
              <a:lnSpc>
                <a:spcPts val="2405"/>
              </a:lnSpc>
            </a:pPr>
            <a:r>
              <a:rPr lang="ar-EG" sz="2004" b="1" dirty="0">
                <a:solidFill>
                  <a:schemeClr val="bg1"/>
                </a:solidFill>
                <a:latin typeface="Tajawal" panose="00000500000000000000" pitchFamily="2" charset="-78"/>
                <a:ea typeface="Public Sans"/>
                <a:cs typeface="Tajawal" panose="00000500000000000000" pitchFamily="2" charset="-78"/>
                <a:sym typeface="Public Sans"/>
              </a:rPr>
              <a:t>الحاجة للتقدير والاحترام</a:t>
            </a:r>
          </a:p>
        </p:txBody>
      </p:sp>
      <p:sp>
        <p:nvSpPr>
          <p:cNvPr id="6" name="TextBox 6"/>
          <p:cNvSpPr txBox="1"/>
          <p:nvPr/>
        </p:nvSpPr>
        <p:spPr>
          <a:xfrm>
            <a:off x="7553930" y="5262478"/>
            <a:ext cx="3085369" cy="738664"/>
          </a:xfrm>
          <a:prstGeom prst="rect">
            <a:avLst/>
          </a:prstGeom>
        </p:spPr>
        <p:txBody>
          <a:bodyPr lIns="0" tIns="0" rIns="0" bIns="0" rtlCol="0" anchor="t">
            <a:spAutoFit/>
          </a:bodyPr>
          <a:lstStyle/>
          <a:p>
            <a:pPr lvl="0" algn="ctr" rtl="1"/>
            <a:r>
              <a:rPr lang="ar-SA" sz="2400" b="1" dirty="0">
                <a:solidFill>
                  <a:schemeClr val="bg1"/>
                </a:solidFill>
                <a:latin typeface="Tajawal" panose="00000500000000000000" pitchFamily="2" charset="-78"/>
                <a:cs typeface="Tajawal" panose="00000500000000000000" pitchFamily="2" charset="-78"/>
              </a:rPr>
              <a:t>الحاجات الاجتماعية</a:t>
            </a:r>
          </a:p>
          <a:p>
            <a:pPr lvl="0" algn="ctr" rtl="1"/>
            <a:r>
              <a:rPr lang="ar-SA" sz="2400" b="1" dirty="0">
                <a:solidFill>
                  <a:schemeClr val="bg1"/>
                </a:solidFill>
                <a:latin typeface="Tajawal" panose="00000500000000000000" pitchFamily="2" charset="-78"/>
                <a:cs typeface="Tajawal" panose="00000500000000000000" pitchFamily="2" charset="-78"/>
              </a:rPr>
              <a:t>(الحب والانتماء)</a:t>
            </a:r>
          </a:p>
        </p:txBody>
      </p:sp>
      <p:sp>
        <p:nvSpPr>
          <p:cNvPr id="7" name="TextBox 7"/>
          <p:cNvSpPr txBox="1"/>
          <p:nvPr/>
        </p:nvSpPr>
        <p:spPr>
          <a:xfrm>
            <a:off x="7086600" y="6743700"/>
            <a:ext cx="4046816" cy="369332"/>
          </a:xfrm>
          <a:prstGeom prst="rect">
            <a:avLst/>
          </a:prstGeom>
        </p:spPr>
        <p:txBody>
          <a:bodyPr lIns="0" tIns="0" rIns="0" bIns="0" rtlCol="0" anchor="t">
            <a:spAutoFit/>
          </a:bodyPr>
          <a:lstStyle/>
          <a:p>
            <a:pPr lvl="0" algn="ctr" rtl="1"/>
            <a:r>
              <a:rPr lang="ar-SA" sz="2400" b="1" dirty="0">
                <a:solidFill>
                  <a:schemeClr val="bg1"/>
                </a:solidFill>
                <a:latin typeface="Tajawal" panose="00000500000000000000" pitchFamily="2" charset="-78"/>
                <a:cs typeface="Tajawal" panose="00000500000000000000" pitchFamily="2" charset="-78"/>
              </a:rPr>
              <a:t>حاجات الأمان</a:t>
            </a:r>
          </a:p>
        </p:txBody>
      </p:sp>
      <p:sp>
        <p:nvSpPr>
          <p:cNvPr id="8" name="TextBox 8"/>
          <p:cNvSpPr txBox="1"/>
          <p:nvPr/>
        </p:nvSpPr>
        <p:spPr>
          <a:xfrm>
            <a:off x="6705600" y="8115300"/>
            <a:ext cx="5048322" cy="369332"/>
          </a:xfrm>
          <a:prstGeom prst="rect">
            <a:avLst/>
          </a:prstGeom>
        </p:spPr>
        <p:txBody>
          <a:bodyPr lIns="0" tIns="0" rIns="0" bIns="0" rtlCol="0" anchor="t">
            <a:spAutoFit/>
          </a:bodyPr>
          <a:lstStyle/>
          <a:p>
            <a:pPr lvl="0" algn="ctr" rtl="1"/>
            <a:r>
              <a:rPr lang="ar-SA" sz="2400" b="1" dirty="0">
                <a:solidFill>
                  <a:schemeClr val="bg1"/>
                </a:solidFill>
                <a:latin typeface="Tajawal" panose="00000500000000000000" pitchFamily="2" charset="-78"/>
                <a:cs typeface="Tajawal" panose="00000500000000000000" pitchFamily="2" charset="-78"/>
              </a:rPr>
              <a:t>الحاجات الفسيولوجية</a:t>
            </a:r>
          </a:p>
        </p:txBody>
      </p:sp>
      <p:sp>
        <p:nvSpPr>
          <p:cNvPr id="14" name="Rectangle 13"/>
          <p:cNvSpPr/>
          <p:nvPr/>
        </p:nvSpPr>
        <p:spPr>
          <a:xfrm>
            <a:off x="8382000" y="2476500"/>
            <a:ext cx="1524000" cy="830997"/>
          </a:xfrm>
          <a:prstGeom prst="rect">
            <a:avLst/>
          </a:prstGeom>
        </p:spPr>
        <p:txBody>
          <a:bodyPr wrap="square">
            <a:spAutoFit/>
          </a:bodyPr>
          <a:lstStyle/>
          <a:p>
            <a:pPr lvl="0" algn="ctr" rtl="1"/>
            <a:endParaRPr lang="ar-SA" sz="1600" b="1" dirty="0">
              <a:solidFill>
                <a:schemeClr val="bg1"/>
              </a:solidFill>
              <a:latin typeface="Tajawal" panose="00000500000000000000" pitchFamily="2" charset="-78"/>
              <a:cs typeface="Tajawal" panose="00000500000000000000" pitchFamily="2" charset="-78"/>
            </a:endParaRPr>
          </a:p>
          <a:p>
            <a:pPr lvl="0" algn="ctr" rtl="1"/>
            <a:r>
              <a:rPr lang="ar-SA" sz="1600" b="1" dirty="0">
                <a:solidFill>
                  <a:schemeClr val="bg1"/>
                </a:solidFill>
                <a:latin typeface="Tajawal" panose="00000500000000000000" pitchFamily="2" charset="-78"/>
                <a:cs typeface="Tajawal" panose="00000500000000000000" pitchFamily="2" charset="-78"/>
              </a:rPr>
              <a:t>الحاجة</a:t>
            </a:r>
          </a:p>
          <a:p>
            <a:pPr lvl="0" algn="ctr" rtl="1"/>
            <a:r>
              <a:rPr lang="ar-SA" sz="1600" b="1" dirty="0">
                <a:solidFill>
                  <a:schemeClr val="bg1"/>
                </a:solidFill>
                <a:latin typeface="Tajawal" panose="00000500000000000000" pitchFamily="2" charset="-78"/>
                <a:cs typeface="Tajawal" panose="00000500000000000000" pitchFamily="2" charset="-78"/>
              </a:rPr>
              <a:t> لتحقيق الذات</a:t>
            </a:r>
          </a:p>
        </p:txBody>
      </p:sp>
      <p:sp>
        <p:nvSpPr>
          <p:cNvPr id="15" name="Freeform 16"/>
          <p:cNvSpPr/>
          <p:nvPr/>
        </p:nvSpPr>
        <p:spPr>
          <a:xfrm rot="14640271">
            <a:off x="14977165" y="103543"/>
            <a:ext cx="1283418" cy="1743183"/>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7"/>
          <p:cNvSpPr/>
          <p:nvPr/>
        </p:nvSpPr>
        <p:spPr>
          <a:xfrm>
            <a:off x="2362200" y="7734300"/>
            <a:ext cx="1283418" cy="1743183"/>
          </a:xfrm>
          <a:custGeom>
            <a:avLst/>
            <a:gdLst/>
            <a:ahLst/>
            <a:cxnLst/>
            <a:rect l="l" t="t" r="r" b="b"/>
            <a:pathLst>
              <a:path w="1283418" h="1743183">
                <a:moveTo>
                  <a:pt x="0" y="0"/>
                </a:moveTo>
                <a:lnTo>
                  <a:pt x="1283418" y="0"/>
                </a:lnTo>
                <a:lnTo>
                  <a:pt x="1283418" y="1743183"/>
                </a:lnTo>
                <a:lnTo>
                  <a:pt x="0" y="17431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9"/>
          <p:cNvSpPr/>
          <p:nvPr/>
        </p:nvSpPr>
        <p:spPr>
          <a:xfrm>
            <a:off x="17363517" y="582547"/>
            <a:ext cx="610232" cy="369953"/>
          </a:xfrm>
          <a:custGeom>
            <a:avLst/>
            <a:gdLst/>
            <a:ahLst/>
            <a:cxnLst/>
            <a:rect l="l" t="t" r="r" b="b"/>
            <a:pathLst>
              <a:path w="610232" h="369953">
                <a:moveTo>
                  <a:pt x="0" y="0"/>
                </a:moveTo>
                <a:lnTo>
                  <a:pt x="610232" y="0"/>
                </a:lnTo>
                <a:lnTo>
                  <a:pt x="610232" y="369953"/>
                </a:lnTo>
                <a:lnTo>
                  <a:pt x="0" y="3699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Rounded Rectangle 20"/>
          <p:cNvSpPr/>
          <p:nvPr/>
        </p:nvSpPr>
        <p:spPr>
          <a:xfrm>
            <a:off x="6477000" y="125347"/>
            <a:ext cx="5029200" cy="6858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1"/>
          <p:cNvSpPr txBox="1"/>
          <p:nvPr/>
        </p:nvSpPr>
        <p:spPr>
          <a:xfrm>
            <a:off x="6477000" y="-190500"/>
            <a:ext cx="5159425" cy="940642"/>
          </a:xfrm>
          <a:prstGeom prst="rect">
            <a:avLst/>
          </a:prstGeom>
        </p:spPr>
        <p:txBody>
          <a:bodyPr lIns="0" tIns="0" rIns="0" bIns="0" rtlCol="0" anchor="t">
            <a:spAutoFit/>
          </a:bodyPr>
          <a:lstStyle/>
          <a:p>
            <a:pPr algn="ctr" rtl="1">
              <a:lnSpc>
                <a:spcPts val="8539"/>
              </a:lnSpc>
              <a:spcBef>
                <a:spcPct val="0"/>
              </a:spcBef>
            </a:pPr>
            <a:r>
              <a:rPr lang="ar-EG" sz="3200" b="1" dirty="0">
                <a:solidFill>
                  <a:schemeClr val="bg1"/>
                </a:solidFill>
                <a:latin typeface="Tajawal Bold"/>
                <a:ea typeface="Tajawal Bold"/>
                <a:cs typeface="Tajawal Bold"/>
                <a:sym typeface="Tajawal Bold"/>
                <a:rtl/>
              </a:rPr>
              <a:t>هرم ماسلو</a:t>
            </a:r>
          </a:p>
        </p:txBody>
      </p:sp>
      <p:grpSp>
        <p:nvGrpSpPr>
          <p:cNvPr id="23" name="Group 48"/>
          <p:cNvGrpSpPr/>
          <p:nvPr/>
        </p:nvGrpSpPr>
        <p:grpSpPr>
          <a:xfrm>
            <a:off x="0" y="0"/>
            <a:ext cx="1028700" cy="1028700"/>
            <a:chOff x="0" y="0"/>
            <a:chExt cx="812800" cy="812800"/>
          </a:xfrm>
        </p:grpSpPr>
        <p:sp>
          <p:nvSpPr>
            <p:cNvPr id="24"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25"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6" name="Group 8"/>
          <p:cNvGrpSpPr/>
          <p:nvPr/>
        </p:nvGrpSpPr>
        <p:grpSpPr>
          <a:xfrm>
            <a:off x="0" y="6690087"/>
            <a:ext cx="1028700" cy="3177813"/>
            <a:chOff x="0" y="0"/>
            <a:chExt cx="812800" cy="2510865"/>
          </a:xfrm>
        </p:grpSpPr>
        <p:sp>
          <p:nvSpPr>
            <p:cNvPr id="27"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28"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29"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grpSp>
        <p:nvGrpSpPr>
          <p:cNvPr id="30" name="Group 29"/>
          <p:cNvGrpSpPr/>
          <p:nvPr/>
        </p:nvGrpSpPr>
        <p:grpSpPr>
          <a:xfrm>
            <a:off x="17259300" y="0"/>
            <a:ext cx="1694792" cy="10287000"/>
            <a:chOff x="0" y="0"/>
            <a:chExt cx="446365" cy="2709333"/>
          </a:xfrm>
        </p:grpSpPr>
        <p:sp>
          <p:nvSpPr>
            <p:cNvPr id="31" name="Freeform 30"/>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32" name="TextBox 31"/>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3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0"/>
            <a:stretch>
              <a:fillRect/>
            </a:stretch>
          </a:blipFill>
        </p:spPr>
        <p:txBody>
          <a:bodyPr/>
          <a:lstStyle/>
          <a:p>
            <a:endParaRPr lang="en-US"/>
          </a:p>
        </p:txBody>
      </p:sp>
      <p:sp>
        <p:nvSpPr>
          <p:cNvPr id="34" name="TextBox 33"/>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13</a:t>
            </a:r>
          </a:p>
        </p:txBody>
      </p:sp>
    </p:spTree>
    <p:extLst>
      <p:ext uri="{BB962C8B-B14F-4D97-AF65-F5344CB8AC3E}">
        <p14:creationId xmlns:p14="http://schemas.microsoft.com/office/powerpoint/2010/main" val="8457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3810000" y="723900"/>
            <a:ext cx="108204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rot="-10800000">
            <a:off x="1447800" y="5524500"/>
            <a:ext cx="1800892" cy="1399131"/>
            <a:chOff x="0" y="0"/>
            <a:chExt cx="427284" cy="331961"/>
          </a:xfrm>
        </p:grpSpPr>
        <p:sp>
          <p:nvSpPr>
            <p:cNvPr id="3" name="Freeform 3"/>
            <p:cNvSpPr/>
            <p:nvPr/>
          </p:nvSpPr>
          <p:spPr>
            <a:xfrm>
              <a:off x="0" y="0"/>
              <a:ext cx="427284" cy="331961"/>
            </a:xfrm>
            <a:custGeom>
              <a:avLst/>
              <a:gdLst/>
              <a:ahLst/>
              <a:cxnLst/>
              <a:rect l="l" t="t" r="r" b="b"/>
              <a:pathLst>
                <a:path w="427284" h="331961">
                  <a:moveTo>
                    <a:pt x="213642" y="331961"/>
                  </a:moveTo>
                  <a:lnTo>
                    <a:pt x="427284" y="0"/>
                  </a:lnTo>
                  <a:lnTo>
                    <a:pt x="0" y="0"/>
                  </a:lnTo>
                  <a:lnTo>
                    <a:pt x="213642" y="331961"/>
                  </a:lnTo>
                  <a:close/>
                </a:path>
              </a:pathLst>
            </a:custGeom>
            <a:solidFill>
              <a:srgbClr val="CFA5BD"/>
            </a:solidFill>
          </p:spPr>
          <p:txBody>
            <a:bodyPr/>
            <a:lstStyle/>
            <a:p>
              <a:endParaRPr lang="en-US"/>
            </a:p>
          </p:txBody>
        </p:sp>
        <p:sp>
          <p:nvSpPr>
            <p:cNvPr id="4" name="TextBox 4"/>
            <p:cNvSpPr txBox="1"/>
            <p:nvPr/>
          </p:nvSpPr>
          <p:spPr>
            <a:xfrm>
              <a:off x="66763" y="-100113"/>
              <a:ext cx="293758" cy="277950"/>
            </a:xfrm>
            <a:prstGeom prst="rect">
              <a:avLst/>
            </a:prstGeom>
          </p:spPr>
          <p:txBody>
            <a:bodyPr lIns="50800" tIns="50800" rIns="50800" bIns="50800" rtlCol="0" anchor="ctr"/>
            <a:lstStyle/>
            <a:p>
              <a:pPr algn="ctr">
                <a:lnSpc>
                  <a:spcPts val="4200"/>
                </a:lnSpc>
              </a:pPr>
              <a:endParaRPr/>
            </a:p>
          </p:txBody>
        </p:sp>
      </p:grpSp>
      <p:grpSp>
        <p:nvGrpSpPr>
          <p:cNvPr id="5" name="Group 5"/>
          <p:cNvGrpSpPr/>
          <p:nvPr/>
        </p:nvGrpSpPr>
        <p:grpSpPr>
          <a:xfrm rot="-10800000">
            <a:off x="15476937" y="5524500"/>
            <a:ext cx="1800892" cy="1399131"/>
            <a:chOff x="0" y="0"/>
            <a:chExt cx="427284" cy="331961"/>
          </a:xfrm>
        </p:grpSpPr>
        <p:sp>
          <p:nvSpPr>
            <p:cNvPr id="6" name="Freeform 6"/>
            <p:cNvSpPr/>
            <p:nvPr/>
          </p:nvSpPr>
          <p:spPr>
            <a:xfrm>
              <a:off x="0" y="0"/>
              <a:ext cx="427284" cy="331961"/>
            </a:xfrm>
            <a:custGeom>
              <a:avLst/>
              <a:gdLst/>
              <a:ahLst/>
              <a:cxnLst/>
              <a:rect l="l" t="t" r="r" b="b"/>
              <a:pathLst>
                <a:path w="427284" h="331961">
                  <a:moveTo>
                    <a:pt x="213642" y="331961"/>
                  </a:moveTo>
                  <a:lnTo>
                    <a:pt x="427284" y="0"/>
                  </a:lnTo>
                  <a:lnTo>
                    <a:pt x="0" y="0"/>
                  </a:lnTo>
                  <a:lnTo>
                    <a:pt x="213642" y="331961"/>
                  </a:lnTo>
                  <a:close/>
                </a:path>
              </a:pathLst>
            </a:custGeom>
            <a:solidFill>
              <a:srgbClr val="6EB4A7"/>
            </a:solidFill>
          </p:spPr>
          <p:txBody>
            <a:bodyPr/>
            <a:lstStyle/>
            <a:p>
              <a:endParaRPr lang="en-US"/>
            </a:p>
          </p:txBody>
        </p:sp>
        <p:sp>
          <p:nvSpPr>
            <p:cNvPr id="7" name="TextBox 7"/>
            <p:cNvSpPr txBox="1"/>
            <p:nvPr/>
          </p:nvSpPr>
          <p:spPr>
            <a:xfrm>
              <a:off x="66763" y="-100113"/>
              <a:ext cx="293758" cy="277950"/>
            </a:xfrm>
            <a:prstGeom prst="rect">
              <a:avLst/>
            </a:prstGeom>
          </p:spPr>
          <p:txBody>
            <a:bodyPr lIns="50800" tIns="50800" rIns="50800" bIns="50800" rtlCol="0" anchor="ctr"/>
            <a:lstStyle/>
            <a:p>
              <a:pPr algn="ctr">
                <a:lnSpc>
                  <a:spcPts val="4200"/>
                </a:lnSpc>
              </a:pPr>
              <a:endParaRPr/>
            </a:p>
          </p:txBody>
        </p:sp>
      </p:grpSp>
      <p:grpSp>
        <p:nvGrpSpPr>
          <p:cNvPr id="8" name="Group 8"/>
          <p:cNvGrpSpPr/>
          <p:nvPr/>
        </p:nvGrpSpPr>
        <p:grpSpPr>
          <a:xfrm>
            <a:off x="9156157" y="8490569"/>
            <a:ext cx="1800892" cy="1215032"/>
            <a:chOff x="0" y="0"/>
            <a:chExt cx="427284" cy="288281"/>
          </a:xfrm>
        </p:grpSpPr>
        <p:sp>
          <p:nvSpPr>
            <p:cNvPr id="9" name="Freeform 9"/>
            <p:cNvSpPr/>
            <p:nvPr/>
          </p:nvSpPr>
          <p:spPr>
            <a:xfrm>
              <a:off x="0" y="0"/>
              <a:ext cx="427284" cy="288281"/>
            </a:xfrm>
            <a:custGeom>
              <a:avLst/>
              <a:gdLst/>
              <a:ahLst/>
              <a:cxnLst/>
              <a:rect l="l" t="t" r="r" b="b"/>
              <a:pathLst>
                <a:path w="427284" h="288281">
                  <a:moveTo>
                    <a:pt x="213642" y="288281"/>
                  </a:moveTo>
                  <a:lnTo>
                    <a:pt x="427284" y="0"/>
                  </a:lnTo>
                  <a:lnTo>
                    <a:pt x="0" y="0"/>
                  </a:lnTo>
                  <a:lnTo>
                    <a:pt x="213642" y="288281"/>
                  </a:lnTo>
                  <a:close/>
                </a:path>
              </a:pathLst>
            </a:custGeom>
            <a:solidFill>
              <a:srgbClr val="6EB4A7"/>
            </a:solidFill>
          </p:spPr>
          <p:txBody>
            <a:bodyPr/>
            <a:lstStyle/>
            <a:p>
              <a:endParaRPr lang="en-US"/>
            </a:p>
          </p:txBody>
        </p:sp>
        <p:sp>
          <p:nvSpPr>
            <p:cNvPr id="10" name="TextBox 10"/>
            <p:cNvSpPr txBox="1"/>
            <p:nvPr/>
          </p:nvSpPr>
          <p:spPr>
            <a:xfrm>
              <a:off x="66763" y="-103233"/>
              <a:ext cx="293758" cy="257670"/>
            </a:xfrm>
            <a:prstGeom prst="rect">
              <a:avLst/>
            </a:prstGeom>
          </p:spPr>
          <p:txBody>
            <a:bodyPr lIns="50800" tIns="50800" rIns="50800" bIns="50800" rtlCol="0" anchor="ctr"/>
            <a:lstStyle/>
            <a:p>
              <a:pPr algn="ctr">
                <a:lnSpc>
                  <a:spcPts val="4200"/>
                </a:lnSpc>
              </a:pPr>
              <a:endParaRPr/>
            </a:p>
          </p:txBody>
        </p:sp>
      </p:grpSp>
      <p:grpSp>
        <p:nvGrpSpPr>
          <p:cNvPr id="11" name="Group 11"/>
          <p:cNvGrpSpPr/>
          <p:nvPr/>
        </p:nvGrpSpPr>
        <p:grpSpPr>
          <a:xfrm>
            <a:off x="7628248" y="8490569"/>
            <a:ext cx="1800892" cy="1215032"/>
            <a:chOff x="0" y="0"/>
            <a:chExt cx="427284" cy="288281"/>
          </a:xfrm>
        </p:grpSpPr>
        <p:sp>
          <p:nvSpPr>
            <p:cNvPr id="12" name="Freeform 12"/>
            <p:cNvSpPr/>
            <p:nvPr/>
          </p:nvSpPr>
          <p:spPr>
            <a:xfrm>
              <a:off x="0" y="0"/>
              <a:ext cx="427284" cy="288281"/>
            </a:xfrm>
            <a:custGeom>
              <a:avLst/>
              <a:gdLst/>
              <a:ahLst/>
              <a:cxnLst/>
              <a:rect l="l" t="t" r="r" b="b"/>
              <a:pathLst>
                <a:path w="427284" h="288281">
                  <a:moveTo>
                    <a:pt x="213642" y="288281"/>
                  </a:moveTo>
                  <a:lnTo>
                    <a:pt x="427284" y="0"/>
                  </a:lnTo>
                  <a:lnTo>
                    <a:pt x="0" y="0"/>
                  </a:lnTo>
                  <a:lnTo>
                    <a:pt x="213642" y="288281"/>
                  </a:lnTo>
                  <a:close/>
                </a:path>
              </a:pathLst>
            </a:custGeom>
            <a:solidFill>
              <a:srgbClr val="CFA5BD"/>
            </a:solidFill>
          </p:spPr>
          <p:txBody>
            <a:bodyPr/>
            <a:lstStyle/>
            <a:p>
              <a:endParaRPr lang="en-US"/>
            </a:p>
          </p:txBody>
        </p:sp>
        <p:sp>
          <p:nvSpPr>
            <p:cNvPr id="13" name="TextBox 13"/>
            <p:cNvSpPr txBox="1"/>
            <p:nvPr/>
          </p:nvSpPr>
          <p:spPr>
            <a:xfrm>
              <a:off x="66763" y="-103233"/>
              <a:ext cx="293758" cy="257670"/>
            </a:xfrm>
            <a:prstGeom prst="rect">
              <a:avLst/>
            </a:prstGeom>
          </p:spPr>
          <p:txBody>
            <a:bodyPr lIns="50800" tIns="50800" rIns="50800" bIns="50800" rtlCol="0" anchor="ctr"/>
            <a:lstStyle/>
            <a:p>
              <a:pPr algn="ctr">
                <a:lnSpc>
                  <a:spcPts val="4200"/>
                </a:lnSpc>
              </a:pPr>
              <a:endParaRPr/>
            </a:p>
          </p:txBody>
        </p:sp>
      </p:grpSp>
      <p:sp>
        <p:nvSpPr>
          <p:cNvPr id="15" name="Freeform 15"/>
          <p:cNvSpPr/>
          <p:nvPr/>
        </p:nvSpPr>
        <p:spPr>
          <a:xfrm flipV="1">
            <a:off x="1028700" y="8092435"/>
            <a:ext cx="16527897" cy="1062606"/>
          </a:xfrm>
          <a:custGeom>
            <a:avLst/>
            <a:gdLst/>
            <a:ahLst/>
            <a:cxnLst/>
            <a:rect l="l" t="t" r="r" b="b"/>
            <a:pathLst>
              <a:path w="16527897" h="1062606">
                <a:moveTo>
                  <a:pt x="0" y="1062606"/>
                </a:moveTo>
                <a:lnTo>
                  <a:pt x="16527897" y="1062606"/>
                </a:lnTo>
                <a:lnTo>
                  <a:pt x="16527897" y="0"/>
                </a:lnTo>
                <a:lnTo>
                  <a:pt x="0" y="0"/>
                </a:lnTo>
                <a:lnTo>
                  <a:pt x="0" y="1062606"/>
                </a:lnTo>
                <a:close/>
              </a:path>
            </a:pathLst>
          </a:custGeom>
          <a:blipFill>
            <a:blip r:embed="rId2">
              <a:alphaModFix amt="60000"/>
            </a:blip>
            <a:stretch>
              <a:fillRect b="-815131"/>
            </a:stretch>
          </a:blipFill>
        </p:spPr>
        <p:txBody>
          <a:bodyPr/>
          <a:lstStyle/>
          <a:p>
            <a:endParaRPr lang="en-US"/>
          </a:p>
        </p:txBody>
      </p:sp>
      <p:sp>
        <p:nvSpPr>
          <p:cNvPr id="33" name="TextBox 33"/>
          <p:cNvSpPr txBox="1"/>
          <p:nvPr/>
        </p:nvSpPr>
        <p:spPr>
          <a:xfrm>
            <a:off x="4038600" y="952500"/>
            <a:ext cx="10363200" cy="795089"/>
          </a:xfrm>
          <a:prstGeom prst="rect">
            <a:avLst/>
          </a:prstGeom>
        </p:spPr>
        <p:txBody>
          <a:bodyPr wrap="square" lIns="0" tIns="0" rIns="0" bIns="0" rtlCol="0" anchor="t">
            <a:spAutoFit/>
          </a:bodyPr>
          <a:lstStyle/>
          <a:p>
            <a:pPr algn="ctr" rtl="1">
              <a:lnSpc>
                <a:spcPts val="6159"/>
              </a:lnSpc>
              <a:spcBef>
                <a:spcPct val="0"/>
              </a:spcBef>
            </a:pPr>
            <a:r>
              <a:rPr lang="ar-EG" sz="4399" b="1" dirty="0">
                <a:solidFill>
                  <a:schemeClr val="bg1"/>
                </a:solidFill>
                <a:latin typeface="Tajawal Bold"/>
                <a:ea typeface="Tajawal Bold"/>
                <a:cs typeface="Tajawal Bold"/>
                <a:sym typeface="Tajawal Bold"/>
                <a:rtl/>
              </a:rPr>
              <a:t>ثانياً: نظرية عوامل الوقاية وعوامل الدفع</a:t>
            </a:r>
          </a:p>
        </p:txBody>
      </p:sp>
      <p:grpSp>
        <p:nvGrpSpPr>
          <p:cNvPr id="35" name="Group 35"/>
          <p:cNvGrpSpPr/>
          <p:nvPr/>
        </p:nvGrpSpPr>
        <p:grpSpPr>
          <a:xfrm>
            <a:off x="17259300" y="0"/>
            <a:ext cx="1694792" cy="10287000"/>
            <a:chOff x="0" y="0"/>
            <a:chExt cx="446365" cy="2709333"/>
          </a:xfrm>
        </p:grpSpPr>
        <p:sp>
          <p:nvSpPr>
            <p:cNvPr id="36" name="Freeform 36"/>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37" name="TextBox 37"/>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0" y="0"/>
            <a:ext cx="1028700" cy="1028700"/>
            <a:chOff x="0" y="0"/>
            <a:chExt cx="812800" cy="812800"/>
          </a:xfrm>
        </p:grpSpPr>
        <p:sp>
          <p:nvSpPr>
            <p:cNvPr id="39" name="Freeform 3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0"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6" name="Group 8"/>
          <p:cNvGrpSpPr/>
          <p:nvPr/>
        </p:nvGrpSpPr>
        <p:grpSpPr>
          <a:xfrm>
            <a:off x="0" y="6690087"/>
            <a:ext cx="1028700" cy="3177813"/>
            <a:chOff x="0" y="0"/>
            <a:chExt cx="812800" cy="2510865"/>
          </a:xfrm>
        </p:grpSpPr>
        <p:sp>
          <p:nvSpPr>
            <p:cNvPr id="47"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48"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49" name="Freeform 11"/>
          <p:cNvSpPr/>
          <p:nvPr/>
        </p:nvSpPr>
        <p:spPr>
          <a:xfrm rot="2651781">
            <a:off x="912380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50" name="TextBox 49"/>
          <p:cNvSpPr txBox="1"/>
          <p:nvPr/>
        </p:nvSpPr>
        <p:spPr>
          <a:xfrm>
            <a:off x="9065380" y="9702225"/>
            <a:ext cx="686132" cy="584775"/>
          </a:xfrm>
          <a:prstGeom prst="rect">
            <a:avLst/>
          </a:prstGeom>
          <a:noFill/>
        </p:spPr>
        <p:txBody>
          <a:bodyPr wrap="square" rtlCol="0">
            <a:spAutoFit/>
          </a:bodyPr>
          <a:lstStyle/>
          <a:p>
            <a:pPr algn="ctr"/>
            <a:r>
              <a:rPr lang="en-US" sz="3200" b="1" dirty="0">
                <a:solidFill>
                  <a:schemeClr val="bg1"/>
                </a:solidFill>
              </a:rPr>
              <a:t>11</a:t>
            </a:r>
          </a:p>
        </p:txBody>
      </p:sp>
      <p:sp>
        <p:nvSpPr>
          <p:cNvPr id="51"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58" name="Rectangle 7"/>
          <p:cNvSpPr>
            <a:spLocks noChangeArrowheads="1"/>
          </p:cNvSpPr>
          <p:nvPr/>
        </p:nvSpPr>
        <p:spPr bwMode="auto">
          <a:xfrm>
            <a:off x="1828800" y="2400300"/>
            <a:ext cx="14554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a:lnSpc>
                <a:spcPct val="200000"/>
              </a:lnSpc>
              <a:spcBef>
                <a:spcPct val="0"/>
              </a:spcBef>
              <a:buFontTx/>
              <a:buNone/>
            </a:pPr>
            <a:r>
              <a:rPr lang="ar-SA" altLang="en-US" sz="3200" b="1" dirty="0">
                <a:solidFill>
                  <a:srgbClr val="002060"/>
                </a:solidFill>
                <a:latin typeface="Tajawal Bold" panose="020B0604020202020204" charset="-78"/>
                <a:cs typeface="Tajawal Bold" panose="020B0604020202020204" charset="-78"/>
              </a:rPr>
              <a:t>وضع هذه النظرية العالم هيرزبرج عام (1959م) وهي تقوم على أساس وجود مجموعتين من العوامل هي :عوامل الوقاية وعوامل الدفع.</a:t>
            </a:r>
          </a:p>
        </p:txBody>
      </p:sp>
      <p:sp>
        <p:nvSpPr>
          <p:cNvPr id="41" name="مستطيل 4"/>
          <p:cNvSpPr/>
          <p:nvPr/>
        </p:nvSpPr>
        <p:spPr>
          <a:xfrm>
            <a:off x="6248400" y="5143500"/>
            <a:ext cx="5511800" cy="2679700"/>
          </a:xfrm>
          <a:prstGeom prst="rect">
            <a:avLst/>
          </a:prstGeom>
          <a:solidFill>
            <a:schemeClr val="bg2">
              <a:lumMod val="50000"/>
            </a:schemeClr>
          </a:solidFill>
        </p:spPr>
        <p:style>
          <a:lnRef idx="1">
            <a:schemeClr val="accent5"/>
          </a:lnRef>
          <a:fillRef idx="2">
            <a:schemeClr val="accent5"/>
          </a:fillRef>
          <a:effectRef idx="1">
            <a:schemeClr val="accent5"/>
          </a:effectRef>
          <a:fontRef idx="minor">
            <a:schemeClr val="dk1"/>
          </a:fontRef>
        </p:style>
        <p:txBody>
          <a:bodyPr rtlCol="1" anchor="ctr"/>
          <a:lstStyle/>
          <a:p>
            <a:pPr algn="ctr">
              <a:defRPr/>
            </a:pPr>
            <a:endParaRPr lang="ar-SA" sz="2000" b="1" dirty="0"/>
          </a:p>
        </p:txBody>
      </p:sp>
      <p:sp>
        <p:nvSpPr>
          <p:cNvPr id="42" name="مستطيل 5"/>
          <p:cNvSpPr/>
          <p:nvPr/>
        </p:nvSpPr>
        <p:spPr>
          <a:xfrm>
            <a:off x="9237662" y="5573605"/>
            <a:ext cx="1384300" cy="533400"/>
          </a:xfrm>
          <a:prstGeom prst="rect">
            <a:avLst/>
          </a:prstGeom>
          <a:solidFill>
            <a:schemeClr val="bg2"/>
          </a:solidFill>
          <a:effectLst>
            <a:innerShdw blurRad="63500" dist="50800" dir="16200000">
              <a:prstClr val="black">
                <a:alpha val="50000"/>
              </a:prstClr>
            </a:innerShdw>
          </a:effectLst>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000" b="1" dirty="0"/>
              <a:t>عوامل الوقاية</a:t>
            </a:r>
          </a:p>
        </p:txBody>
      </p:sp>
      <p:sp>
        <p:nvSpPr>
          <p:cNvPr id="43" name="مستطيل 24"/>
          <p:cNvSpPr/>
          <p:nvPr/>
        </p:nvSpPr>
        <p:spPr>
          <a:xfrm>
            <a:off x="7050881" y="5573605"/>
            <a:ext cx="1384300" cy="533400"/>
          </a:xfrm>
          <a:prstGeom prst="rect">
            <a:avLst/>
          </a:prstGeom>
          <a:solidFill>
            <a:schemeClr val="bg2"/>
          </a:solidFill>
          <a:effectLst>
            <a:innerShdw blurRad="63500" dist="50800" dir="16200000">
              <a:prstClr val="black">
                <a:alpha val="50000"/>
              </a:prstClr>
            </a:innerShdw>
          </a:effectLst>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000" b="1" dirty="0"/>
              <a:t>عوامل الدفع</a:t>
            </a:r>
          </a:p>
        </p:txBody>
      </p:sp>
      <p:sp>
        <p:nvSpPr>
          <p:cNvPr id="45" name="مستطيل 6"/>
          <p:cNvSpPr/>
          <p:nvPr/>
        </p:nvSpPr>
        <p:spPr>
          <a:xfrm>
            <a:off x="10695780" y="6465040"/>
            <a:ext cx="990600" cy="698500"/>
          </a:xfrm>
          <a:prstGeom prst="rect">
            <a:avLst/>
          </a:prstGeom>
          <a:solidFill>
            <a:schemeClr val="accent4">
              <a:lumMod val="40000"/>
              <a:lumOff val="60000"/>
            </a:schemeClr>
          </a:solidFill>
          <a:ln>
            <a:solidFill>
              <a:schemeClr val="accent4">
                <a:lumMod val="20000"/>
                <a:lumOff val="8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000" b="1" dirty="0">
                <a:solidFill>
                  <a:srgbClr val="002060"/>
                </a:solidFill>
              </a:rPr>
              <a:t>مجال عدم رضا</a:t>
            </a:r>
          </a:p>
        </p:txBody>
      </p:sp>
      <p:sp>
        <p:nvSpPr>
          <p:cNvPr id="59" name="مستطيل 25"/>
          <p:cNvSpPr/>
          <p:nvPr/>
        </p:nvSpPr>
        <p:spPr>
          <a:xfrm>
            <a:off x="6356350" y="6465040"/>
            <a:ext cx="850900" cy="698500"/>
          </a:xfrm>
          <a:prstGeom prst="rect">
            <a:avLst/>
          </a:prstGeom>
          <a:solidFill>
            <a:schemeClr val="accent4">
              <a:lumMod val="40000"/>
              <a:lumOff val="60000"/>
            </a:schemeClr>
          </a:solidFill>
          <a:ln>
            <a:solidFill>
              <a:schemeClr val="accent4">
                <a:lumMod val="20000"/>
                <a:lumOff val="8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000" b="1" dirty="0">
                <a:solidFill>
                  <a:srgbClr val="002060"/>
                </a:solidFill>
              </a:rPr>
              <a:t>مجال الرضا</a:t>
            </a:r>
          </a:p>
        </p:txBody>
      </p:sp>
      <p:sp>
        <p:nvSpPr>
          <p:cNvPr id="60" name="مستطيل 8"/>
          <p:cNvSpPr/>
          <p:nvPr/>
        </p:nvSpPr>
        <p:spPr>
          <a:xfrm>
            <a:off x="7715250" y="7163540"/>
            <a:ext cx="2578100" cy="469900"/>
          </a:xfrm>
          <a:prstGeom prst="rect">
            <a:avLst/>
          </a:prstGeom>
          <a:solidFill>
            <a:schemeClr val="bg2"/>
          </a:solidFill>
          <a:effectLst>
            <a:innerShdw blurRad="63500" dist="50800" dir="16200000">
              <a:prstClr val="black">
                <a:alpha val="50000"/>
              </a:prstClr>
            </a:innerShdw>
          </a:effectLst>
        </p:spPr>
        <p:style>
          <a:lnRef idx="1">
            <a:schemeClr val="accent3"/>
          </a:lnRef>
          <a:fillRef idx="2">
            <a:schemeClr val="accent3"/>
          </a:fillRef>
          <a:effectRef idx="1">
            <a:schemeClr val="accent3"/>
          </a:effectRef>
          <a:fontRef idx="minor">
            <a:schemeClr val="dk1"/>
          </a:fontRef>
        </p:style>
        <p:txBody>
          <a:bodyPr rtlCol="1" anchor="ctr"/>
          <a:lstStyle/>
          <a:p>
            <a:pPr algn="ctr">
              <a:defRPr/>
            </a:pPr>
            <a:r>
              <a:rPr lang="ar-SA" sz="2000" b="1" dirty="0"/>
              <a:t>لا يوجد رضا أو عدم رضا</a:t>
            </a:r>
          </a:p>
        </p:txBody>
      </p:sp>
      <p:cxnSp>
        <p:nvCxnSpPr>
          <p:cNvPr id="61" name="رابط مستقيم 10"/>
          <p:cNvCxnSpPr/>
          <p:nvPr/>
        </p:nvCxnSpPr>
        <p:spPr>
          <a:xfrm flipH="1">
            <a:off x="7378700" y="6813550"/>
            <a:ext cx="3243263" cy="0"/>
          </a:xfrm>
          <a:prstGeom prst="line">
            <a:avLst/>
          </a:prstGeom>
        </p:spPr>
        <p:style>
          <a:lnRef idx="1">
            <a:schemeClr val="dk1"/>
          </a:lnRef>
          <a:fillRef idx="0">
            <a:schemeClr val="dk1"/>
          </a:fillRef>
          <a:effectRef idx="0">
            <a:schemeClr val="dk1"/>
          </a:effectRef>
          <a:fontRef idx="minor">
            <a:schemeClr val="tx1"/>
          </a:fontRef>
        </p:style>
      </p:cxnSp>
      <p:cxnSp>
        <p:nvCxnSpPr>
          <p:cNvPr id="62" name="رابط مستقيم 28"/>
          <p:cNvCxnSpPr/>
          <p:nvPr/>
        </p:nvCxnSpPr>
        <p:spPr>
          <a:xfrm>
            <a:off x="10621963" y="6664325"/>
            <a:ext cx="0" cy="317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رابط مستقيم 29"/>
          <p:cNvCxnSpPr/>
          <p:nvPr/>
        </p:nvCxnSpPr>
        <p:spPr>
          <a:xfrm>
            <a:off x="8999538" y="6654800"/>
            <a:ext cx="0" cy="317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رابط مستقيم 30"/>
          <p:cNvCxnSpPr/>
          <p:nvPr/>
        </p:nvCxnSpPr>
        <p:spPr>
          <a:xfrm>
            <a:off x="7378700" y="6654800"/>
            <a:ext cx="0" cy="317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160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4876800" y="190500"/>
            <a:ext cx="7924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rot="-10800000">
            <a:off x="1370202" y="3462772"/>
            <a:ext cx="1800892" cy="1399131"/>
            <a:chOff x="0" y="0"/>
            <a:chExt cx="427284" cy="331961"/>
          </a:xfrm>
        </p:grpSpPr>
        <p:sp>
          <p:nvSpPr>
            <p:cNvPr id="3" name="Freeform 3"/>
            <p:cNvSpPr/>
            <p:nvPr/>
          </p:nvSpPr>
          <p:spPr>
            <a:xfrm>
              <a:off x="0" y="0"/>
              <a:ext cx="427284" cy="331961"/>
            </a:xfrm>
            <a:custGeom>
              <a:avLst/>
              <a:gdLst/>
              <a:ahLst/>
              <a:cxnLst/>
              <a:rect l="l" t="t" r="r" b="b"/>
              <a:pathLst>
                <a:path w="427284" h="331961">
                  <a:moveTo>
                    <a:pt x="213642" y="331961"/>
                  </a:moveTo>
                  <a:lnTo>
                    <a:pt x="427284" y="0"/>
                  </a:lnTo>
                  <a:lnTo>
                    <a:pt x="0" y="0"/>
                  </a:lnTo>
                  <a:lnTo>
                    <a:pt x="213642" y="331961"/>
                  </a:lnTo>
                  <a:close/>
                </a:path>
              </a:pathLst>
            </a:custGeom>
            <a:solidFill>
              <a:srgbClr val="CFA5BD"/>
            </a:solidFill>
          </p:spPr>
          <p:txBody>
            <a:bodyPr/>
            <a:lstStyle/>
            <a:p>
              <a:endParaRPr lang="en-US"/>
            </a:p>
          </p:txBody>
        </p:sp>
        <p:sp>
          <p:nvSpPr>
            <p:cNvPr id="4" name="TextBox 4"/>
            <p:cNvSpPr txBox="1"/>
            <p:nvPr/>
          </p:nvSpPr>
          <p:spPr>
            <a:xfrm>
              <a:off x="66763" y="-100113"/>
              <a:ext cx="293758" cy="277950"/>
            </a:xfrm>
            <a:prstGeom prst="rect">
              <a:avLst/>
            </a:prstGeom>
          </p:spPr>
          <p:txBody>
            <a:bodyPr lIns="50800" tIns="50800" rIns="50800" bIns="50800" rtlCol="0" anchor="ctr"/>
            <a:lstStyle/>
            <a:p>
              <a:pPr algn="ctr">
                <a:lnSpc>
                  <a:spcPts val="4200"/>
                </a:lnSpc>
              </a:pPr>
              <a:endParaRPr/>
            </a:p>
          </p:txBody>
        </p:sp>
      </p:grpSp>
      <p:grpSp>
        <p:nvGrpSpPr>
          <p:cNvPr id="5" name="Group 5"/>
          <p:cNvGrpSpPr/>
          <p:nvPr/>
        </p:nvGrpSpPr>
        <p:grpSpPr>
          <a:xfrm rot="-10800000">
            <a:off x="15399339" y="3462772"/>
            <a:ext cx="1800892" cy="1399131"/>
            <a:chOff x="0" y="0"/>
            <a:chExt cx="427284" cy="331961"/>
          </a:xfrm>
        </p:grpSpPr>
        <p:sp>
          <p:nvSpPr>
            <p:cNvPr id="6" name="Freeform 6"/>
            <p:cNvSpPr/>
            <p:nvPr/>
          </p:nvSpPr>
          <p:spPr>
            <a:xfrm>
              <a:off x="0" y="0"/>
              <a:ext cx="427284" cy="331961"/>
            </a:xfrm>
            <a:custGeom>
              <a:avLst/>
              <a:gdLst/>
              <a:ahLst/>
              <a:cxnLst/>
              <a:rect l="l" t="t" r="r" b="b"/>
              <a:pathLst>
                <a:path w="427284" h="331961">
                  <a:moveTo>
                    <a:pt x="213642" y="331961"/>
                  </a:moveTo>
                  <a:lnTo>
                    <a:pt x="427284" y="0"/>
                  </a:lnTo>
                  <a:lnTo>
                    <a:pt x="0" y="0"/>
                  </a:lnTo>
                  <a:lnTo>
                    <a:pt x="213642" y="331961"/>
                  </a:lnTo>
                  <a:close/>
                </a:path>
              </a:pathLst>
            </a:custGeom>
            <a:solidFill>
              <a:srgbClr val="6EB4A7"/>
            </a:solidFill>
          </p:spPr>
          <p:txBody>
            <a:bodyPr/>
            <a:lstStyle/>
            <a:p>
              <a:endParaRPr lang="en-US"/>
            </a:p>
          </p:txBody>
        </p:sp>
        <p:sp>
          <p:nvSpPr>
            <p:cNvPr id="7" name="TextBox 7"/>
            <p:cNvSpPr txBox="1"/>
            <p:nvPr/>
          </p:nvSpPr>
          <p:spPr>
            <a:xfrm>
              <a:off x="66763" y="-100113"/>
              <a:ext cx="293758" cy="277950"/>
            </a:xfrm>
            <a:prstGeom prst="rect">
              <a:avLst/>
            </a:prstGeom>
          </p:spPr>
          <p:txBody>
            <a:bodyPr lIns="50800" tIns="50800" rIns="50800" bIns="50800" rtlCol="0" anchor="ctr"/>
            <a:lstStyle/>
            <a:p>
              <a:pPr algn="ctr">
                <a:lnSpc>
                  <a:spcPts val="4200"/>
                </a:lnSpc>
              </a:pPr>
              <a:endParaRPr/>
            </a:p>
          </p:txBody>
        </p:sp>
      </p:grpSp>
      <p:grpSp>
        <p:nvGrpSpPr>
          <p:cNvPr id="8" name="Group 8"/>
          <p:cNvGrpSpPr/>
          <p:nvPr/>
        </p:nvGrpSpPr>
        <p:grpSpPr>
          <a:xfrm>
            <a:off x="9156157" y="8490569"/>
            <a:ext cx="1800892" cy="1215032"/>
            <a:chOff x="0" y="0"/>
            <a:chExt cx="427284" cy="288281"/>
          </a:xfrm>
        </p:grpSpPr>
        <p:sp>
          <p:nvSpPr>
            <p:cNvPr id="9" name="Freeform 9"/>
            <p:cNvSpPr/>
            <p:nvPr/>
          </p:nvSpPr>
          <p:spPr>
            <a:xfrm>
              <a:off x="0" y="0"/>
              <a:ext cx="427284" cy="288281"/>
            </a:xfrm>
            <a:custGeom>
              <a:avLst/>
              <a:gdLst/>
              <a:ahLst/>
              <a:cxnLst/>
              <a:rect l="l" t="t" r="r" b="b"/>
              <a:pathLst>
                <a:path w="427284" h="288281">
                  <a:moveTo>
                    <a:pt x="213642" y="288281"/>
                  </a:moveTo>
                  <a:lnTo>
                    <a:pt x="427284" y="0"/>
                  </a:lnTo>
                  <a:lnTo>
                    <a:pt x="0" y="0"/>
                  </a:lnTo>
                  <a:lnTo>
                    <a:pt x="213642" y="288281"/>
                  </a:lnTo>
                  <a:close/>
                </a:path>
              </a:pathLst>
            </a:custGeom>
            <a:solidFill>
              <a:srgbClr val="6EB4A7"/>
            </a:solidFill>
          </p:spPr>
          <p:txBody>
            <a:bodyPr/>
            <a:lstStyle/>
            <a:p>
              <a:endParaRPr lang="en-US"/>
            </a:p>
          </p:txBody>
        </p:sp>
        <p:sp>
          <p:nvSpPr>
            <p:cNvPr id="10" name="TextBox 10"/>
            <p:cNvSpPr txBox="1"/>
            <p:nvPr/>
          </p:nvSpPr>
          <p:spPr>
            <a:xfrm>
              <a:off x="66763" y="-103233"/>
              <a:ext cx="293758" cy="257670"/>
            </a:xfrm>
            <a:prstGeom prst="rect">
              <a:avLst/>
            </a:prstGeom>
          </p:spPr>
          <p:txBody>
            <a:bodyPr lIns="50800" tIns="50800" rIns="50800" bIns="50800" rtlCol="0" anchor="ctr"/>
            <a:lstStyle/>
            <a:p>
              <a:pPr algn="ctr">
                <a:lnSpc>
                  <a:spcPts val="4200"/>
                </a:lnSpc>
              </a:pPr>
              <a:endParaRPr/>
            </a:p>
          </p:txBody>
        </p:sp>
      </p:grpSp>
      <p:grpSp>
        <p:nvGrpSpPr>
          <p:cNvPr id="11" name="Group 11"/>
          <p:cNvGrpSpPr/>
          <p:nvPr/>
        </p:nvGrpSpPr>
        <p:grpSpPr>
          <a:xfrm>
            <a:off x="7628248" y="8490569"/>
            <a:ext cx="1800892" cy="1215032"/>
            <a:chOff x="0" y="0"/>
            <a:chExt cx="427284" cy="288281"/>
          </a:xfrm>
        </p:grpSpPr>
        <p:sp>
          <p:nvSpPr>
            <p:cNvPr id="12" name="Freeform 12"/>
            <p:cNvSpPr/>
            <p:nvPr/>
          </p:nvSpPr>
          <p:spPr>
            <a:xfrm>
              <a:off x="0" y="0"/>
              <a:ext cx="427284" cy="288281"/>
            </a:xfrm>
            <a:custGeom>
              <a:avLst/>
              <a:gdLst/>
              <a:ahLst/>
              <a:cxnLst/>
              <a:rect l="l" t="t" r="r" b="b"/>
              <a:pathLst>
                <a:path w="427284" h="288281">
                  <a:moveTo>
                    <a:pt x="213642" y="288281"/>
                  </a:moveTo>
                  <a:lnTo>
                    <a:pt x="427284" y="0"/>
                  </a:lnTo>
                  <a:lnTo>
                    <a:pt x="0" y="0"/>
                  </a:lnTo>
                  <a:lnTo>
                    <a:pt x="213642" y="288281"/>
                  </a:lnTo>
                  <a:close/>
                </a:path>
              </a:pathLst>
            </a:custGeom>
            <a:solidFill>
              <a:srgbClr val="CFA5BD"/>
            </a:solidFill>
          </p:spPr>
          <p:txBody>
            <a:bodyPr/>
            <a:lstStyle/>
            <a:p>
              <a:endParaRPr lang="en-US"/>
            </a:p>
          </p:txBody>
        </p:sp>
        <p:sp>
          <p:nvSpPr>
            <p:cNvPr id="13" name="TextBox 13"/>
            <p:cNvSpPr txBox="1"/>
            <p:nvPr/>
          </p:nvSpPr>
          <p:spPr>
            <a:xfrm>
              <a:off x="66763" y="-103233"/>
              <a:ext cx="293758" cy="257670"/>
            </a:xfrm>
            <a:prstGeom prst="rect">
              <a:avLst/>
            </a:prstGeom>
          </p:spPr>
          <p:txBody>
            <a:bodyPr lIns="50800" tIns="50800" rIns="50800" bIns="50800" rtlCol="0" anchor="ctr"/>
            <a:lstStyle/>
            <a:p>
              <a:pPr algn="ctr">
                <a:lnSpc>
                  <a:spcPts val="4200"/>
                </a:lnSpc>
              </a:pPr>
              <a:endParaRPr/>
            </a:p>
          </p:txBody>
        </p:sp>
      </p:grpSp>
      <p:sp>
        <p:nvSpPr>
          <p:cNvPr id="14" name="Freeform 14"/>
          <p:cNvSpPr/>
          <p:nvPr/>
        </p:nvSpPr>
        <p:spPr>
          <a:xfrm>
            <a:off x="1028700" y="4013331"/>
            <a:ext cx="16527897" cy="1062606"/>
          </a:xfrm>
          <a:custGeom>
            <a:avLst/>
            <a:gdLst/>
            <a:ahLst/>
            <a:cxnLst/>
            <a:rect l="l" t="t" r="r" b="b"/>
            <a:pathLst>
              <a:path w="16527897" h="1062606">
                <a:moveTo>
                  <a:pt x="0" y="0"/>
                </a:moveTo>
                <a:lnTo>
                  <a:pt x="16527897" y="0"/>
                </a:lnTo>
                <a:lnTo>
                  <a:pt x="16527897" y="1062606"/>
                </a:lnTo>
                <a:lnTo>
                  <a:pt x="0" y="1062606"/>
                </a:lnTo>
                <a:lnTo>
                  <a:pt x="0" y="0"/>
                </a:lnTo>
                <a:close/>
              </a:path>
            </a:pathLst>
          </a:custGeom>
          <a:blipFill>
            <a:blip r:embed="rId3">
              <a:alphaModFix amt="60000"/>
            </a:blip>
            <a:stretch>
              <a:fillRect b="-815131"/>
            </a:stretch>
          </a:blipFill>
        </p:spPr>
        <p:txBody>
          <a:bodyPr/>
          <a:lstStyle/>
          <a:p>
            <a:endParaRPr lang="en-US"/>
          </a:p>
        </p:txBody>
      </p:sp>
      <p:sp>
        <p:nvSpPr>
          <p:cNvPr id="15" name="Freeform 15"/>
          <p:cNvSpPr/>
          <p:nvPr/>
        </p:nvSpPr>
        <p:spPr>
          <a:xfrm flipV="1">
            <a:off x="1028700" y="8092435"/>
            <a:ext cx="16527897" cy="1062606"/>
          </a:xfrm>
          <a:custGeom>
            <a:avLst/>
            <a:gdLst/>
            <a:ahLst/>
            <a:cxnLst/>
            <a:rect l="l" t="t" r="r" b="b"/>
            <a:pathLst>
              <a:path w="16527897" h="1062606">
                <a:moveTo>
                  <a:pt x="0" y="1062606"/>
                </a:moveTo>
                <a:lnTo>
                  <a:pt x="16527897" y="1062606"/>
                </a:lnTo>
                <a:lnTo>
                  <a:pt x="16527897" y="0"/>
                </a:lnTo>
                <a:lnTo>
                  <a:pt x="0" y="0"/>
                </a:lnTo>
                <a:lnTo>
                  <a:pt x="0" y="1062606"/>
                </a:lnTo>
                <a:close/>
              </a:path>
            </a:pathLst>
          </a:custGeom>
          <a:blipFill>
            <a:blip r:embed="rId3">
              <a:alphaModFix amt="60000"/>
            </a:blip>
            <a:stretch>
              <a:fillRect b="-815131"/>
            </a:stretch>
          </a:blipFill>
        </p:spPr>
        <p:txBody>
          <a:bodyPr/>
          <a:lstStyle/>
          <a:p>
            <a:endParaRPr lang="en-US"/>
          </a:p>
        </p:txBody>
      </p:sp>
      <p:grpSp>
        <p:nvGrpSpPr>
          <p:cNvPr id="16" name="Group 16"/>
          <p:cNvGrpSpPr/>
          <p:nvPr/>
        </p:nvGrpSpPr>
        <p:grpSpPr>
          <a:xfrm>
            <a:off x="1498685" y="4339577"/>
            <a:ext cx="15587927" cy="4488891"/>
            <a:chOff x="0" y="0"/>
            <a:chExt cx="3699623" cy="1065389"/>
          </a:xfrm>
        </p:grpSpPr>
        <p:sp>
          <p:nvSpPr>
            <p:cNvPr id="17" name="Freeform 17"/>
            <p:cNvSpPr/>
            <p:nvPr/>
          </p:nvSpPr>
          <p:spPr>
            <a:xfrm>
              <a:off x="0" y="0"/>
              <a:ext cx="3699623" cy="1065389"/>
            </a:xfrm>
            <a:custGeom>
              <a:avLst/>
              <a:gdLst/>
              <a:ahLst/>
              <a:cxnLst/>
              <a:rect l="l" t="t" r="r" b="b"/>
              <a:pathLst>
                <a:path w="3699623" h="1065389">
                  <a:moveTo>
                    <a:pt x="0" y="0"/>
                  </a:moveTo>
                  <a:lnTo>
                    <a:pt x="3699623" y="0"/>
                  </a:lnTo>
                  <a:lnTo>
                    <a:pt x="3699623" y="1065389"/>
                  </a:lnTo>
                  <a:lnTo>
                    <a:pt x="0" y="1065389"/>
                  </a:lnTo>
                  <a:close/>
                </a:path>
              </a:pathLst>
            </a:custGeom>
            <a:solidFill>
              <a:srgbClr val="FFFFFF"/>
            </a:solidFill>
          </p:spPr>
          <p:txBody>
            <a:bodyPr/>
            <a:lstStyle/>
            <a:p>
              <a:endParaRPr lang="en-US"/>
            </a:p>
          </p:txBody>
        </p:sp>
        <p:sp>
          <p:nvSpPr>
            <p:cNvPr id="18" name="TextBox 18"/>
            <p:cNvSpPr txBox="1"/>
            <p:nvPr/>
          </p:nvSpPr>
          <p:spPr>
            <a:xfrm>
              <a:off x="0" y="-123825"/>
              <a:ext cx="3699623" cy="1189214"/>
            </a:xfrm>
            <a:prstGeom prst="rect">
              <a:avLst/>
            </a:prstGeom>
          </p:spPr>
          <p:txBody>
            <a:bodyPr lIns="50800" tIns="50800" rIns="50800" bIns="50800" rtlCol="0" anchor="ctr"/>
            <a:lstStyle/>
            <a:p>
              <a:pPr algn="ctr">
                <a:lnSpc>
                  <a:spcPts val="4200"/>
                </a:lnSpc>
                <a:spcBef>
                  <a:spcPct val="0"/>
                </a:spcBef>
              </a:pPr>
              <a:endParaRPr/>
            </a:p>
          </p:txBody>
        </p:sp>
      </p:grpSp>
      <p:grpSp>
        <p:nvGrpSpPr>
          <p:cNvPr id="19" name="Group 19"/>
          <p:cNvGrpSpPr/>
          <p:nvPr/>
        </p:nvGrpSpPr>
        <p:grpSpPr>
          <a:xfrm>
            <a:off x="8626769" y="6072081"/>
            <a:ext cx="1331758" cy="1331758"/>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DEB1"/>
            </a:solidFill>
          </p:spPr>
          <p:txBody>
            <a:bodyPr/>
            <a:lstStyle/>
            <a:p>
              <a:endParaRPr lang="en-US"/>
            </a:p>
          </p:txBody>
        </p:sp>
        <p:sp>
          <p:nvSpPr>
            <p:cNvPr id="21" name="TextBox 21"/>
            <p:cNvSpPr txBox="1"/>
            <p:nvPr/>
          </p:nvSpPr>
          <p:spPr>
            <a:xfrm>
              <a:off x="76200" y="-47625"/>
              <a:ext cx="660400" cy="784225"/>
            </a:xfrm>
            <a:prstGeom prst="rect">
              <a:avLst/>
            </a:prstGeom>
          </p:spPr>
          <p:txBody>
            <a:bodyPr lIns="50800" tIns="50800" rIns="50800" bIns="50800" rtlCol="0" anchor="ctr"/>
            <a:lstStyle/>
            <a:p>
              <a:pPr algn="ctr">
                <a:lnSpc>
                  <a:spcPts val="4200"/>
                </a:lnSpc>
              </a:pPr>
              <a:endParaRPr/>
            </a:p>
          </p:txBody>
        </p:sp>
      </p:grpSp>
      <p:sp>
        <p:nvSpPr>
          <p:cNvPr id="22" name="TextBox 22"/>
          <p:cNvSpPr txBox="1"/>
          <p:nvPr/>
        </p:nvSpPr>
        <p:spPr>
          <a:xfrm>
            <a:off x="8508970" y="6456092"/>
            <a:ext cx="1567358" cy="495300"/>
          </a:xfrm>
          <a:prstGeom prst="rect">
            <a:avLst/>
          </a:prstGeom>
        </p:spPr>
        <p:txBody>
          <a:bodyPr lIns="0" tIns="0" rIns="0" bIns="0" rtlCol="0" anchor="t">
            <a:spAutoFit/>
          </a:bodyPr>
          <a:lstStyle/>
          <a:p>
            <a:pPr algn="ctr">
              <a:lnSpc>
                <a:spcPts val="3300"/>
              </a:lnSpc>
            </a:pPr>
            <a:r>
              <a:rPr lang="en-US" sz="3000" b="1">
                <a:solidFill>
                  <a:srgbClr val="404040"/>
                </a:solidFill>
                <a:latin typeface="Tajawal Bold"/>
                <a:ea typeface="Tajawal Bold"/>
                <a:cs typeface="Tajawal Bold"/>
                <a:sym typeface="Tajawal Bold"/>
              </a:rPr>
              <a:t>VS</a:t>
            </a:r>
          </a:p>
        </p:txBody>
      </p:sp>
      <p:grpSp>
        <p:nvGrpSpPr>
          <p:cNvPr id="23" name="Group 23"/>
          <p:cNvGrpSpPr/>
          <p:nvPr/>
        </p:nvGrpSpPr>
        <p:grpSpPr>
          <a:xfrm>
            <a:off x="2270648" y="3462772"/>
            <a:ext cx="6242829" cy="6242829"/>
            <a:chOff x="0" y="0"/>
            <a:chExt cx="1481667" cy="1481667"/>
          </a:xfrm>
        </p:grpSpPr>
        <p:sp>
          <p:nvSpPr>
            <p:cNvPr id="24" name="Freeform 24"/>
            <p:cNvSpPr/>
            <p:nvPr/>
          </p:nvSpPr>
          <p:spPr>
            <a:xfrm>
              <a:off x="0" y="0"/>
              <a:ext cx="1481667" cy="1481667"/>
            </a:xfrm>
            <a:custGeom>
              <a:avLst/>
              <a:gdLst/>
              <a:ahLst/>
              <a:cxnLst/>
              <a:rect l="l" t="t" r="r" b="b"/>
              <a:pathLst>
                <a:path w="1481667" h="1481667">
                  <a:moveTo>
                    <a:pt x="1278467" y="0"/>
                  </a:moveTo>
                  <a:lnTo>
                    <a:pt x="0" y="0"/>
                  </a:lnTo>
                  <a:lnTo>
                    <a:pt x="203200" y="1481667"/>
                  </a:lnTo>
                  <a:lnTo>
                    <a:pt x="1481667" y="1481667"/>
                  </a:lnTo>
                  <a:lnTo>
                    <a:pt x="1278467" y="0"/>
                  </a:lnTo>
                  <a:close/>
                </a:path>
              </a:pathLst>
            </a:custGeom>
            <a:solidFill>
              <a:srgbClr val="E8C2D8"/>
            </a:solidFill>
          </p:spPr>
          <p:txBody>
            <a:bodyPr/>
            <a:lstStyle/>
            <a:p>
              <a:endParaRPr lang="en-US"/>
            </a:p>
          </p:txBody>
        </p:sp>
        <p:sp>
          <p:nvSpPr>
            <p:cNvPr id="25" name="TextBox 25"/>
            <p:cNvSpPr txBox="1"/>
            <p:nvPr/>
          </p:nvSpPr>
          <p:spPr>
            <a:xfrm>
              <a:off x="101600" y="-123825"/>
              <a:ext cx="1278467" cy="1605492"/>
            </a:xfrm>
            <a:prstGeom prst="rect">
              <a:avLst/>
            </a:prstGeom>
          </p:spPr>
          <p:txBody>
            <a:bodyPr lIns="50800" tIns="50800" rIns="50800" bIns="50800" rtlCol="0" anchor="ctr"/>
            <a:lstStyle/>
            <a:p>
              <a:pPr algn="ctr">
                <a:lnSpc>
                  <a:spcPts val="4200"/>
                </a:lnSpc>
              </a:pPr>
              <a:endParaRPr/>
            </a:p>
          </p:txBody>
        </p:sp>
      </p:grpSp>
      <p:grpSp>
        <p:nvGrpSpPr>
          <p:cNvPr id="26" name="Group 26"/>
          <p:cNvGrpSpPr/>
          <p:nvPr/>
        </p:nvGrpSpPr>
        <p:grpSpPr>
          <a:xfrm>
            <a:off x="10058752" y="3462772"/>
            <a:ext cx="6242829" cy="6242829"/>
            <a:chOff x="0" y="0"/>
            <a:chExt cx="1481667" cy="1481667"/>
          </a:xfrm>
        </p:grpSpPr>
        <p:sp>
          <p:nvSpPr>
            <p:cNvPr id="27" name="Freeform 27"/>
            <p:cNvSpPr/>
            <p:nvPr/>
          </p:nvSpPr>
          <p:spPr>
            <a:xfrm>
              <a:off x="0" y="0"/>
              <a:ext cx="1481667" cy="1481667"/>
            </a:xfrm>
            <a:custGeom>
              <a:avLst/>
              <a:gdLst/>
              <a:ahLst/>
              <a:cxnLst/>
              <a:rect l="l" t="t" r="r" b="b"/>
              <a:pathLst>
                <a:path w="1481667" h="1481667">
                  <a:moveTo>
                    <a:pt x="203200" y="0"/>
                  </a:moveTo>
                  <a:lnTo>
                    <a:pt x="1481667" y="0"/>
                  </a:lnTo>
                  <a:lnTo>
                    <a:pt x="1278467" y="1481667"/>
                  </a:lnTo>
                  <a:lnTo>
                    <a:pt x="0" y="1481667"/>
                  </a:lnTo>
                  <a:lnTo>
                    <a:pt x="203200" y="0"/>
                  </a:lnTo>
                  <a:close/>
                </a:path>
              </a:pathLst>
            </a:custGeom>
            <a:solidFill>
              <a:srgbClr val="8BCFC2"/>
            </a:solidFill>
          </p:spPr>
          <p:txBody>
            <a:bodyPr/>
            <a:lstStyle/>
            <a:p>
              <a:endParaRPr lang="en-US"/>
            </a:p>
          </p:txBody>
        </p:sp>
        <p:sp>
          <p:nvSpPr>
            <p:cNvPr id="28" name="TextBox 28"/>
            <p:cNvSpPr txBox="1"/>
            <p:nvPr/>
          </p:nvSpPr>
          <p:spPr>
            <a:xfrm>
              <a:off x="101600" y="-123825"/>
              <a:ext cx="1278467" cy="1605492"/>
            </a:xfrm>
            <a:prstGeom prst="rect">
              <a:avLst/>
            </a:prstGeom>
          </p:spPr>
          <p:txBody>
            <a:bodyPr lIns="50800" tIns="50800" rIns="50800" bIns="50800" rtlCol="0" anchor="ctr"/>
            <a:lstStyle/>
            <a:p>
              <a:pPr algn="ctr">
                <a:lnSpc>
                  <a:spcPts val="4200"/>
                </a:lnSpc>
              </a:pPr>
              <a:endParaRPr/>
            </a:p>
          </p:txBody>
        </p:sp>
      </p:grpSp>
      <p:sp>
        <p:nvSpPr>
          <p:cNvPr id="29" name="TextBox 29"/>
          <p:cNvSpPr txBox="1"/>
          <p:nvPr/>
        </p:nvSpPr>
        <p:spPr>
          <a:xfrm>
            <a:off x="2634960" y="2471742"/>
            <a:ext cx="4756441" cy="856004"/>
          </a:xfrm>
          <a:prstGeom prst="rect">
            <a:avLst/>
          </a:prstGeom>
        </p:spPr>
        <p:txBody>
          <a:bodyPr lIns="0" tIns="0" rIns="0" bIns="0" rtlCol="0" anchor="t">
            <a:spAutoFit/>
          </a:bodyPr>
          <a:lstStyle/>
          <a:p>
            <a:pPr algn="ctr" rtl="1">
              <a:lnSpc>
                <a:spcPts val="3300"/>
              </a:lnSpc>
            </a:pPr>
            <a:r>
              <a:rPr lang="ar-EG" sz="3000" b="1" spc="150" dirty="0">
                <a:solidFill>
                  <a:srgbClr val="000000"/>
                </a:solidFill>
                <a:latin typeface="Tajawal Bold"/>
                <a:ea typeface="Tajawal Bold"/>
                <a:cs typeface="Tajawal Bold"/>
                <a:sym typeface="Tajawal Bold"/>
                <a:rtl/>
              </a:rPr>
              <a:t>المجموعة الثانية : العوامل الدافعة</a:t>
            </a:r>
          </a:p>
        </p:txBody>
      </p:sp>
      <p:sp>
        <p:nvSpPr>
          <p:cNvPr id="30" name="TextBox 30"/>
          <p:cNvSpPr txBox="1"/>
          <p:nvPr/>
        </p:nvSpPr>
        <p:spPr>
          <a:xfrm>
            <a:off x="10896601" y="2487083"/>
            <a:ext cx="5762335" cy="846386"/>
          </a:xfrm>
          <a:prstGeom prst="rect">
            <a:avLst/>
          </a:prstGeom>
        </p:spPr>
        <p:txBody>
          <a:bodyPr wrap="square" lIns="0" tIns="0" rIns="0" bIns="0" rtlCol="0" anchor="t">
            <a:spAutoFit/>
          </a:bodyPr>
          <a:lstStyle/>
          <a:p>
            <a:pPr algn="ctr" rtl="1">
              <a:lnSpc>
                <a:spcPts val="3300"/>
              </a:lnSpc>
            </a:pPr>
            <a:r>
              <a:rPr lang="ar-EG" sz="3000" b="1" spc="150" dirty="0">
                <a:solidFill>
                  <a:srgbClr val="000000"/>
                </a:solidFill>
                <a:latin typeface="Tajawal Bold"/>
                <a:ea typeface="Tajawal Bold"/>
                <a:cs typeface="Tajawal Bold"/>
                <a:sym typeface="Tajawal Bold"/>
                <a:rtl/>
              </a:rPr>
              <a:t>المجموعة الأولى : العوامل الوقائية أو عوامل الصيانة</a:t>
            </a:r>
          </a:p>
        </p:txBody>
      </p:sp>
      <p:sp>
        <p:nvSpPr>
          <p:cNvPr id="31" name="TextBox 31"/>
          <p:cNvSpPr txBox="1"/>
          <p:nvPr/>
        </p:nvSpPr>
        <p:spPr>
          <a:xfrm>
            <a:off x="2743200" y="3924300"/>
            <a:ext cx="4727209" cy="6181179"/>
          </a:xfrm>
          <a:prstGeom prst="rect">
            <a:avLst/>
          </a:prstGeom>
        </p:spPr>
        <p:txBody>
          <a:bodyPr lIns="0" tIns="0" rIns="0" bIns="0" rtlCol="0" anchor="t">
            <a:spAutoFit/>
          </a:bodyPr>
          <a:lstStyle/>
          <a:p>
            <a:pPr algn="r" rtl="1">
              <a:lnSpc>
                <a:spcPts val="4350"/>
              </a:lnSpc>
            </a:pPr>
            <a:r>
              <a:rPr lang="ar-EG" sz="3000" dirty="0">
                <a:solidFill>
                  <a:srgbClr val="404040"/>
                </a:solidFill>
                <a:latin typeface="Tajawal"/>
                <a:ea typeface="Tajawal"/>
                <a:cs typeface="Tajawal"/>
                <a:sym typeface="Tajawal"/>
                <a:rtl/>
              </a:rPr>
              <a:t>تمثل هذه العوامل مستوى أعلى من الاحتياجات لدى الفرد وإن توفيرها يؤدي الى حالة الرضا ومن ثم الحافز الى تنمية وتحسين الأداء بجانب ردود الفعل الإيجابية والأنماط السلوكية الإيجابية  وتتعلق هذه العوامل بمضمون الوظيفة نفسها وعناصرها ومحتوياتها وخصائصها. </a:t>
            </a:r>
          </a:p>
          <a:p>
            <a:pPr algn="l">
              <a:lnSpc>
                <a:spcPts val="4350"/>
              </a:lnSpc>
            </a:pPr>
            <a:endParaRPr lang="ar-EG" sz="3000" dirty="0">
              <a:solidFill>
                <a:srgbClr val="404040"/>
              </a:solidFill>
              <a:latin typeface="Tajawal"/>
              <a:ea typeface="Tajawal"/>
              <a:cs typeface="Tajawal"/>
              <a:sym typeface="Tajawal"/>
              <a:rtl/>
            </a:endParaRPr>
          </a:p>
        </p:txBody>
      </p:sp>
      <p:sp>
        <p:nvSpPr>
          <p:cNvPr id="32" name="TextBox 32"/>
          <p:cNvSpPr txBox="1"/>
          <p:nvPr/>
        </p:nvSpPr>
        <p:spPr>
          <a:xfrm>
            <a:off x="10819277" y="3884270"/>
            <a:ext cx="4590980" cy="3924151"/>
          </a:xfrm>
          <a:prstGeom prst="rect">
            <a:avLst/>
          </a:prstGeom>
        </p:spPr>
        <p:txBody>
          <a:bodyPr lIns="0" tIns="0" rIns="0" bIns="0" rtlCol="0" anchor="t">
            <a:spAutoFit/>
          </a:bodyPr>
          <a:lstStyle/>
          <a:p>
            <a:pPr algn="r" rtl="1">
              <a:lnSpc>
                <a:spcPts val="4410"/>
              </a:lnSpc>
            </a:pPr>
            <a:r>
              <a:rPr lang="ar-EG" sz="3000" dirty="0">
                <a:solidFill>
                  <a:srgbClr val="404040"/>
                </a:solidFill>
                <a:latin typeface="Tajawal"/>
                <a:ea typeface="Tajawal"/>
                <a:cs typeface="Tajawal"/>
                <a:sym typeface="Tajawal"/>
                <a:rtl/>
              </a:rPr>
              <a:t>تعمل وتؤدي هذه العوامل إلى وجود حالة عدم الرضا عن الوظيفة ومن ثم فإن توفير هذه العوامل يعمل بالضرورة إلى إزالة عدم الرضا ولكنه لا يؤدي بالضرورة إلى حالة الرضا.</a:t>
            </a:r>
          </a:p>
          <a:p>
            <a:pPr algn="r" rtl="1">
              <a:lnSpc>
                <a:spcPts val="4410"/>
              </a:lnSpc>
            </a:pPr>
            <a:endParaRPr lang="ar-EG" sz="3000" dirty="0">
              <a:solidFill>
                <a:srgbClr val="404040"/>
              </a:solidFill>
              <a:latin typeface="Tajawal"/>
              <a:ea typeface="Tajawal"/>
              <a:cs typeface="Tajawal"/>
              <a:sym typeface="Tajawal"/>
              <a:rtl/>
            </a:endParaRPr>
          </a:p>
        </p:txBody>
      </p:sp>
      <p:sp>
        <p:nvSpPr>
          <p:cNvPr id="33" name="TextBox 33"/>
          <p:cNvSpPr txBox="1"/>
          <p:nvPr/>
        </p:nvSpPr>
        <p:spPr>
          <a:xfrm>
            <a:off x="5638800" y="342900"/>
            <a:ext cx="6858000" cy="795089"/>
          </a:xfrm>
          <a:prstGeom prst="rect">
            <a:avLst/>
          </a:prstGeom>
        </p:spPr>
        <p:txBody>
          <a:bodyPr wrap="square" lIns="0" tIns="0" rIns="0" bIns="0" rtlCol="0" anchor="t">
            <a:spAutoFit/>
          </a:bodyPr>
          <a:lstStyle/>
          <a:p>
            <a:pPr algn="ctr" rtl="1">
              <a:lnSpc>
                <a:spcPts val="6159"/>
              </a:lnSpc>
              <a:spcBef>
                <a:spcPct val="0"/>
              </a:spcBef>
            </a:pPr>
            <a:r>
              <a:rPr lang="ar-EG" sz="3200" b="1" dirty="0">
                <a:solidFill>
                  <a:schemeClr val="bg1"/>
                </a:solidFill>
                <a:latin typeface="Tajawal Bold"/>
                <a:ea typeface="Tajawal Bold"/>
                <a:cs typeface="Tajawal Bold"/>
                <a:sym typeface="Tajawal Bold"/>
                <a:rtl/>
              </a:rPr>
              <a:t>نظرية عوامل الوقاية وعوامل الدفع</a:t>
            </a:r>
          </a:p>
        </p:txBody>
      </p:sp>
      <p:grpSp>
        <p:nvGrpSpPr>
          <p:cNvPr id="35" name="Group 35"/>
          <p:cNvGrpSpPr/>
          <p:nvPr/>
        </p:nvGrpSpPr>
        <p:grpSpPr>
          <a:xfrm>
            <a:off x="17259300" y="0"/>
            <a:ext cx="1694792" cy="10287000"/>
            <a:chOff x="0" y="0"/>
            <a:chExt cx="446365" cy="2709333"/>
          </a:xfrm>
        </p:grpSpPr>
        <p:sp>
          <p:nvSpPr>
            <p:cNvPr id="36" name="Freeform 36"/>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37" name="TextBox 37"/>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0" y="0"/>
            <a:ext cx="1028700" cy="1028700"/>
            <a:chOff x="0" y="0"/>
            <a:chExt cx="812800" cy="812800"/>
          </a:xfrm>
        </p:grpSpPr>
        <p:sp>
          <p:nvSpPr>
            <p:cNvPr id="39" name="Freeform 3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0"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6" name="Group 8"/>
          <p:cNvGrpSpPr/>
          <p:nvPr/>
        </p:nvGrpSpPr>
        <p:grpSpPr>
          <a:xfrm>
            <a:off x="0" y="6690087"/>
            <a:ext cx="1028700" cy="3177813"/>
            <a:chOff x="0" y="0"/>
            <a:chExt cx="812800" cy="2510865"/>
          </a:xfrm>
        </p:grpSpPr>
        <p:sp>
          <p:nvSpPr>
            <p:cNvPr id="47"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48"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49" name="Freeform 11"/>
          <p:cNvSpPr/>
          <p:nvPr/>
        </p:nvSpPr>
        <p:spPr>
          <a:xfrm rot="2651781">
            <a:off x="912380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4"/>
            <a:stretch>
              <a:fillRect/>
            </a:stretch>
          </a:blipFill>
        </p:spPr>
        <p:txBody>
          <a:bodyPr/>
          <a:lstStyle/>
          <a:p>
            <a:endParaRPr lang="en-US"/>
          </a:p>
        </p:txBody>
      </p:sp>
      <p:sp>
        <p:nvSpPr>
          <p:cNvPr id="50" name="TextBox 49"/>
          <p:cNvSpPr txBox="1"/>
          <p:nvPr/>
        </p:nvSpPr>
        <p:spPr>
          <a:xfrm>
            <a:off x="9065380" y="9702225"/>
            <a:ext cx="686132" cy="584775"/>
          </a:xfrm>
          <a:prstGeom prst="rect">
            <a:avLst/>
          </a:prstGeom>
          <a:noFill/>
        </p:spPr>
        <p:txBody>
          <a:bodyPr wrap="square" rtlCol="0">
            <a:spAutoFit/>
          </a:bodyPr>
          <a:lstStyle/>
          <a:p>
            <a:pPr algn="ctr"/>
            <a:r>
              <a:rPr lang="en-US" sz="3200" b="1" dirty="0">
                <a:solidFill>
                  <a:schemeClr val="bg1"/>
                </a:solidFill>
              </a:rPr>
              <a:t>12</a:t>
            </a:r>
          </a:p>
        </p:txBody>
      </p:sp>
      <p:sp>
        <p:nvSpPr>
          <p:cNvPr id="51"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جدول 4"/>
          <p:cNvGraphicFramePr>
            <a:graphicFrameLocks noGrp="1"/>
          </p:cNvGraphicFramePr>
          <p:nvPr>
            <p:extLst>
              <p:ext uri="{D42A27DB-BD31-4B8C-83A1-F6EECF244321}">
                <p14:modId xmlns:p14="http://schemas.microsoft.com/office/powerpoint/2010/main" val="332230686"/>
              </p:ext>
            </p:extLst>
          </p:nvPr>
        </p:nvGraphicFramePr>
        <p:xfrm>
          <a:off x="1219200" y="2628900"/>
          <a:ext cx="15773400" cy="5541169"/>
        </p:xfrm>
        <a:graphic>
          <a:graphicData uri="http://schemas.openxmlformats.org/drawingml/2006/table">
            <a:tbl>
              <a:tblPr rtl="1" firstRow="1" bandRow="1">
                <a:tableStyleId>{21E4AEA4-8DFA-4A89-87EB-49C32662AFE0}</a:tableStyleId>
              </a:tblPr>
              <a:tblGrid>
                <a:gridCol w="4734234">
                  <a:extLst>
                    <a:ext uri="{9D8B030D-6E8A-4147-A177-3AD203B41FA5}">
                      <a16:colId xmlns:a16="http://schemas.microsoft.com/office/drawing/2014/main" val="20000"/>
                    </a:ext>
                  </a:extLst>
                </a:gridCol>
                <a:gridCol w="5198806">
                  <a:extLst>
                    <a:ext uri="{9D8B030D-6E8A-4147-A177-3AD203B41FA5}">
                      <a16:colId xmlns:a16="http://schemas.microsoft.com/office/drawing/2014/main" val="20001"/>
                    </a:ext>
                  </a:extLst>
                </a:gridCol>
                <a:gridCol w="5840360">
                  <a:extLst>
                    <a:ext uri="{9D8B030D-6E8A-4147-A177-3AD203B41FA5}">
                      <a16:colId xmlns:a16="http://schemas.microsoft.com/office/drawing/2014/main" val="20002"/>
                    </a:ext>
                  </a:extLst>
                </a:gridCol>
              </a:tblGrid>
              <a:tr h="1151588">
                <a:tc>
                  <a:txBody>
                    <a:bodyPr/>
                    <a:lstStyle/>
                    <a:p>
                      <a:pPr algn="ctr" rtl="1"/>
                      <a:r>
                        <a:rPr lang="ar-SA" sz="2700" dirty="0">
                          <a:solidFill>
                            <a:schemeClr val="tx1"/>
                          </a:solidFill>
                          <a:latin typeface="Tajawal" panose="00000500000000000000" pitchFamily="2" charset="-78"/>
                          <a:cs typeface="Tajawal" panose="00000500000000000000" pitchFamily="2" charset="-78"/>
                        </a:rPr>
                        <a:t>وجه المقارنة</a:t>
                      </a:r>
                    </a:p>
                  </a:txBody>
                  <a:tcPr marL="137160" marR="137160" marT="68588" marB="68588" anchor="ctr">
                    <a:solidFill>
                      <a:schemeClr val="bg2">
                        <a:lumMod val="75000"/>
                      </a:schemeClr>
                    </a:solidFill>
                  </a:tcPr>
                </a:tc>
                <a:tc>
                  <a:txBody>
                    <a:bodyPr/>
                    <a:lstStyle/>
                    <a:p>
                      <a:pPr algn="ctr" rtl="1"/>
                      <a:r>
                        <a:rPr lang="ar-SA" sz="2700" dirty="0">
                          <a:solidFill>
                            <a:schemeClr val="tx1"/>
                          </a:solidFill>
                          <a:latin typeface="Tajawal" panose="00000500000000000000" pitchFamily="2" charset="-78"/>
                          <a:cs typeface="Tajawal" panose="00000500000000000000" pitchFamily="2" charset="-78"/>
                        </a:rPr>
                        <a:t>نظرية ماسلو</a:t>
                      </a:r>
                    </a:p>
                  </a:txBody>
                  <a:tcPr marL="137160" marR="137160" marT="68588" marB="68588" anchor="ctr">
                    <a:solidFill>
                      <a:schemeClr val="bg2">
                        <a:lumMod val="75000"/>
                      </a:schemeClr>
                    </a:solidFill>
                  </a:tcPr>
                </a:tc>
                <a:tc>
                  <a:txBody>
                    <a:bodyPr/>
                    <a:lstStyle/>
                    <a:p>
                      <a:pPr algn="ctr" rtl="1"/>
                      <a:r>
                        <a:rPr lang="ar-SA" sz="2700" dirty="0">
                          <a:solidFill>
                            <a:schemeClr val="tx1"/>
                          </a:solidFill>
                          <a:latin typeface="Tajawal" panose="00000500000000000000" pitchFamily="2" charset="-78"/>
                          <a:cs typeface="Tajawal" panose="00000500000000000000" pitchFamily="2" charset="-78"/>
                        </a:rPr>
                        <a:t>نظرية هيرزبرج</a:t>
                      </a:r>
                    </a:p>
                  </a:txBody>
                  <a:tcPr marL="137160" marR="137160" marT="68588" marB="68588" anchor="ctr">
                    <a:solidFill>
                      <a:schemeClr val="bg2">
                        <a:lumMod val="75000"/>
                      </a:schemeClr>
                    </a:solidFill>
                  </a:tcPr>
                </a:tc>
                <a:extLst>
                  <a:ext uri="{0D108BD9-81ED-4DB2-BD59-A6C34878D82A}">
                    <a16:rowId xmlns:a16="http://schemas.microsoft.com/office/drawing/2014/main" val="10000"/>
                  </a:ext>
                </a:extLst>
              </a:tr>
              <a:tr h="2606313">
                <a:tc>
                  <a:txBody>
                    <a:bodyPr/>
                    <a:lstStyle/>
                    <a:p>
                      <a:pPr algn="ctr" rtl="1"/>
                      <a:r>
                        <a:rPr lang="ar-SA" sz="2700" dirty="0">
                          <a:latin typeface="Tajawal" panose="00000500000000000000" pitchFamily="2" charset="-78"/>
                          <a:cs typeface="Tajawal" panose="00000500000000000000" pitchFamily="2" charset="-78"/>
                        </a:rPr>
                        <a:t>العوامل الوقائية أو عوامل الصيانة</a:t>
                      </a:r>
                    </a:p>
                  </a:txBody>
                  <a:tcPr marL="137160" marR="137160" marT="68588" marB="68588" anchor="ctr"/>
                </a:tc>
                <a:tc>
                  <a:txBody>
                    <a:bodyPr/>
                    <a:lstStyle/>
                    <a:p>
                      <a:pPr algn="r" rtl="1"/>
                      <a:r>
                        <a:rPr lang="ar-SA" sz="2700" dirty="0">
                          <a:latin typeface="Tajawal" panose="00000500000000000000" pitchFamily="2" charset="-78"/>
                          <a:cs typeface="Tajawal" panose="00000500000000000000" pitchFamily="2" charset="-78"/>
                        </a:rPr>
                        <a:t>الحاجات الفسيولوجية</a:t>
                      </a:r>
                    </a:p>
                    <a:p>
                      <a:pPr algn="r" rtl="1"/>
                      <a:r>
                        <a:rPr lang="ar-SA" sz="2700" dirty="0">
                          <a:latin typeface="Tajawal" panose="00000500000000000000" pitchFamily="2" charset="-78"/>
                          <a:cs typeface="Tajawal" panose="00000500000000000000" pitchFamily="2" charset="-78"/>
                        </a:rPr>
                        <a:t>حاجات الأمان</a:t>
                      </a:r>
                    </a:p>
                    <a:p>
                      <a:pPr algn="r" rtl="1"/>
                      <a:r>
                        <a:rPr lang="ar-SA" sz="2700" dirty="0">
                          <a:latin typeface="Tajawal" panose="00000500000000000000" pitchFamily="2" charset="-78"/>
                          <a:cs typeface="Tajawal" panose="00000500000000000000" pitchFamily="2" charset="-78"/>
                        </a:rPr>
                        <a:t>الحاجات الاجتماعية (الحب والانتماء)</a:t>
                      </a:r>
                    </a:p>
                  </a:txBody>
                  <a:tcPr marL="137160" marR="137160" marT="68588" marB="68588" anchor="ctr"/>
                </a:tc>
                <a:tc>
                  <a:txBody>
                    <a:bodyPr/>
                    <a:lstStyle/>
                    <a:p>
                      <a:pPr algn="r" rtl="1"/>
                      <a:r>
                        <a:rPr lang="ar-SA" sz="2700" dirty="0">
                          <a:latin typeface="Tajawal" panose="00000500000000000000" pitchFamily="2" charset="-78"/>
                          <a:cs typeface="Tajawal" panose="00000500000000000000" pitchFamily="2" charset="-78"/>
                        </a:rPr>
                        <a:t>الأمن الوظيفي         </a:t>
                      </a:r>
                      <a:r>
                        <a:rPr lang="en-US" sz="2700" baseline="0" dirty="0">
                          <a:latin typeface="Tajawal" panose="00000500000000000000" pitchFamily="2" charset="-78"/>
                          <a:cs typeface="Tajawal" panose="00000500000000000000" pitchFamily="2" charset="-78"/>
                        </a:rPr>
                        <a:t>   </a:t>
                      </a:r>
                      <a:r>
                        <a:rPr lang="ar-SA" sz="2700" dirty="0">
                          <a:latin typeface="Tajawal" panose="00000500000000000000" pitchFamily="2" charset="-78"/>
                          <a:cs typeface="Tajawal" panose="00000500000000000000" pitchFamily="2" charset="-78"/>
                        </a:rPr>
                        <a:t>ظروف العمل</a:t>
                      </a:r>
                    </a:p>
                    <a:p>
                      <a:pPr algn="r" rtl="1"/>
                      <a:r>
                        <a:rPr lang="ar-SA" sz="2700" dirty="0">
                          <a:latin typeface="Tajawal" panose="00000500000000000000" pitchFamily="2" charset="-78"/>
                          <a:cs typeface="Tajawal" panose="00000500000000000000" pitchFamily="2" charset="-78"/>
                        </a:rPr>
                        <a:t>سياسات</a:t>
                      </a:r>
                      <a:r>
                        <a:rPr lang="ar-SA" sz="2700" baseline="0" dirty="0">
                          <a:latin typeface="Tajawal" panose="00000500000000000000" pitchFamily="2" charset="-78"/>
                          <a:cs typeface="Tajawal" panose="00000500000000000000" pitchFamily="2" charset="-78"/>
                        </a:rPr>
                        <a:t> الشركة       الأجور</a:t>
                      </a:r>
                    </a:p>
                    <a:p>
                      <a:pPr algn="r" rtl="1"/>
                      <a:r>
                        <a:rPr lang="ar-SA" sz="2700" baseline="0" dirty="0">
                          <a:latin typeface="Tajawal" panose="00000500000000000000" pitchFamily="2" charset="-78"/>
                          <a:cs typeface="Tajawal" panose="00000500000000000000" pitchFamily="2" charset="-78"/>
                        </a:rPr>
                        <a:t>نوعية الإشراف      </a:t>
                      </a:r>
                      <a:r>
                        <a:rPr lang="en-US" sz="2700" baseline="0" dirty="0">
                          <a:latin typeface="Tajawal" panose="00000500000000000000" pitchFamily="2" charset="-78"/>
                          <a:cs typeface="Tajawal" panose="00000500000000000000" pitchFamily="2" charset="-78"/>
                        </a:rPr>
                        <a:t>    </a:t>
                      </a:r>
                      <a:r>
                        <a:rPr lang="ar-SA" sz="2700" baseline="0" dirty="0">
                          <a:latin typeface="Tajawal" panose="00000500000000000000" pitchFamily="2" charset="-78"/>
                          <a:cs typeface="Tajawal" panose="00000500000000000000" pitchFamily="2" charset="-78"/>
                        </a:rPr>
                        <a:t> طبيعة العلاقات</a:t>
                      </a:r>
                    </a:p>
                    <a:p>
                      <a:pPr algn="r" rtl="1"/>
                      <a:r>
                        <a:rPr lang="ar-SA" sz="2700" baseline="0" dirty="0">
                          <a:latin typeface="Tajawal" panose="00000500000000000000" pitchFamily="2" charset="-78"/>
                          <a:cs typeface="Tajawal" panose="00000500000000000000" pitchFamily="2" charset="-78"/>
                        </a:rPr>
                        <a:t>موقع ومكانة العمل </a:t>
                      </a:r>
                    </a:p>
                    <a:p>
                      <a:pPr algn="r" rtl="1"/>
                      <a:r>
                        <a:rPr lang="ar-SA" sz="2700" baseline="0" dirty="0">
                          <a:latin typeface="Tajawal" panose="00000500000000000000" pitchFamily="2" charset="-78"/>
                          <a:cs typeface="Tajawal" panose="00000500000000000000" pitchFamily="2" charset="-78"/>
                        </a:rPr>
                        <a:t> </a:t>
                      </a:r>
                      <a:endParaRPr lang="ar-SA" sz="2700" dirty="0">
                        <a:latin typeface="Tajawal" panose="00000500000000000000" pitchFamily="2" charset="-78"/>
                        <a:cs typeface="Tajawal" panose="00000500000000000000" pitchFamily="2" charset="-78"/>
                      </a:endParaRPr>
                    </a:p>
                    <a:p>
                      <a:pPr algn="r" rtl="1"/>
                      <a:endParaRPr lang="ar-SA" sz="2700" dirty="0">
                        <a:latin typeface="Tajawal" panose="00000500000000000000" pitchFamily="2" charset="-78"/>
                        <a:cs typeface="Tajawal" panose="00000500000000000000" pitchFamily="2" charset="-78"/>
                      </a:endParaRPr>
                    </a:p>
                  </a:txBody>
                  <a:tcPr marL="137160" marR="137160" marT="68588" marB="68588" anchor="ctr"/>
                </a:tc>
                <a:extLst>
                  <a:ext uri="{0D108BD9-81ED-4DB2-BD59-A6C34878D82A}">
                    <a16:rowId xmlns:a16="http://schemas.microsoft.com/office/drawing/2014/main" val="10001"/>
                  </a:ext>
                </a:extLst>
              </a:tr>
              <a:tr h="1783268">
                <a:tc>
                  <a:txBody>
                    <a:bodyPr/>
                    <a:lstStyle/>
                    <a:p>
                      <a:pPr algn="ctr" rtl="1"/>
                      <a:r>
                        <a:rPr lang="ar-SA" sz="2700" dirty="0">
                          <a:latin typeface="Tajawal" panose="00000500000000000000" pitchFamily="2" charset="-78"/>
                          <a:cs typeface="Tajawal" panose="00000500000000000000" pitchFamily="2" charset="-78"/>
                        </a:rPr>
                        <a:t>العوامل الدافعة</a:t>
                      </a:r>
                    </a:p>
                  </a:txBody>
                  <a:tcPr marL="137160" marR="137160" marT="68588" marB="68588" anchor="ctr"/>
                </a:tc>
                <a:tc>
                  <a:txBody>
                    <a:bodyPr/>
                    <a:lstStyle/>
                    <a:p>
                      <a:pPr algn="r" rtl="1"/>
                      <a:r>
                        <a:rPr lang="ar-SA" sz="2700" dirty="0">
                          <a:latin typeface="Tajawal" panose="00000500000000000000" pitchFamily="2" charset="-78"/>
                          <a:cs typeface="Tajawal" panose="00000500000000000000" pitchFamily="2" charset="-78"/>
                        </a:rPr>
                        <a:t>الحاجة إلى الاحترام والتقدير</a:t>
                      </a:r>
                    </a:p>
                    <a:p>
                      <a:pPr algn="r" rtl="1"/>
                      <a:r>
                        <a:rPr lang="ar-SA" sz="2700" dirty="0">
                          <a:latin typeface="Tajawal" panose="00000500000000000000" pitchFamily="2" charset="-78"/>
                          <a:cs typeface="Tajawal" panose="00000500000000000000" pitchFamily="2" charset="-78"/>
                        </a:rPr>
                        <a:t>الحاجة إلى تحقيق الذات</a:t>
                      </a:r>
                    </a:p>
                  </a:txBody>
                  <a:tcPr marL="137160" marR="137160" marT="68588" marB="68588" anchor="ctr"/>
                </a:tc>
                <a:tc>
                  <a:txBody>
                    <a:bodyPr/>
                    <a:lstStyle/>
                    <a:p>
                      <a:pPr algn="r" rtl="1"/>
                      <a:r>
                        <a:rPr lang="ar-SA" sz="2700" dirty="0">
                          <a:latin typeface="Tajawal" panose="00000500000000000000" pitchFamily="2" charset="-78"/>
                          <a:cs typeface="Tajawal" panose="00000500000000000000" pitchFamily="2" charset="-78"/>
                        </a:rPr>
                        <a:t>الإنجاز                        </a:t>
                      </a:r>
                      <a:r>
                        <a:rPr lang="en-US" sz="2700" dirty="0">
                          <a:latin typeface="Tajawal" panose="00000500000000000000" pitchFamily="2" charset="-78"/>
                          <a:cs typeface="Tajawal" panose="00000500000000000000" pitchFamily="2" charset="-78"/>
                        </a:rPr>
                        <a:t>            </a:t>
                      </a:r>
                      <a:r>
                        <a:rPr lang="ar-SA" sz="2700" dirty="0">
                          <a:latin typeface="Tajawal" panose="00000500000000000000" pitchFamily="2" charset="-78"/>
                          <a:cs typeface="Tajawal" panose="00000500000000000000" pitchFamily="2" charset="-78"/>
                        </a:rPr>
                        <a:t> الاعتراف</a:t>
                      </a:r>
                    </a:p>
                    <a:p>
                      <a:pPr algn="r" rtl="1"/>
                      <a:r>
                        <a:rPr lang="ar-SA" sz="2700" dirty="0">
                          <a:latin typeface="Tajawal" panose="00000500000000000000" pitchFamily="2" charset="-78"/>
                          <a:cs typeface="Tajawal" panose="00000500000000000000" pitchFamily="2" charset="-78"/>
                        </a:rPr>
                        <a:t>طابع التحدي في العمل       المسؤولية</a:t>
                      </a:r>
                    </a:p>
                    <a:p>
                      <a:pPr algn="r" rtl="1"/>
                      <a:r>
                        <a:rPr lang="ar-SA" sz="2700" dirty="0">
                          <a:latin typeface="Tajawal" panose="00000500000000000000" pitchFamily="2" charset="-78"/>
                          <a:cs typeface="Tajawal" panose="00000500000000000000" pitchFamily="2" charset="-78"/>
                        </a:rPr>
                        <a:t>النمو                        </a:t>
                      </a:r>
                      <a:r>
                        <a:rPr lang="en-US" sz="2700" dirty="0">
                          <a:latin typeface="Tajawal" panose="00000500000000000000" pitchFamily="2" charset="-78"/>
                          <a:cs typeface="Tajawal" panose="00000500000000000000" pitchFamily="2" charset="-78"/>
                        </a:rPr>
                        <a:t>      </a:t>
                      </a:r>
                      <a:r>
                        <a:rPr lang="ar-SA" sz="2700" dirty="0">
                          <a:latin typeface="Tajawal" panose="00000500000000000000" pitchFamily="2" charset="-78"/>
                          <a:cs typeface="Tajawal" panose="00000500000000000000" pitchFamily="2" charset="-78"/>
                        </a:rPr>
                        <a:t>   التقدم والتعليم</a:t>
                      </a:r>
                    </a:p>
                    <a:p>
                      <a:pPr algn="r" rtl="1"/>
                      <a:r>
                        <a:rPr lang="ar-SA" sz="2700" dirty="0">
                          <a:latin typeface="Tajawal" panose="00000500000000000000" pitchFamily="2" charset="-78"/>
                          <a:cs typeface="Tajawal" panose="00000500000000000000" pitchFamily="2" charset="-78"/>
                        </a:rPr>
                        <a:t>عمل ذو معنى تام </a:t>
                      </a:r>
                    </a:p>
                  </a:txBody>
                  <a:tcPr marL="137160" marR="137160" marT="68588" marB="68588" anchor="ctr"/>
                </a:tc>
                <a:extLst>
                  <a:ext uri="{0D108BD9-81ED-4DB2-BD59-A6C34878D82A}">
                    <a16:rowId xmlns:a16="http://schemas.microsoft.com/office/drawing/2014/main" val="10002"/>
                  </a:ext>
                </a:extLst>
              </a:tr>
            </a:tbl>
          </a:graphicData>
        </a:graphic>
      </p:graphicFrame>
      <p:grpSp>
        <p:nvGrpSpPr>
          <p:cNvPr id="7" name="Group 38"/>
          <p:cNvGrpSpPr/>
          <p:nvPr/>
        </p:nvGrpSpPr>
        <p:grpSpPr>
          <a:xfrm>
            <a:off x="0" y="0"/>
            <a:ext cx="1028700" cy="1028700"/>
            <a:chOff x="0" y="0"/>
            <a:chExt cx="812800" cy="812800"/>
          </a:xfrm>
        </p:grpSpPr>
        <p:sp>
          <p:nvSpPr>
            <p:cNvPr id="8" name="Freeform 3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9"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8"/>
          <p:cNvGrpSpPr/>
          <p:nvPr/>
        </p:nvGrpSpPr>
        <p:grpSpPr>
          <a:xfrm>
            <a:off x="0" y="6690087"/>
            <a:ext cx="1028700" cy="3177813"/>
            <a:chOff x="0" y="0"/>
            <a:chExt cx="812800" cy="2510865"/>
          </a:xfrm>
        </p:grpSpPr>
        <p:sp>
          <p:nvSpPr>
            <p:cNvPr id="11"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2"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3"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grpSp>
        <p:nvGrpSpPr>
          <p:cNvPr id="14" name="Group 35"/>
          <p:cNvGrpSpPr/>
          <p:nvPr/>
        </p:nvGrpSpPr>
        <p:grpSpPr>
          <a:xfrm>
            <a:off x="17259300" y="0"/>
            <a:ext cx="1694792" cy="10287000"/>
            <a:chOff x="0" y="0"/>
            <a:chExt cx="446365" cy="2709333"/>
          </a:xfrm>
        </p:grpSpPr>
        <p:sp>
          <p:nvSpPr>
            <p:cNvPr id="15" name="Freeform 36"/>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6" name="TextBox 37"/>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17" name="Rounded Rectangle 16"/>
          <p:cNvSpPr/>
          <p:nvPr/>
        </p:nvSpPr>
        <p:spPr>
          <a:xfrm>
            <a:off x="4876800" y="190500"/>
            <a:ext cx="7924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33"/>
          <p:cNvSpPr txBox="1"/>
          <p:nvPr/>
        </p:nvSpPr>
        <p:spPr>
          <a:xfrm>
            <a:off x="5638800" y="342900"/>
            <a:ext cx="6858000" cy="1514517"/>
          </a:xfrm>
          <a:prstGeom prst="rect">
            <a:avLst/>
          </a:prstGeom>
        </p:spPr>
        <p:txBody>
          <a:bodyPr wrap="square" lIns="0" tIns="0" rIns="0" bIns="0" rtlCol="0" anchor="t">
            <a:spAutoFit/>
          </a:bodyPr>
          <a:lstStyle/>
          <a:p>
            <a:pPr algn="ctr" rtl="1">
              <a:lnSpc>
                <a:spcPts val="6159"/>
              </a:lnSpc>
              <a:spcBef>
                <a:spcPct val="0"/>
              </a:spcBef>
            </a:pPr>
            <a:r>
              <a:rPr lang="ar-EG" sz="3200" b="1" dirty="0">
                <a:solidFill>
                  <a:schemeClr val="bg1"/>
                </a:solidFill>
                <a:latin typeface="Tajawal Bold"/>
                <a:ea typeface="Tajawal Bold"/>
                <a:cs typeface="Tajawal Bold"/>
                <a:sym typeface="Tajawal Bold"/>
                <a:rtl/>
              </a:rPr>
              <a:t>مقارنة بين نظرية ماسلو ونظرية هير زبرج: </a:t>
            </a: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2"/>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14</a:t>
            </a:r>
          </a:p>
        </p:txBody>
      </p:sp>
    </p:spTree>
    <p:extLst>
      <p:ext uri="{BB962C8B-B14F-4D97-AF65-F5344CB8AC3E}">
        <p14:creationId xmlns:p14="http://schemas.microsoft.com/office/powerpoint/2010/main" val="819503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3"/>
            <a:stretch>
              <a:fillRect l="-15444" r="-15444"/>
            </a:stretch>
          </a:blipFill>
        </p:spPr>
        <p:txBody>
          <a:bodyPr/>
          <a:lstStyle/>
          <a:p>
            <a:endParaRPr lang="en-US"/>
          </a:p>
        </p:txBody>
      </p:sp>
      <p:sp>
        <p:nvSpPr>
          <p:cNvPr id="3" name="Freeform 3"/>
          <p:cNvSpPr/>
          <p:nvPr/>
        </p:nvSpPr>
        <p:spPr>
          <a:xfrm rot="-10800000">
            <a:off x="3276600" y="876300"/>
            <a:ext cx="14638225" cy="82296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4"/>
            <a:stretch>
              <a:fillRect l="-36215"/>
            </a:stretch>
          </a:blipFill>
        </p:spPr>
        <p:txBody>
          <a:bodyPr/>
          <a:lstStyle/>
          <a:p>
            <a:endParaRPr lang="en-US"/>
          </a:p>
        </p:txBody>
      </p:sp>
      <p:grpSp>
        <p:nvGrpSpPr>
          <p:cNvPr id="4" name="Group 4"/>
          <p:cNvGrpSpPr>
            <a:grpSpLocks noChangeAspect="1"/>
          </p:cNvGrpSpPr>
          <p:nvPr/>
        </p:nvGrpSpPr>
        <p:grpSpPr>
          <a:xfrm>
            <a:off x="185976" y="2721908"/>
            <a:ext cx="5295887" cy="54695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7166568" y="693549"/>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stretch>
              <a:fillRect/>
            </a:stretch>
          </a:blipFill>
        </p:spPr>
        <p:txBody>
          <a:bodyPr/>
          <a:lstStyle/>
          <a:p>
            <a:endParaRPr lang="en-US"/>
          </a:p>
        </p:txBody>
      </p:sp>
      <p:sp>
        <p:nvSpPr>
          <p:cNvPr id="8" name="Freeform 8"/>
          <p:cNvSpPr/>
          <p:nvPr/>
        </p:nvSpPr>
        <p:spPr>
          <a:xfrm>
            <a:off x="14310910" y="8763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9215676" y="1333500"/>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8"/>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8"/>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8"/>
              <a:stretch>
                <a:fillRect/>
              </a:stretch>
            </a:blipFill>
          </p:spPr>
          <p:txBody>
            <a:bodyPr/>
            <a:lstStyle/>
            <a:p>
              <a:endParaRPr lang="en-US"/>
            </a:p>
          </p:txBody>
        </p:sp>
      </p:grpSp>
      <p:sp>
        <p:nvSpPr>
          <p:cNvPr id="16" name="TextBox 16"/>
          <p:cNvSpPr txBox="1"/>
          <p:nvPr/>
        </p:nvSpPr>
        <p:spPr>
          <a:xfrm>
            <a:off x="7391400" y="1714500"/>
            <a:ext cx="10488049" cy="1538883"/>
          </a:xfrm>
          <a:prstGeom prst="rect">
            <a:avLst/>
          </a:prstGeom>
        </p:spPr>
        <p:txBody>
          <a:bodyPr wrap="square" lIns="0" tIns="0" rIns="0" bIns="0" rtlCol="0" anchor="t">
            <a:spAutoFit/>
          </a:bodyPr>
          <a:lstStyle/>
          <a:p>
            <a:pPr algn="r" rtl="1"/>
            <a:r>
              <a:rPr lang="ar-EG" sz="4000" b="1" dirty="0">
                <a:solidFill>
                  <a:srgbClr val="000000"/>
                </a:solidFill>
                <a:latin typeface="Tajawal Bold"/>
                <a:ea typeface="Tajawal Bold"/>
                <a:cs typeface="Tajawal Bold"/>
                <a:sym typeface="League Spartan"/>
                <a:rtl/>
              </a:rPr>
              <a:t>ثالثاً: نظريات  </a:t>
            </a:r>
            <a:r>
              <a:rPr lang="en-US" sz="4000" b="1" dirty="0">
                <a:solidFill>
                  <a:srgbClr val="000000"/>
                </a:solidFill>
                <a:latin typeface="Tajawal Bold"/>
                <a:ea typeface="Tajawal Bold"/>
                <a:cs typeface="Tajawal Bold"/>
                <a:sym typeface="League Spartan"/>
                <a:rtl/>
              </a:rPr>
              <a:t>X , Y , Z</a:t>
            </a:r>
          </a:p>
          <a:p>
            <a:pPr algn="just"/>
            <a:endParaRPr lang="ar-EG" sz="6000" dirty="0">
              <a:solidFill>
                <a:srgbClr val="626953"/>
              </a:solidFill>
              <a:latin typeface="League Spartan"/>
              <a:ea typeface="League Spartan"/>
              <a:cs typeface="League Spartan"/>
              <a:sym typeface="League Spartan"/>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9"/>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15</a:t>
            </a:r>
          </a:p>
        </p:txBody>
      </p:sp>
      <p:sp>
        <p:nvSpPr>
          <p:cNvPr id="21"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27" name="Rectangle 29"/>
          <p:cNvSpPr>
            <a:spLocks noChangeArrowheads="1"/>
          </p:cNvSpPr>
          <p:nvPr/>
        </p:nvSpPr>
        <p:spPr bwMode="auto">
          <a:xfrm>
            <a:off x="6019800" y="3314700"/>
            <a:ext cx="11379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 typeface="Arial" panose="020B0604020202020204" pitchFamily="34" charset="0"/>
              <a:buNone/>
            </a:pPr>
            <a:r>
              <a:rPr lang="ar-SA" altLang="en-US" sz="2400" dirty="0">
                <a:solidFill>
                  <a:srgbClr val="002060"/>
                </a:solidFill>
                <a:latin typeface="Tajawal Bold" panose="020B0604020202020204" charset="-78"/>
                <a:cs typeface="Tajawal Bold" panose="020B0604020202020204" charset="-78"/>
              </a:rPr>
              <a:t>نظرية </a:t>
            </a:r>
            <a:r>
              <a:rPr lang="en-US" altLang="en-US" sz="2400" dirty="0">
                <a:solidFill>
                  <a:srgbClr val="002060"/>
                </a:solidFill>
                <a:latin typeface="Tajawal Bold" panose="020B0604020202020204" charset="-78"/>
                <a:cs typeface="Tajawal Bold" panose="020B0604020202020204" charset="-78"/>
              </a:rPr>
              <a:t>X</a:t>
            </a:r>
            <a:r>
              <a:rPr lang="ar-SA" altLang="en-US" sz="2400" dirty="0">
                <a:solidFill>
                  <a:srgbClr val="002060"/>
                </a:solidFill>
                <a:latin typeface="Tajawal Bold" panose="020B0604020202020204" charset="-78"/>
                <a:cs typeface="Tajawal Bold" panose="020B0604020202020204" charset="-78"/>
              </a:rPr>
              <a:t>:</a:t>
            </a:r>
          </a:p>
          <a:p>
            <a:pPr algn="r" rtl="1">
              <a:lnSpc>
                <a:spcPct val="100000"/>
              </a:lnSpc>
              <a:spcBef>
                <a:spcPct val="0"/>
              </a:spcBef>
              <a:buFont typeface="Arial" panose="020B0604020202020204" pitchFamily="34" charset="0"/>
              <a:buNone/>
            </a:pPr>
            <a:endParaRPr lang="ar-SA" altLang="en-US" sz="2400" dirty="0">
              <a:solidFill>
                <a:srgbClr val="002060"/>
              </a:solidFill>
              <a:latin typeface="Tajawal" panose="00000500000000000000" pitchFamily="2" charset="-78"/>
              <a:cs typeface="Tajawal" panose="00000500000000000000" pitchFamily="2" charset="-78"/>
            </a:endParaRPr>
          </a:p>
          <a:p>
            <a:pPr algn="r" rtl="1">
              <a:lnSpc>
                <a:spcPct val="150000"/>
              </a:lnSpc>
              <a:spcBef>
                <a:spcPct val="0"/>
              </a:spcBef>
              <a:buFont typeface="Arial" panose="020B0604020202020204" pitchFamily="34" charset="0"/>
              <a:buNone/>
            </a:pPr>
            <a:r>
              <a:rPr lang="ar-SA" altLang="en-US" sz="2000" dirty="0">
                <a:solidFill>
                  <a:srgbClr val="002060"/>
                </a:solidFill>
                <a:latin typeface="Tajawal" panose="00000500000000000000" pitchFamily="2" charset="-78"/>
                <a:cs typeface="Tajawal" panose="00000500000000000000" pitchFamily="2" charset="-78"/>
              </a:rPr>
              <a:t>وضع هذه النظرية ماكجر يجور (</a:t>
            </a:r>
            <a:r>
              <a:rPr lang="en-US" altLang="en-US" sz="2000" dirty="0">
                <a:solidFill>
                  <a:srgbClr val="002060"/>
                </a:solidFill>
                <a:latin typeface="Tajawal" panose="00000500000000000000" pitchFamily="2" charset="-78"/>
                <a:cs typeface="Tajawal" panose="00000500000000000000" pitchFamily="2" charset="-78"/>
              </a:rPr>
              <a:t>McGregor</a:t>
            </a:r>
            <a:r>
              <a:rPr lang="ar-SA" altLang="en-US" sz="2000" dirty="0">
                <a:solidFill>
                  <a:srgbClr val="002060"/>
                </a:solidFill>
                <a:latin typeface="Tajawal" panose="00000500000000000000" pitchFamily="2" charset="-78"/>
                <a:cs typeface="Tajawal" panose="00000500000000000000" pitchFamily="2" charset="-78"/>
              </a:rPr>
              <a:t> ) 1960م في كتابه الشهير «الجانب الإنساني للمنظمة» وتركز على الافتراضات المتعلقة بسلوك العنصر البشري في العمل والتي تتمثل في:</a:t>
            </a:r>
          </a:p>
        </p:txBody>
      </p:sp>
      <p:sp>
        <p:nvSpPr>
          <p:cNvPr id="28" name="Oval 80"/>
          <p:cNvSpPr/>
          <p:nvPr/>
        </p:nvSpPr>
        <p:spPr>
          <a:xfrm>
            <a:off x="17554575" y="3419475"/>
            <a:ext cx="230188"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2400" dirty="0">
              <a:solidFill>
                <a:schemeClr val="bg1">
                  <a:lumMod val="75000"/>
                </a:schemeClr>
              </a:solidFill>
              <a:latin typeface="Tajawal" panose="00000500000000000000" pitchFamily="2" charset="-78"/>
              <a:cs typeface="Tajawal" panose="00000500000000000000" pitchFamily="2" charset="-78"/>
            </a:endParaRPr>
          </a:p>
        </p:txBody>
      </p:sp>
      <p:sp>
        <p:nvSpPr>
          <p:cNvPr id="29" name="Rectangle 220"/>
          <p:cNvSpPr/>
          <p:nvPr/>
        </p:nvSpPr>
        <p:spPr>
          <a:xfrm>
            <a:off x="17283113" y="5271489"/>
            <a:ext cx="271462" cy="278329"/>
          </a:xfrm>
          <a:prstGeom prst="rect">
            <a:avLst/>
          </a:prstGeom>
          <a:solidFill>
            <a:schemeClr val="accent2"/>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31" name="Rectangle 221"/>
          <p:cNvSpPr/>
          <p:nvPr/>
        </p:nvSpPr>
        <p:spPr>
          <a:xfrm>
            <a:off x="17283113" y="6074698"/>
            <a:ext cx="271462" cy="291981"/>
          </a:xfrm>
          <a:prstGeom prst="rect">
            <a:avLst/>
          </a:prstGeom>
          <a:solidFill>
            <a:schemeClr val="accent3">
              <a:lumMod val="60000"/>
              <a:lumOff val="4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32" name="مستطيل 3"/>
          <p:cNvSpPr>
            <a:spLocks noChangeArrowheads="1"/>
          </p:cNvSpPr>
          <p:nvPr/>
        </p:nvSpPr>
        <p:spPr bwMode="auto">
          <a:xfrm>
            <a:off x="7010400" y="5087938"/>
            <a:ext cx="10152063" cy="51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2000" b="1" dirty="0">
                <a:latin typeface="Tajawal" panose="00000500000000000000" pitchFamily="2" charset="-78"/>
                <a:cs typeface="Tajawal" panose="00000500000000000000" pitchFamily="2" charset="-78"/>
              </a:rPr>
              <a:t>أ. أن الإنسان لديه بصفة عامه كره ضمني للعمل ويعمل على تلافيه كلما امكنه ذلك.</a:t>
            </a:r>
          </a:p>
        </p:txBody>
      </p:sp>
      <p:sp>
        <p:nvSpPr>
          <p:cNvPr id="33" name="مستطيل 3"/>
          <p:cNvSpPr>
            <a:spLocks noChangeArrowheads="1"/>
          </p:cNvSpPr>
          <p:nvPr/>
        </p:nvSpPr>
        <p:spPr bwMode="auto">
          <a:xfrm>
            <a:off x="6094413" y="5865813"/>
            <a:ext cx="110680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2000" b="1" dirty="0">
                <a:latin typeface="Tajawal" panose="00000500000000000000" pitchFamily="2" charset="-78"/>
                <a:cs typeface="Tajawal" panose="00000500000000000000" pitchFamily="2" charset="-78"/>
              </a:rPr>
              <a:t>ب. يترتب على كره الانسان للعمل أن تصبح هناك ضرورة للرقابة على الأفراد وتوجيههم وتهديدهم بالعقاب لكي يبذل الأفراد الجهد المناسب اللازم لتحقيق أهداف المنظمة.</a:t>
            </a:r>
          </a:p>
        </p:txBody>
      </p:sp>
      <p:sp>
        <p:nvSpPr>
          <p:cNvPr id="34" name="Rectangle 221"/>
          <p:cNvSpPr/>
          <p:nvPr/>
        </p:nvSpPr>
        <p:spPr>
          <a:xfrm>
            <a:off x="17283113" y="7051966"/>
            <a:ext cx="271462" cy="291981"/>
          </a:xfrm>
          <a:prstGeom prst="rect">
            <a:avLst/>
          </a:prstGeom>
          <a:solidFill>
            <a:schemeClr val="accent4"/>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35" name="مستطيل 3"/>
          <p:cNvSpPr>
            <a:spLocks noChangeArrowheads="1"/>
          </p:cNvSpPr>
          <p:nvPr/>
        </p:nvSpPr>
        <p:spPr bwMode="auto">
          <a:xfrm>
            <a:off x="10744201" y="6856413"/>
            <a:ext cx="6478588" cy="51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2000" b="1" dirty="0">
                <a:latin typeface="Tajawal" panose="00000500000000000000" pitchFamily="2" charset="-78"/>
                <a:cs typeface="Tajawal" panose="00000500000000000000" pitchFamily="2" charset="-78"/>
              </a:rPr>
              <a:t>ج. أن الإنسان يفضل ما يأتي :</a:t>
            </a:r>
          </a:p>
        </p:txBody>
      </p:sp>
      <p:sp>
        <p:nvSpPr>
          <p:cNvPr id="36" name="Rectangle 221"/>
          <p:cNvSpPr/>
          <p:nvPr/>
        </p:nvSpPr>
        <p:spPr>
          <a:xfrm>
            <a:off x="17026732" y="7679879"/>
            <a:ext cx="135731" cy="100416"/>
          </a:xfrm>
          <a:prstGeom prst="rect">
            <a:avLst/>
          </a:prstGeom>
          <a:solidFill>
            <a:schemeClr val="accent4">
              <a:lumMod val="20000"/>
              <a:lumOff val="8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37" name="Rectangle 221"/>
          <p:cNvSpPr/>
          <p:nvPr/>
        </p:nvSpPr>
        <p:spPr>
          <a:xfrm>
            <a:off x="17026732" y="7995427"/>
            <a:ext cx="135731" cy="100416"/>
          </a:xfrm>
          <a:prstGeom prst="rect">
            <a:avLst/>
          </a:prstGeom>
          <a:solidFill>
            <a:schemeClr val="accent4">
              <a:lumMod val="20000"/>
              <a:lumOff val="8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38" name="Rectangle 221"/>
          <p:cNvSpPr/>
          <p:nvPr/>
        </p:nvSpPr>
        <p:spPr>
          <a:xfrm>
            <a:off x="17026732" y="8332384"/>
            <a:ext cx="135731" cy="100416"/>
          </a:xfrm>
          <a:prstGeom prst="rect">
            <a:avLst/>
          </a:prstGeom>
          <a:solidFill>
            <a:schemeClr val="accent4">
              <a:lumMod val="20000"/>
              <a:lumOff val="8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39" name="مستطيل 5"/>
          <p:cNvSpPr>
            <a:spLocks noChangeArrowheads="1"/>
          </p:cNvSpPr>
          <p:nvPr/>
        </p:nvSpPr>
        <p:spPr bwMode="auto">
          <a:xfrm>
            <a:off x="14782800" y="7581900"/>
            <a:ext cx="21451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ar-SA" altLang="en-US" sz="1800" dirty="0">
                <a:latin typeface="Tajawal" panose="00000500000000000000" pitchFamily="2" charset="-78"/>
                <a:cs typeface="Tajawal" panose="00000500000000000000" pitchFamily="2" charset="-78"/>
              </a:rPr>
              <a:t>أن يتم توجيهه للعمل</a:t>
            </a:r>
          </a:p>
        </p:txBody>
      </p:sp>
      <p:sp>
        <p:nvSpPr>
          <p:cNvPr id="40" name="مستطيل 6"/>
          <p:cNvSpPr>
            <a:spLocks noChangeArrowheads="1"/>
          </p:cNvSpPr>
          <p:nvPr/>
        </p:nvSpPr>
        <p:spPr bwMode="auto">
          <a:xfrm>
            <a:off x="14184500" y="7910513"/>
            <a:ext cx="2738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sz="1800" dirty="0">
                <a:latin typeface="Tajawal" panose="00000500000000000000" pitchFamily="2" charset="-78"/>
                <a:cs typeface="Tajawal" panose="00000500000000000000" pitchFamily="2" charset="-78"/>
              </a:rPr>
              <a:t>يرغب في تجنب المسؤولية .</a:t>
            </a:r>
          </a:p>
        </p:txBody>
      </p:sp>
      <p:sp>
        <p:nvSpPr>
          <p:cNvPr id="41" name="مستطيل 7"/>
          <p:cNvSpPr>
            <a:spLocks noChangeArrowheads="1"/>
          </p:cNvSpPr>
          <p:nvPr/>
        </p:nvSpPr>
        <p:spPr bwMode="auto">
          <a:xfrm>
            <a:off x="15190674" y="8261350"/>
            <a:ext cx="17844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sz="1800" dirty="0">
                <a:latin typeface="Tajawal" panose="00000500000000000000" pitchFamily="2" charset="-78"/>
                <a:cs typeface="Tajawal" panose="00000500000000000000" pitchFamily="2" charset="-78"/>
              </a:rPr>
              <a:t>لديه طموح قليل.</a:t>
            </a:r>
          </a:p>
        </p:txBody>
      </p:sp>
    </p:spTree>
    <p:extLst>
      <p:ext uri="{BB962C8B-B14F-4D97-AF65-F5344CB8AC3E}">
        <p14:creationId xmlns:p14="http://schemas.microsoft.com/office/powerpoint/2010/main" val="310327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19219" y="-4027193"/>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3"/>
            <a:stretch>
              <a:fillRect l="-15444" r="-15444"/>
            </a:stretch>
          </a:blipFill>
        </p:spPr>
        <p:txBody>
          <a:bodyPr/>
          <a:lstStyle/>
          <a:p>
            <a:endParaRPr lang="en-US"/>
          </a:p>
        </p:txBody>
      </p:sp>
      <p:sp>
        <p:nvSpPr>
          <p:cNvPr id="3" name="Freeform 3"/>
          <p:cNvSpPr/>
          <p:nvPr/>
        </p:nvSpPr>
        <p:spPr>
          <a:xfrm>
            <a:off x="343469" y="266700"/>
            <a:ext cx="14790625" cy="9111692"/>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l="-36215"/>
            </a:stretch>
          </a:blipFill>
        </p:spPr>
        <p:txBody>
          <a:bodyPr/>
          <a:lstStyle/>
          <a:p>
            <a:endParaRPr lang="en-US"/>
          </a:p>
        </p:txBody>
      </p:sp>
      <p:grpSp>
        <p:nvGrpSpPr>
          <p:cNvPr id="4" name="Group 4"/>
          <p:cNvGrpSpPr>
            <a:grpSpLocks noChangeAspect="1"/>
          </p:cNvGrpSpPr>
          <p:nvPr/>
        </p:nvGrpSpPr>
        <p:grpSpPr>
          <a:xfrm>
            <a:off x="13190391" y="2569508"/>
            <a:ext cx="5000767" cy="51647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t="-22607" b="-2260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11510887" y="1024013"/>
            <a:ext cx="1295400" cy="1152374"/>
          </a:xfrm>
          <a:custGeom>
            <a:avLst/>
            <a:gdLst/>
            <a:ahLst/>
            <a:cxnLst/>
            <a:rect l="l" t="t" r="r" b="b"/>
            <a:pathLst>
              <a:path w="2105666" h="1152374">
                <a:moveTo>
                  <a:pt x="0" y="0"/>
                </a:moveTo>
                <a:lnTo>
                  <a:pt x="2105666" y="0"/>
                </a:lnTo>
                <a:lnTo>
                  <a:pt x="2105666" y="1152373"/>
                </a:lnTo>
                <a:lnTo>
                  <a:pt x="0" y="1152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6395787" y="8001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282274" y="908608"/>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16" name="TextBox 16"/>
          <p:cNvSpPr txBox="1"/>
          <p:nvPr/>
        </p:nvSpPr>
        <p:spPr>
          <a:xfrm>
            <a:off x="1524000" y="1333500"/>
            <a:ext cx="8124026" cy="677108"/>
          </a:xfrm>
          <a:prstGeom prst="rect">
            <a:avLst/>
          </a:prstGeom>
        </p:spPr>
        <p:txBody>
          <a:bodyPr wrap="square" lIns="0" tIns="0" rIns="0" bIns="0" rtlCol="0" anchor="t">
            <a:spAutoFit/>
          </a:bodyPr>
          <a:lstStyle/>
          <a:p>
            <a:pPr algn="r" rtl="1"/>
            <a:r>
              <a:rPr lang="ar-EG" sz="4400" b="1" dirty="0">
                <a:solidFill>
                  <a:srgbClr val="000000"/>
                </a:solidFill>
                <a:latin typeface="Tajawal Bold"/>
                <a:ea typeface="Tajawal Bold"/>
                <a:cs typeface="Tajawal Bold"/>
                <a:sym typeface="League Spartan"/>
                <a:rtl/>
              </a:rPr>
              <a:t>ثالثاً: نظريات  </a:t>
            </a:r>
            <a:r>
              <a:rPr lang="en-US" sz="4400" b="1" dirty="0">
                <a:solidFill>
                  <a:srgbClr val="000000"/>
                </a:solidFill>
                <a:latin typeface="Tajawal Bold"/>
                <a:ea typeface="Tajawal Bold"/>
                <a:cs typeface="Tajawal Bold"/>
                <a:sym typeface="League Spartan"/>
                <a:rtl/>
              </a:rPr>
              <a:t>X , Y , Z</a:t>
            </a:r>
          </a:p>
        </p:txBody>
      </p:sp>
      <p:sp>
        <p:nvSpPr>
          <p:cNvPr id="20"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3"/>
            <a:stretch>
              <a:fillRect/>
            </a:stretch>
          </a:blipFill>
        </p:spPr>
        <p:txBody>
          <a:bodyPr/>
          <a:lstStyle/>
          <a:p>
            <a:endParaRPr lang="en-US"/>
          </a:p>
        </p:txBody>
      </p:sp>
      <p:sp>
        <p:nvSpPr>
          <p:cNvPr id="21" name="TextBox 20"/>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16</a:t>
            </a:r>
          </a:p>
        </p:txBody>
      </p:sp>
      <p:sp>
        <p:nvSpPr>
          <p:cNvPr id="22"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24" name="Rectangle 29"/>
          <p:cNvSpPr>
            <a:spLocks noChangeArrowheads="1"/>
          </p:cNvSpPr>
          <p:nvPr/>
        </p:nvSpPr>
        <p:spPr bwMode="auto">
          <a:xfrm>
            <a:off x="1371600" y="2933700"/>
            <a:ext cx="11379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 typeface="Arial" panose="020B0604020202020204" pitchFamily="34" charset="0"/>
              <a:buNone/>
            </a:pPr>
            <a:r>
              <a:rPr lang="ar-SA" altLang="en-US" sz="2400" b="1" dirty="0">
                <a:solidFill>
                  <a:srgbClr val="002060"/>
                </a:solidFill>
                <a:latin typeface="Tajawal" panose="00000500000000000000" pitchFamily="2" charset="-78"/>
                <a:cs typeface="Tajawal" panose="00000500000000000000" pitchFamily="2" charset="-78"/>
              </a:rPr>
              <a:t>نظرية </a:t>
            </a:r>
            <a:r>
              <a:rPr lang="en-US" altLang="en-US" sz="2400" b="1" dirty="0">
                <a:solidFill>
                  <a:srgbClr val="002060"/>
                </a:solidFill>
                <a:latin typeface="Tajawal" panose="00000500000000000000" pitchFamily="2" charset="-78"/>
                <a:cs typeface="Tajawal" panose="00000500000000000000" pitchFamily="2" charset="-78"/>
              </a:rPr>
              <a:t>Y</a:t>
            </a:r>
            <a:r>
              <a:rPr lang="ar-SA" altLang="en-US" sz="2400" b="1" dirty="0">
                <a:solidFill>
                  <a:srgbClr val="002060"/>
                </a:solidFill>
                <a:latin typeface="Tajawal" panose="00000500000000000000" pitchFamily="2" charset="-78"/>
                <a:cs typeface="Tajawal" panose="00000500000000000000" pitchFamily="2" charset="-78"/>
              </a:rPr>
              <a:t>:</a:t>
            </a:r>
          </a:p>
          <a:p>
            <a:pPr algn="r" rtl="1">
              <a:lnSpc>
                <a:spcPct val="100000"/>
              </a:lnSpc>
              <a:spcBef>
                <a:spcPct val="0"/>
              </a:spcBef>
              <a:buFont typeface="Arial" panose="020B0604020202020204" pitchFamily="34" charset="0"/>
              <a:buNone/>
            </a:pPr>
            <a:endParaRPr lang="ar-SA" altLang="en-US" sz="2400" dirty="0">
              <a:solidFill>
                <a:srgbClr val="002060"/>
              </a:solidFill>
              <a:latin typeface="Tajawal" panose="00000500000000000000" pitchFamily="2" charset="-78"/>
              <a:cs typeface="Tajawal" panose="00000500000000000000" pitchFamily="2" charset="-78"/>
            </a:endParaRPr>
          </a:p>
          <a:p>
            <a:pPr algn="r" rtl="1">
              <a:lnSpc>
                <a:spcPct val="100000"/>
              </a:lnSpc>
              <a:spcBef>
                <a:spcPct val="0"/>
              </a:spcBef>
              <a:buFont typeface="Arial" panose="020B0604020202020204" pitchFamily="34" charset="0"/>
              <a:buNone/>
            </a:pPr>
            <a:r>
              <a:rPr lang="ar-SA" altLang="en-US" sz="2000" b="1" dirty="0">
                <a:solidFill>
                  <a:srgbClr val="7030A0"/>
                </a:solidFill>
                <a:latin typeface="Tajawal" panose="00000500000000000000" pitchFamily="2" charset="-78"/>
                <a:cs typeface="Tajawal" panose="00000500000000000000" pitchFamily="2" charset="-78"/>
              </a:rPr>
              <a:t>تقوم على الافتراضات الآتية:</a:t>
            </a:r>
            <a:endParaRPr lang="ar-SA" altLang="en-US" sz="1800" b="1" dirty="0">
              <a:solidFill>
                <a:srgbClr val="7030A0"/>
              </a:solidFill>
              <a:latin typeface="Tajawal" panose="00000500000000000000" pitchFamily="2" charset="-78"/>
              <a:cs typeface="Tajawal" panose="00000500000000000000" pitchFamily="2" charset="-78"/>
            </a:endParaRPr>
          </a:p>
        </p:txBody>
      </p:sp>
      <p:sp>
        <p:nvSpPr>
          <p:cNvPr id="25" name="Rectangle 220"/>
          <p:cNvSpPr/>
          <p:nvPr/>
        </p:nvSpPr>
        <p:spPr>
          <a:xfrm>
            <a:off x="12634913" y="4258014"/>
            <a:ext cx="271462" cy="278329"/>
          </a:xfrm>
          <a:prstGeom prst="rect">
            <a:avLst/>
          </a:prstGeom>
          <a:solidFill>
            <a:schemeClr val="accent2"/>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26" name="Rectangle 221"/>
          <p:cNvSpPr/>
          <p:nvPr/>
        </p:nvSpPr>
        <p:spPr>
          <a:xfrm>
            <a:off x="12634913" y="4957098"/>
            <a:ext cx="271462" cy="291981"/>
          </a:xfrm>
          <a:prstGeom prst="rect">
            <a:avLst/>
          </a:prstGeom>
          <a:solidFill>
            <a:schemeClr val="accent3">
              <a:lumMod val="60000"/>
              <a:lumOff val="4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27" name="مستطيل 3"/>
          <p:cNvSpPr>
            <a:spLocks noChangeArrowheads="1"/>
          </p:cNvSpPr>
          <p:nvPr/>
        </p:nvSpPr>
        <p:spPr bwMode="auto">
          <a:xfrm>
            <a:off x="1905000" y="4075113"/>
            <a:ext cx="10609263" cy="51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2000" b="1" dirty="0">
                <a:latin typeface="Tajawal" panose="00000500000000000000" pitchFamily="2" charset="-78"/>
                <a:cs typeface="Tajawal" panose="00000500000000000000" pitchFamily="2" charset="-78"/>
              </a:rPr>
              <a:t>إن تكاليف المجهودات المادية والذهنية الخاصة بالعمل ماهي إلا أمر طبيعي يشبه اللعب والراحة.</a:t>
            </a:r>
          </a:p>
        </p:txBody>
      </p:sp>
      <p:sp>
        <p:nvSpPr>
          <p:cNvPr id="28" name="مستطيل 3"/>
          <p:cNvSpPr>
            <a:spLocks noChangeArrowheads="1"/>
          </p:cNvSpPr>
          <p:nvPr/>
        </p:nvSpPr>
        <p:spPr bwMode="auto">
          <a:xfrm>
            <a:off x="1287463" y="4748213"/>
            <a:ext cx="1122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2000" b="1" dirty="0">
                <a:latin typeface="Tajawal" panose="00000500000000000000" pitchFamily="2" charset="-78"/>
                <a:cs typeface="Tajawal" panose="00000500000000000000" pitchFamily="2" charset="-78"/>
              </a:rPr>
              <a:t>إن الرقابة الخارجية الموجهة إلى السلوك الإنساني وكذلك التهديد بالعقاب لاتعد الوسائل الوحيدة التي تدفع الأفراد إلى بذل مزيد من الجهود لتحقيق الأهداف التنظيمية</a:t>
            </a:r>
            <a:endParaRPr lang="en-US" altLang="en-US" sz="2000" b="1" dirty="0">
              <a:latin typeface="Tajawal" panose="00000500000000000000" pitchFamily="2" charset="-78"/>
              <a:cs typeface="Tajawal" panose="00000500000000000000" pitchFamily="2" charset="-78"/>
            </a:endParaRPr>
          </a:p>
        </p:txBody>
      </p:sp>
      <p:sp>
        <p:nvSpPr>
          <p:cNvPr id="29" name="Rectangle 221"/>
          <p:cNvSpPr/>
          <p:nvPr/>
        </p:nvSpPr>
        <p:spPr>
          <a:xfrm>
            <a:off x="12634913" y="5985166"/>
            <a:ext cx="271462" cy="291981"/>
          </a:xfrm>
          <a:prstGeom prst="rect">
            <a:avLst/>
          </a:prstGeom>
          <a:solidFill>
            <a:schemeClr val="accent4"/>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30" name="مستطيل 3"/>
          <p:cNvSpPr>
            <a:spLocks noChangeArrowheads="1"/>
          </p:cNvSpPr>
          <p:nvPr/>
        </p:nvSpPr>
        <p:spPr bwMode="auto">
          <a:xfrm>
            <a:off x="774866" y="5800850"/>
            <a:ext cx="11812588" cy="51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2000" b="1" dirty="0">
                <a:latin typeface="Tajawal" panose="00000500000000000000" pitchFamily="2" charset="-78"/>
                <a:cs typeface="Tajawal" panose="00000500000000000000" pitchFamily="2" charset="-78"/>
              </a:rPr>
              <a:t> إن الإنسان يستطيع أن يمارس الرقابة على النفس وتوجيهها لكي تتمكن من خدمة الأهداف التي التزم بها.</a:t>
            </a:r>
          </a:p>
        </p:txBody>
      </p:sp>
      <p:sp>
        <p:nvSpPr>
          <p:cNvPr id="31" name="Rectangle 221"/>
          <p:cNvSpPr/>
          <p:nvPr/>
        </p:nvSpPr>
        <p:spPr>
          <a:xfrm>
            <a:off x="12634913" y="6635060"/>
            <a:ext cx="271462" cy="291981"/>
          </a:xfrm>
          <a:prstGeom prst="rect">
            <a:avLst/>
          </a:prstGeom>
          <a:solidFill>
            <a:srgbClr val="0070C0"/>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32" name="مستطيل 3"/>
          <p:cNvSpPr>
            <a:spLocks noChangeArrowheads="1"/>
          </p:cNvSpPr>
          <p:nvPr/>
        </p:nvSpPr>
        <p:spPr bwMode="auto">
          <a:xfrm>
            <a:off x="3200401" y="6438900"/>
            <a:ext cx="9374188" cy="51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2000" b="1" dirty="0">
                <a:latin typeface="Tajawal" panose="00000500000000000000" pitchFamily="2" charset="-78"/>
                <a:cs typeface="Tajawal" panose="00000500000000000000" pitchFamily="2" charset="-78"/>
              </a:rPr>
              <a:t>إن الالتزام بالأهداف يعد بمنزلة دالة للقائد المرتبط بتحقيق الأهداف.</a:t>
            </a:r>
          </a:p>
        </p:txBody>
      </p:sp>
      <p:sp>
        <p:nvSpPr>
          <p:cNvPr id="33" name="Rectangle 221"/>
          <p:cNvSpPr/>
          <p:nvPr/>
        </p:nvSpPr>
        <p:spPr>
          <a:xfrm>
            <a:off x="12634913" y="7284954"/>
            <a:ext cx="271462" cy="291981"/>
          </a:xfrm>
          <a:prstGeom prst="rect">
            <a:avLst/>
          </a:prstGeom>
          <a:solidFill>
            <a:srgbClr val="FF66CC"/>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34" name="مستطيل 3"/>
          <p:cNvSpPr>
            <a:spLocks noChangeArrowheads="1"/>
          </p:cNvSpPr>
          <p:nvPr/>
        </p:nvSpPr>
        <p:spPr bwMode="auto">
          <a:xfrm>
            <a:off x="343469" y="7116888"/>
            <a:ext cx="12231120" cy="51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2000" b="1" dirty="0">
                <a:latin typeface="Tajawal" panose="00000500000000000000" pitchFamily="2" charset="-78"/>
                <a:cs typeface="Tajawal" panose="00000500000000000000" pitchFamily="2" charset="-78"/>
              </a:rPr>
              <a:t>إن الانسان المتوسط يستطيع أن يتعلم تحت ظروف مناسبة كما أنه لا يقبل المسؤولية فقط بل يبحث عنها.</a:t>
            </a:r>
          </a:p>
        </p:txBody>
      </p:sp>
      <p:sp>
        <p:nvSpPr>
          <p:cNvPr id="35" name="Rectangle 221"/>
          <p:cNvSpPr/>
          <p:nvPr/>
        </p:nvSpPr>
        <p:spPr>
          <a:xfrm>
            <a:off x="12634913" y="7950695"/>
            <a:ext cx="271462" cy="291981"/>
          </a:xfrm>
          <a:prstGeom prst="rect">
            <a:avLst/>
          </a:prstGeom>
          <a:solidFill>
            <a:srgbClr val="00B0F0"/>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36" name="مستطيل 3"/>
          <p:cNvSpPr>
            <a:spLocks noChangeArrowheads="1"/>
          </p:cNvSpPr>
          <p:nvPr/>
        </p:nvSpPr>
        <p:spPr bwMode="auto">
          <a:xfrm>
            <a:off x="1447801" y="7754938"/>
            <a:ext cx="11126788" cy="51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2000" b="1" dirty="0">
                <a:latin typeface="Tajawal" panose="00000500000000000000" pitchFamily="2" charset="-78"/>
                <a:cs typeface="Tajawal" panose="00000500000000000000" pitchFamily="2" charset="-78"/>
              </a:rPr>
              <a:t>إن معظم الأفراد العاملين يرغبون في إشباع حاجتهم الاجتماعية والأدبية وتحقيق الذات</a:t>
            </a:r>
            <a:endParaRPr lang="en-US" altLang="en-US" sz="2000" b="1" dirty="0">
              <a:latin typeface="Tajawal" panose="00000500000000000000" pitchFamily="2" charset="-78"/>
              <a:cs typeface="Tajawal" panose="00000500000000000000" pitchFamily="2" charset="-78"/>
            </a:endParaRPr>
          </a:p>
        </p:txBody>
      </p:sp>
    </p:spTree>
    <p:extLst>
      <p:ext uri="{BB962C8B-B14F-4D97-AF65-F5344CB8AC3E}">
        <p14:creationId xmlns:p14="http://schemas.microsoft.com/office/powerpoint/2010/main" val="1981891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جدول 2"/>
          <p:cNvGraphicFramePr>
            <a:graphicFrameLocks noGrp="1"/>
          </p:cNvGraphicFramePr>
          <p:nvPr>
            <p:extLst>
              <p:ext uri="{D42A27DB-BD31-4B8C-83A1-F6EECF244321}">
                <p14:modId xmlns:p14="http://schemas.microsoft.com/office/powerpoint/2010/main" val="3658596012"/>
              </p:ext>
            </p:extLst>
          </p:nvPr>
        </p:nvGraphicFramePr>
        <p:xfrm>
          <a:off x="1219200" y="1485900"/>
          <a:ext cx="15430500" cy="7562848"/>
        </p:xfrm>
        <a:graphic>
          <a:graphicData uri="http://schemas.openxmlformats.org/drawingml/2006/table">
            <a:tbl>
              <a:tblPr rtl="1" firstRow="1" bandRow="1">
                <a:tableStyleId>{21E4AEA4-8DFA-4A89-87EB-49C32662AFE0}</a:tableStyleId>
              </a:tblPr>
              <a:tblGrid>
                <a:gridCol w="7715250">
                  <a:extLst>
                    <a:ext uri="{9D8B030D-6E8A-4147-A177-3AD203B41FA5}">
                      <a16:colId xmlns:a16="http://schemas.microsoft.com/office/drawing/2014/main" val="20000"/>
                    </a:ext>
                  </a:extLst>
                </a:gridCol>
                <a:gridCol w="7715250">
                  <a:extLst>
                    <a:ext uri="{9D8B030D-6E8A-4147-A177-3AD203B41FA5}">
                      <a16:colId xmlns:a16="http://schemas.microsoft.com/office/drawing/2014/main" val="20001"/>
                    </a:ext>
                  </a:extLst>
                </a:gridCol>
              </a:tblGrid>
              <a:tr h="900989">
                <a:tc>
                  <a:txBody>
                    <a:bodyPr/>
                    <a:lstStyle/>
                    <a:p>
                      <a:pPr algn="ctr" rtl="1"/>
                      <a:r>
                        <a:rPr lang="ar-SA" sz="2700" dirty="0">
                          <a:solidFill>
                            <a:schemeClr val="tx1"/>
                          </a:solidFill>
                          <a:latin typeface="Tajawal" panose="00000500000000000000" pitchFamily="2" charset="-78"/>
                          <a:cs typeface="Tajawal" panose="00000500000000000000" pitchFamily="2" charset="-78"/>
                        </a:rPr>
                        <a:t>نظرية</a:t>
                      </a:r>
                      <a:r>
                        <a:rPr lang="ar-SA" sz="2700" baseline="0" dirty="0">
                          <a:solidFill>
                            <a:schemeClr val="tx1"/>
                          </a:solidFill>
                          <a:latin typeface="Tajawal" panose="00000500000000000000" pitchFamily="2" charset="-78"/>
                          <a:cs typeface="Tajawal" panose="00000500000000000000" pitchFamily="2" charset="-78"/>
                        </a:rPr>
                        <a:t> </a:t>
                      </a:r>
                      <a:r>
                        <a:rPr lang="en-US" sz="2700" baseline="0" dirty="0">
                          <a:solidFill>
                            <a:schemeClr val="tx1"/>
                          </a:solidFill>
                          <a:latin typeface="Tajawal" panose="00000500000000000000" pitchFamily="2" charset="-78"/>
                          <a:cs typeface="Tajawal" panose="00000500000000000000" pitchFamily="2" charset="-78"/>
                        </a:rPr>
                        <a:t>X</a:t>
                      </a:r>
                      <a:endParaRPr lang="ar-SA" sz="2700" dirty="0">
                        <a:solidFill>
                          <a:schemeClr val="tx1"/>
                        </a:solidFill>
                        <a:latin typeface="Tajawal" panose="00000500000000000000" pitchFamily="2" charset="-78"/>
                        <a:cs typeface="Tajawal" panose="00000500000000000000" pitchFamily="2" charset="-78"/>
                      </a:endParaRPr>
                    </a:p>
                  </a:txBody>
                  <a:tcPr marL="137160" marR="137160" marT="68576" marB="68576" anchor="ctr">
                    <a:solidFill>
                      <a:schemeClr val="bg2">
                        <a:lumMod val="75000"/>
                      </a:schemeClr>
                    </a:solidFill>
                  </a:tcPr>
                </a:tc>
                <a:tc>
                  <a:txBody>
                    <a:bodyPr/>
                    <a:lstStyle/>
                    <a:p>
                      <a:pPr algn="ctr" rtl="1"/>
                      <a:r>
                        <a:rPr lang="ar-SA" sz="2700" dirty="0">
                          <a:solidFill>
                            <a:schemeClr val="tx1"/>
                          </a:solidFill>
                          <a:latin typeface="Tajawal" panose="00000500000000000000" pitchFamily="2" charset="-78"/>
                          <a:cs typeface="Tajawal" panose="00000500000000000000" pitchFamily="2" charset="-78"/>
                        </a:rPr>
                        <a:t>نظرية</a:t>
                      </a:r>
                      <a:r>
                        <a:rPr lang="ar-SA" sz="2700" baseline="0" dirty="0">
                          <a:solidFill>
                            <a:schemeClr val="tx1"/>
                          </a:solidFill>
                          <a:latin typeface="Tajawal" panose="00000500000000000000" pitchFamily="2" charset="-78"/>
                          <a:cs typeface="Tajawal" panose="00000500000000000000" pitchFamily="2" charset="-78"/>
                        </a:rPr>
                        <a:t> </a:t>
                      </a:r>
                      <a:r>
                        <a:rPr lang="en-US" sz="2700" baseline="0" dirty="0">
                          <a:solidFill>
                            <a:schemeClr val="tx1"/>
                          </a:solidFill>
                          <a:latin typeface="Tajawal" panose="00000500000000000000" pitchFamily="2" charset="-78"/>
                          <a:cs typeface="Tajawal" panose="00000500000000000000" pitchFamily="2" charset="-78"/>
                        </a:rPr>
                        <a:t>Y</a:t>
                      </a:r>
                    </a:p>
                  </a:txBody>
                  <a:tcPr marL="137160" marR="137160" marT="68576" marB="68576" anchor="ctr">
                    <a:solidFill>
                      <a:schemeClr val="bg2">
                        <a:lumMod val="75000"/>
                      </a:schemeClr>
                    </a:solidFill>
                  </a:tcPr>
                </a:tc>
                <a:extLst>
                  <a:ext uri="{0D108BD9-81ED-4DB2-BD59-A6C34878D82A}">
                    <a16:rowId xmlns:a16="http://schemas.microsoft.com/office/drawing/2014/main" val="10000"/>
                  </a:ext>
                </a:extLst>
              </a:tr>
              <a:tr h="900989">
                <a:tc>
                  <a:txBody>
                    <a:bodyPr/>
                    <a:lstStyle/>
                    <a:p>
                      <a:pPr algn="r" rtl="1"/>
                      <a:r>
                        <a:rPr lang="ar-SA" sz="2700" dirty="0">
                          <a:solidFill>
                            <a:schemeClr val="tx1"/>
                          </a:solidFill>
                          <a:latin typeface="Tajawal" panose="00000500000000000000" pitchFamily="2" charset="-78"/>
                          <a:cs typeface="Tajawal" panose="00000500000000000000" pitchFamily="2" charset="-78"/>
                        </a:rPr>
                        <a:t>يكره</a:t>
                      </a:r>
                      <a:r>
                        <a:rPr lang="ar-SA" sz="2700" baseline="0" dirty="0">
                          <a:solidFill>
                            <a:schemeClr val="tx1"/>
                          </a:solidFill>
                          <a:latin typeface="Tajawal" panose="00000500000000000000" pitchFamily="2" charset="-78"/>
                          <a:cs typeface="Tajawal" panose="00000500000000000000" pitchFamily="2" charset="-78"/>
                        </a:rPr>
                        <a:t> الفرد العمل</a:t>
                      </a:r>
                      <a:endParaRPr lang="ar-SA" sz="2700" dirty="0">
                        <a:solidFill>
                          <a:schemeClr val="tx1"/>
                        </a:solidFill>
                        <a:latin typeface="Tajawal" panose="00000500000000000000" pitchFamily="2" charset="-78"/>
                        <a:cs typeface="Tajawal" panose="00000500000000000000" pitchFamily="2" charset="-78"/>
                      </a:endParaRPr>
                    </a:p>
                  </a:txBody>
                  <a:tcPr marL="137160" marR="137160" marT="68576" marB="68576" anchor="ctr">
                    <a:solidFill>
                      <a:schemeClr val="bg2"/>
                    </a:solidFill>
                  </a:tcPr>
                </a:tc>
                <a:tc>
                  <a:txBody>
                    <a:bodyPr/>
                    <a:lstStyle/>
                    <a:p>
                      <a:pPr algn="r" rtl="1"/>
                      <a:r>
                        <a:rPr lang="ar-SA" sz="2700" dirty="0">
                          <a:solidFill>
                            <a:schemeClr val="tx1"/>
                          </a:solidFill>
                          <a:latin typeface="Tajawal" panose="00000500000000000000" pitchFamily="2" charset="-78"/>
                          <a:cs typeface="Tajawal" panose="00000500000000000000" pitchFamily="2" charset="-78"/>
                        </a:rPr>
                        <a:t>يحب الفرد العمل</a:t>
                      </a:r>
                    </a:p>
                  </a:txBody>
                  <a:tcPr marL="137160" marR="137160" marT="68576" marB="68576" anchor="ctr">
                    <a:solidFill>
                      <a:schemeClr val="bg2"/>
                    </a:solidFill>
                  </a:tcPr>
                </a:tc>
                <a:extLst>
                  <a:ext uri="{0D108BD9-81ED-4DB2-BD59-A6C34878D82A}">
                    <a16:rowId xmlns:a16="http://schemas.microsoft.com/office/drawing/2014/main" val="10001"/>
                  </a:ext>
                </a:extLst>
              </a:tr>
              <a:tr h="900989">
                <a:tc>
                  <a:txBody>
                    <a:bodyPr/>
                    <a:lstStyle/>
                    <a:p>
                      <a:pPr algn="r" rtl="1"/>
                      <a:r>
                        <a:rPr lang="ar-SA" sz="2700" dirty="0">
                          <a:solidFill>
                            <a:schemeClr val="tx1"/>
                          </a:solidFill>
                          <a:latin typeface="Tajawal" panose="00000500000000000000" pitchFamily="2" charset="-78"/>
                          <a:cs typeface="Tajawal" panose="00000500000000000000" pitchFamily="2" charset="-78"/>
                        </a:rPr>
                        <a:t>هناك ضرورة للرقابة اللصيقة المباشرة</a:t>
                      </a:r>
                    </a:p>
                  </a:txBody>
                  <a:tcPr marL="137160" marR="137160" marT="68576" marB="68576" anchor="ctr">
                    <a:solidFill>
                      <a:schemeClr val="accent1">
                        <a:lumMod val="20000"/>
                        <a:lumOff val="80000"/>
                      </a:schemeClr>
                    </a:solidFill>
                  </a:tcPr>
                </a:tc>
                <a:tc>
                  <a:txBody>
                    <a:bodyPr/>
                    <a:lstStyle/>
                    <a:p>
                      <a:pPr algn="r" rtl="1"/>
                      <a:r>
                        <a:rPr lang="ar-SA" sz="2700" dirty="0">
                          <a:solidFill>
                            <a:schemeClr val="tx1"/>
                          </a:solidFill>
                          <a:latin typeface="Tajawal" panose="00000500000000000000" pitchFamily="2" charset="-78"/>
                          <a:cs typeface="Tajawal" panose="00000500000000000000" pitchFamily="2" charset="-78"/>
                        </a:rPr>
                        <a:t>ممارسة الرقابة الذاتية</a:t>
                      </a:r>
                    </a:p>
                  </a:txBody>
                  <a:tcPr marL="137160" marR="137160" marT="68576" marB="68576" anchor="ctr">
                    <a:solidFill>
                      <a:schemeClr val="accent1">
                        <a:lumMod val="20000"/>
                        <a:lumOff val="80000"/>
                      </a:schemeClr>
                    </a:solidFill>
                  </a:tcPr>
                </a:tc>
                <a:extLst>
                  <a:ext uri="{0D108BD9-81ED-4DB2-BD59-A6C34878D82A}">
                    <a16:rowId xmlns:a16="http://schemas.microsoft.com/office/drawing/2014/main" val="10002"/>
                  </a:ext>
                </a:extLst>
              </a:tr>
              <a:tr h="900989">
                <a:tc>
                  <a:txBody>
                    <a:bodyPr/>
                    <a:lstStyle/>
                    <a:p>
                      <a:pPr algn="r" rtl="1"/>
                      <a:r>
                        <a:rPr lang="ar-SA" sz="2700" dirty="0">
                          <a:solidFill>
                            <a:schemeClr val="tx1"/>
                          </a:solidFill>
                          <a:latin typeface="Tajawal" panose="00000500000000000000" pitchFamily="2" charset="-78"/>
                          <a:cs typeface="Tajawal" panose="00000500000000000000" pitchFamily="2" charset="-78"/>
                        </a:rPr>
                        <a:t>الفرد يتجنب المسؤولية</a:t>
                      </a:r>
                    </a:p>
                  </a:txBody>
                  <a:tcPr marL="137160" marR="137160" marT="68576" marB="68576" anchor="ctr">
                    <a:solidFill>
                      <a:schemeClr val="bg2"/>
                    </a:solidFill>
                  </a:tcPr>
                </a:tc>
                <a:tc>
                  <a:txBody>
                    <a:bodyPr/>
                    <a:lstStyle/>
                    <a:p>
                      <a:pPr algn="r" rtl="1"/>
                      <a:r>
                        <a:rPr lang="ar-SA" sz="2700" dirty="0">
                          <a:solidFill>
                            <a:schemeClr val="tx1"/>
                          </a:solidFill>
                          <a:latin typeface="Tajawal" panose="00000500000000000000" pitchFamily="2" charset="-78"/>
                          <a:cs typeface="Tajawal" panose="00000500000000000000" pitchFamily="2" charset="-78"/>
                        </a:rPr>
                        <a:t>يسعى الفرد إلى تحمل المسؤولية</a:t>
                      </a:r>
                    </a:p>
                  </a:txBody>
                  <a:tcPr marL="137160" marR="137160" marT="68576" marB="68576" anchor="ctr">
                    <a:solidFill>
                      <a:schemeClr val="bg2"/>
                    </a:solidFill>
                  </a:tcPr>
                </a:tc>
                <a:extLst>
                  <a:ext uri="{0D108BD9-81ED-4DB2-BD59-A6C34878D82A}">
                    <a16:rowId xmlns:a16="http://schemas.microsoft.com/office/drawing/2014/main" val="10003"/>
                  </a:ext>
                </a:extLst>
              </a:tr>
              <a:tr h="900989">
                <a:tc>
                  <a:txBody>
                    <a:bodyPr/>
                    <a:lstStyle/>
                    <a:p>
                      <a:pPr algn="r" rtl="1"/>
                      <a:r>
                        <a:rPr lang="ar-SA" sz="2700" dirty="0">
                          <a:solidFill>
                            <a:schemeClr val="tx1"/>
                          </a:solidFill>
                          <a:latin typeface="Tajawal" panose="00000500000000000000" pitchFamily="2" charset="-78"/>
                          <a:cs typeface="Tajawal" panose="00000500000000000000" pitchFamily="2" charset="-78"/>
                        </a:rPr>
                        <a:t>يفضل التوجيه عن طريق الآخرين</a:t>
                      </a:r>
                    </a:p>
                  </a:txBody>
                  <a:tcPr marL="137160" marR="137160" marT="68576" marB="68576" anchor="ctr">
                    <a:solidFill>
                      <a:schemeClr val="accent1">
                        <a:lumMod val="20000"/>
                        <a:lumOff val="80000"/>
                      </a:schemeClr>
                    </a:solidFill>
                  </a:tcPr>
                </a:tc>
                <a:tc>
                  <a:txBody>
                    <a:bodyPr/>
                    <a:lstStyle/>
                    <a:p>
                      <a:pPr algn="r" rtl="1"/>
                      <a:r>
                        <a:rPr lang="ar-SA" sz="2700" dirty="0">
                          <a:solidFill>
                            <a:schemeClr val="tx1"/>
                          </a:solidFill>
                          <a:latin typeface="Tajawal" panose="00000500000000000000" pitchFamily="2" charset="-78"/>
                          <a:cs typeface="Tajawal" panose="00000500000000000000" pitchFamily="2" charset="-78"/>
                        </a:rPr>
                        <a:t>يفضل التوجيه الذاتي</a:t>
                      </a:r>
                    </a:p>
                  </a:txBody>
                  <a:tcPr marL="137160" marR="137160" marT="68576" marB="68576" anchor="ctr">
                    <a:solidFill>
                      <a:schemeClr val="accent1">
                        <a:lumMod val="20000"/>
                        <a:lumOff val="80000"/>
                      </a:schemeClr>
                    </a:solidFill>
                  </a:tcPr>
                </a:tc>
                <a:extLst>
                  <a:ext uri="{0D108BD9-81ED-4DB2-BD59-A6C34878D82A}">
                    <a16:rowId xmlns:a16="http://schemas.microsoft.com/office/drawing/2014/main" val="10004"/>
                  </a:ext>
                </a:extLst>
              </a:tr>
              <a:tr h="900989">
                <a:tc>
                  <a:txBody>
                    <a:bodyPr/>
                    <a:lstStyle/>
                    <a:p>
                      <a:pPr algn="r" rtl="1"/>
                      <a:r>
                        <a:rPr lang="ar-SA" sz="2700" dirty="0">
                          <a:solidFill>
                            <a:schemeClr val="tx1"/>
                          </a:solidFill>
                          <a:latin typeface="Tajawal" panose="00000500000000000000" pitchFamily="2" charset="-78"/>
                          <a:cs typeface="Tajawal" panose="00000500000000000000" pitchFamily="2" charset="-78"/>
                        </a:rPr>
                        <a:t>لديه طموح قليل</a:t>
                      </a:r>
                    </a:p>
                  </a:txBody>
                  <a:tcPr marL="137160" marR="137160" marT="68576" marB="68576" anchor="ctr">
                    <a:solidFill>
                      <a:schemeClr val="bg2"/>
                    </a:solidFill>
                  </a:tcPr>
                </a:tc>
                <a:tc>
                  <a:txBody>
                    <a:bodyPr/>
                    <a:lstStyle/>
                    <a:p>
                      <a:pPr algn="r" rtl="1"/>
                      <a:r>
                        <a:rPr lang="ar-SA" sz="2700" dirty="0">
                          <a:solidFill>
                            <a:schemeClr val="tx1"/>
                          </a:solidFill>
                          <a:latin typeface="Tajawal" panose="00000500000000000000" pitchFamily="2" charset="-78"/>
                          <a:cs typeface="Tajawal" panose="00000500000000000000" pitchFamily="2" charset="-78"/>
                        </a:rPr>
                        <a:t>طموحات عالية ودوافع للابتكار</a:t>
                      </a:r>
                    </a:p>
                  </a:txBody>
                  <a:tcPr marL="137160" marR="137160" marT="68576" marB="68576" anchor="ctr">
                    <a:solidFill>
                      <a:schemeClr val="bg2"/>
                    </a:solidFill>
                  </a:tcPr>
                </a:tc>
                <a:extLst>
                  <a:ext uri="{0D108BD9-81ED-4DB2-BD59-A6C34878D82A}">
                    <a16:rowId xmlns:a16="http://schemas.microsoft.com/office/drawing/2014/main" val="10005"/>
                  </a:ext>
                </a:extLst>
              </a:tr>
              <a:tr h="1255925">
                <a:tc>
                  <a:txBody>
                    <a:bodyPr/>
                    <a:lstStyle/>
                    <a:p>
                      <a:pPr algn="r" rtl="1"/>
                      <a:r>
                        <a:rPr lang="ar-SA" sz="2700" dirty="0">
                          <a:solidFill>
                            <a:schemeClr val="tx1"/>
                          </a:solidFill>
                          <a:latin typeface="Tajawal" panose="00000500000000000000" pitchFamily="2" charset="-78"/>
                          <a:cs typeface="Tajawal" panose="00000500000000000000" pitchFamily="2" charset="-78"/>
                        </a:rPr>
                        <a:t>يكون مدفوعاً للعمل نتيجة للحوافز </a:t>
                      </a:r>
                    </a:p>
                  </a:txBody>
                  <a:tcPr marL="137160" marR="137160" marT="68576" marB="68576" anchor="ctr">
                    <a:solidFill>
                      <a:schemeClr val="accent1">
                        <a:lumMod val="20000"/>
                        <a:lumOff val="80000"/>
                      </a:schemeClr>
                    </a:solidFill>
                  </a:tcPr>
                </a:tc>
                <a:tc>
                  <a:txBody>
                    <a:bodyPr/>
                    <a:lstStyle/>
                    <a:p>
                      <a:pPr algn="r" rtl="1"/>
                      <a:r>
                        <a:rPr lang="ar-SA" sz="2700" dirty="0">
                          <a:solidFill>
                            <a:schemeClr val="tx1"/>
                          </a:solidFill>
                          <a:latin typeface="Tajawal" panose="00000500000000000000" pitchFamily="2" charset="-78"/>
                          <a:cs typeface="Tajawal" panose="00000500000000000000" pitchFamily="2" charset="-78"/>
                        </a:rPr>
                        <a:t>يكون مدفوعاً للعمل أساساً نتيجة للحوافز المعنوية</a:t>
                      </a:r>
                    </a:p>
                  </a:txBody>
                  <a:tcPr marL="137160" marR="137160" marT="68576" marB="68576" anchor="ctr">
                    <a:solidFill>
                      <a:schemeClr val="accent1">
                        <a:lumMod val="20000"/>
                        <a:lumOff val="80000"/>
                      </a:schemeClr>
                    </a:solidFill>
                  </a:tcPr>
                </a:tc>
                <a:extLst>
                  <a:ext uri="{0D108BD9-81ED-4DB2-BD59-A6C34878D82A}">
                    <a16:rowId xmlns:a16="http://schemas.microsoft.com/office/drawing/2014/main" val="10006"/>
                  </a:ext>
                </a:extLst>
              </a:tr>
              <a:tr h="900989">
                <a:tc>
                  <a:txBody>
                    <a:bodyPr/>
                    <a:lstStyle/>
                    <a:p>
                      <a:pPr algn="r" rtl="1"/>
                      <a:r>
                        <a:rPr lang="ar-SA" sz="2700" dirty="0">
                          <a:solidFill>
                            <a:schemeClr val="tx1"/>
                          </a:solidFill>
                          <a:latin typeface="Tajawal" panose="00000500000000000000" pitchFamily="2" charset="-78"/>
                          <a:cs typeface="Tajawal" panose="00000500000000000000" pitchFamily="2" charset="-78"/>
                        </a:rPr>
                        <a:t>يفضل التخصص الدقيق في الوظيفة</a:t>
                      </a:r>
                    </a:p>
                  </a:txBody>
                  <a:tcPr marL="137160" marR="137160" marT="68576" marB="68576" anchor="ctr">
                    <a:solidFill>
                      <a:schemeClr val="bg2"/>
                    </a:solidFill>
                  </a:tcPr>
                </a:tc>
                <a:tc>
                  <a:txBody>
                    <a:bodyPr/>
                    <a:lstStyle/>
                    <a:p>
                      <a:pPr algn="r" rtl="1"/>
                      <a:r>
                        <a:rPr lang="ar-SA" sz="2700" dirty="0">
                          <a:solidFill>
                            <a:schemeClr val="tx1"/>
                          </a:solidFill>
                          <a:latin typeface="Tajawal" panose="00000500000000000000" pitchFamily="2" charset="-78"/>
                          <a:cs typeface="Tajawal" panose="00000500000000000000" pitchFamily="2" charset="-78"/>
                        </a:rPr>
                        <a:t>يرغب في الإثراء الوظيفي</a:t>
                      </a:r>
                    </a:p>
                  </a:txBody>
                  <a:tcPr marL="137160" marR="137160" marT="68576" marB="68576" anchor="ctr">
                    <a:solidFill>
                      <a:schemeClr val="bg2"/>
                    </a:solidFill>
                  </a:tcPr>
                </a:tc>
                <a:extLst>
                  <a:ext uri="{0D108BD9-81ED-4DB2-BD59-A6C34878D82A}">
                    <a16:rowId xmlns:a16="http://schemas.microsoft.com/office/drawing/2014/main" val="10007"/>
                  </a:ext>
                </a:extLst>
              </a:tr>
            </a:tbl>
          </a:graphicData>
        </a:graphic>
      </p:graphicFrame>
      <p:sp>
        <p:nvSpPr>
          <p:cNvPr id="6" name="Rounded Rectangle 5"/>
          <p:cNvSpPr/>
          <p:nvPr/>
        </p:nvSpPr>
        <p:spPr>
          <a:xfrm>
            <a:off x="6477000" y="125347"/>
            <a:ext cx="5029200" cy="6858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1"/>
          <p:cNvSpPr txBox="1"/>
          <p:nvPr/>
        </p:nvSpPr>
        <p:spPr>
          <a:xfrm>
            <a:off x="6477000" y="-190500"/>
            <a:ext cx="5159425" cy="940642"/>
          </a:xfrm>
          <a:prstGeom prst="rect">
            <a:avLst/>
          </a:prstGeom>
        </p:spPr>
        <p:txBody>
          <a:bodyPr lIns="0" tIns="0" rIns="0" bIns="0" rtlCol="0" anchor="t">
            <a:spAutoFit/>
          </a:bodyPr>
          <a:lstStyle/>
          <a:p>
            <a:pPr algn="ctr" rtl="1">
              <a:lnSpc>
                <a:spcPts val="8539"/>
              </a:lnSpc>
              <a:spcBef>
                <a:spcPct val="0"/>
              </a:spcBef>
            </a:pPr>
            <a:r>
              <a:rPr lang="ar-EG" sz="3200" b="1" dirty="0">
                <a:solidFill>
                  <a:schemeClr val="bg1"/>
                </a:solidFill>
                <a:latin typeface="Tajawal Bold"/>
                <a:ea typeface="Tajawal Bold"/>
                <a:cs typeface="Tajawal Bold"/>
                <a:sym typeface="Tajawal Bold"/>
                <a:rtl/>
              </a:rPr>
              <a:t>مقارنة بين نظريتي (</a:t>
            </a:r>
            <a:r>
              <a:rPr lang="en-US" sz="3200" b="1" dirty="0">
                <a:solidFill>
                  <a:schemeClr val="bg1"/>
                </a:solidFill>
                <a:latin typeface="Tajawal Bold"/>
                <a:ea typeface="Tajawal Bold"/>
                <a:cs typeface="Tajawal Bold"/>
                <a:sym typeface="Tajawal Bold"/>
                <a:rtl/>
              </a:rPr>
              <a:t>X,Y)  </a:t>
            </a:r>
          </a:p>
        </p:txBody>
      </p:sp>
      <p:grpSp>
        <p:nvGrpSpPr>
          <p:cNvPr id="8" name="Group 38"/>
          <p:cNvGrpSpPr/>
          <p:nvPr/>
        </p:nvGrpSpPr>
        <p:grpSpPr>
          <a:xfrm>
            <a:off x="0" y="0"/>
            <a:ext cx="1028700" cy="1028700"/>
            <a:chOff x="0" y="0"/>
            <a:chExt cx="812800" cy="812800"/>
          </a:xfrm>
        </p:grpSpPr>
        <p:sp>
          <p:nvSpPr>
            <p:cNvPr id="9" name="Freeform 3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0"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8"/>
          <p:cNvGrpSpPr/>
          <p:nvPr/>
        </p:nvGrpSpPr>
        <p:grpSpPr>
          <a:xfrm>
            <a:off x="0" y="6690087"/>
            <a:ext cx="1028700" cy="3177813"/>
            <a:chOff x="0" y="0"/>
            <a:chExt cx="812800" cy="2510865"/>
          </a:xfrm>
        </p:grpSpPr>
        <p:sp>
          <p:nvSpPr>
            <p:cNvPr id="12"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3"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4"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grpSp>
        <p:nvGrpSpPr>
          <p:cNvPr id="15" name="Group 35"/>
          <p:cNvGrpSpPr/>
          <p:nvPr/>
        </p:nvGrpSpPr>
        <p:grpSpPr>
          <a:xfrm>
            <a:off x="17259300" y="0"/>
            <a:ext cx="1694792" cy="10287000"/>
            <a:chOff x="0" y="0"/>
            <a:chExt cx="446365" cy="2709333"/>
          </a:xfrm>
        </p:grpSpPr>
        <p:sp>
          <p:nvSpPr>
            <p:cNvPr id="16" name="Freeform 36"/>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7" name="TextBox 37"/>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18"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2"/>
            <a:stretch>
              <a:fillRect/>
            </a:stretch>
          </a:blipFill>
        </p:spPr>
        <p:txBody>
          <a:bodyPr/>
          <a:lstStyle/>
          <a:p>
            <a:endParaRPr lang="en-US"/>
          </a:p>
        </p:txBody>
      </p:sp>
      <p:sp>
        <p:nvSpPr>
          <p:cNvPr id="19" name="TextBox 18"/>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17</a:t>
            </a:r>
          </a:p>
        </p:txBody>
      </p:sp>
    </p:spTree>
    <p:extLst>
      <p:ext uri="{BB962C8B-B14F-4D97-AF65-F5344CB8AC3E}">
        <p14:creationId xmlns:p14="http://schemas.microsoft.com/office/powerpoint/2010/main" val="70480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3"/>
            <a:stretch>
              <a:fillRect l="-15444" r="-15444"/>
            </a:stretch>
          </a:blipFill>
        </p:spPr>
        <p:txBody>
          <a:bodyPr/>
          <a:lstStyle/>
          <a:p>
            <a:endParaRPr lang="en-US"/>
          </a:p>
        </p:txBody>
      </p:sp>
      <p:sp>
        <p:nvSpPr>
          <p:cNvPr id="3" name="Freeform 3"/>
          <p:cNvSpPr/>
          <p:nvPr/>
        </p:nvSpPr>
        <p:spPr>
          <a:xfrm rot="-10800000">
            <a:off x="3276600" y="876300"/>
            <a:ext cx="14638225" cy="82296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4"/>
            <a:stretch>
              <a:fillRect l="-36215"/>
            </a:stretch>
          </a:blipFill>
        </p:spPr>
        <p:txBody>
          <a:bodyPr/>
          <a:lstStyle/>
          <a:p>
            <a:endParaRPr lang="en-US"/>
          </a:p>
        </p:txBody>
      </p:sp>
      <p:grpSp>
        <p:nvGrpSpPr>
          <p:cNvPr id="4" name="Group 4"/>
          <p:cNvGrpSpPr>
            <a:grpSpLocks noChangeAspect="1"/>
          </p:cNvGrpSpPr>
          <p:nvPr/>
        </p:nvGrpSpPr>
        <p:grpSpPr>
          <a:xfrm>
            <a:off x="185976" y="2721908"/>
            <a:ext cx="5295887" cy="54695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7166568" y="693549"/>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stretch>
              <a:fillRect/>
            </a:stretch>
          </a:blipFill>
        </p:spPr>
        <p:txBody>
          <a:bodyPr/>
          <a:lstStyle/>
          <a:p>
            <a:endParaRPr lang="en-US"/>
          </a:p>
        </p:txBody>
      </p:sp>
      <p:sp>
        <p:nvSpPr>
          <p:cNvPr id="8" name="Freeform 8"/>
          <p:cNvSpPr/>
          <p:nvPr/>
        </p:nvSpPr>
        <p:spPr>
          <a:xfrm>
            <a:off x="14310910" y="8763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7"/>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9215676" y="1333500"/>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8"/>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8"/>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8"/>
              <a:stretch>
                <a:fillRect/>
              </a:stretch>
            </a:blipFill>
          </p:spPr>
          <p:txBody>
            <a:bodyPr/>
            <a:lstStyle/>
            <a:p>
              <a:endParaRPr lang="en-US"/>
            </a:p>
          </p:txBody>
        </p:sp>
      </p:grpSp>
      <p:sp>
        <p:nvSpPr>
          <p:cNvPr id="16" name="TextBox 16"/>
          <p:cNvSpPr txBox="1"/>
          <p:nvPr/>
        </p:nvSpPr>
        <p:spPr>
          <a:xfrm>
            <a:off x="7391400" y="1714500"/>
            <a:ext cx="10488049" cy="1538883"/>
          </a:xfrm>
          <a:prstGeom prst="rect">
            <a:avLst/>
          </a:prstGeom>
        </p:spPr>
        <p:txBody>
          <a:bodyPr wrap="square" lIns="0" tIns="0" rIns="0" bIns="0" rtlCol="0" anchor="t">
            <a:spAutoFit/>
          </a:bodyPr>
          <a:lstStyle/>
          <a:p>
            <a:pPr algn="r" rtl="1"/>
            <a:r>
              <a:rPr lang="ar-EG" sz="4000" b="1" dirty="0">
                <a:solidFill>
                  <a:srgbClr val="000000"/>
                </a:solidFill>
                <a:latin typeface="Tajawal Bold"/>
                <a:ea typeface="Tajawal Bold"/>
                <a:cs typeface="Tajawal Bold"/>
                <a:sym typeface="League Spartan"/>
                <a:rtl/>
              </a:rPr>
              <a:t>ثالثاً: نظريات  </a:t>
            </a:r>
            <a:r>
              <a:rPr lang="en-US" sz="4000" b="1" dirty="0">
                <a:solidFill>
                  <a:srgbClr val="000000"/>
                </a:solidFill>
                <a:latin typeface="Tajawal Bold"/>
                <a:ea typeface="Tajawal Bold"/>
                <a:cs typeface="Tajawal Bold"/>
                <a:sym typeface="League Spartan"/>
                <a:rtl/>
              </a:rPr>
              <a:t>X , Y , Z</a:t>
            </a:r>
          </a:p>
          <a:p>
            <a:pPr algn="just"/>
            <a:endParaRPr lang="ar-EG" sz="6000" dirty="0">
              <a:solidFill>
                <a:srgbClr val="626953"/>
              </a:solidFill>
              <a:latin typeface="League Spartan"/>
              <a:ea typeface="League Spartan"/>
              <a:cs typeface="League Spartan"/>
              <a:sym typeface="League Spartan"/>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9"/>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18</a:t>
            </a:r>
          </a:p>
        </p:txBody>
      </p:sp>
      <p:sp>
        <p:nvSpPr>
          <p:cNvPr id="21"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43" name="Rectangle 29"/>
          <p:cNvSpPr>
            <a:spLocks noChangeArrowheads="1"/>
          </p:cNvSpPr>
          <p:nvPr/>
        </p:nvSpPr>
        <p:spPr bwMode="auto">
          <a:xfrm>
            <a:off x="5881994" y="3183712"/>
            <a:ext cx="11379200" cy="1200150"/>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 typeface="Arial" panose="020B0604020202020204" pitchFamily="34" charset="0"/>
              <a:buNone/>
              <a:defRPr/>
            </a:pPr>
            <a:r>
              <a:rPr lang="ar-SA" sz="2400" dirty="0">
                <a:solidFill>
                  <a:srgbClr val="002060"/>
                </a:solidFill>
                <a:latin typeface="Tajawal Bold" panose="020B0604020202020204" charset="-78"/>
                <a:cs typeface="Tajawal Bold" panose="020B0604020202020204" charset="-78"/>
              </a:rPr>
              <a:t>نظرية </a:t>
            </a:r>
            <a:r>
              <a:rPr lang="en-US" sz="2400" dirty="0">
                <a:solidFill>
                  <a:srgbClr val="002060"/>
                </a:solidFill>
                <a:latin typeface="Tajawal Bold" panose="020B0604020202020204" charset="-78"/>
                <a:cs typeface="Tajawal Bold" panose="020B0604020202020204" charset="-78"/>
              </a:rPr>
              <a:t>Z</a:t>
            </a:r>
            <a:r>
              <a:rPr lang="ar-SA" sz="2400" dirty="0">
                <a:solidFill>
                  <a:srgbClr val="002060"/>
                </a:solidFill>
                <a:latin typeface="Tajawal Bold" panose="020B0604020202020204" charset="-78"/>
                <a:cs typeface="Tajawal Bold" panose="020B0604020202020204" charset="-78"/>
              </a:rPr>
              <a:t>:</a:t>
            </a:r>
          </a:p>
          <a:p>
            <a:pPr algn="r" rtl="1">
              <a:lnSpc>
                <a:spcPct val="100000"/>
              </a:lnSpc>
              <a:spcBef>
                <a:spcPct val="0"/>
              </a:spcBef>
              <a:buFont typeface="Arial" panose="020B0604020202020204" pitchFamily="34" charset="0"/>
              <a:buNone/>
              <a:defRPr/>
            </a:pPr>
            <a:endParaRPr lang="ar-SA" sz="2400" dirty="0">
              <a:solidFill>
                <a:srgbClr val="002060"/>
              </a:solidFill>
              <a:latin typeface="Tajawal" panose="00000500000000000000" pitchFamily="2" charset="-78"/>
              <a:cs typeface="Tajawal" panose="00000500000000000000" pitchFamily="2" charset="-78"/>
            </a:endParaRPr>
          </a:p>
          <a:p>
            <a:pPr algn="r" rtl="1">
              <a:lnSpc>
                <a:spcPct val="100000"/>
              </a:lnSpc>
              <a:spcBef>
                <a:spcPct val="0"/>
              </a:spcBef>
              <a:buFont typeface="Arial" panose="020B0604020202020204" pitchFamily="34" charset="0"/>
              <a:buNone/>
              <a:defRPr/>
            </a:pPr>
            <a:r>
              <a:rPr lang="ar-SA" sz="2400" b="1" dirty="0">
                <a:solidFill>
                  <a:schemeClr val="accent4"/>
                </a:solidFill>
                <a:latin typeface="Tajawal Bold" panose="020B0604020202020204" charset="-78"/>
                <a:cs typeface="Tajawal Bold" panose="020B0604020202020204" charset="-78"/>
              </a:rPr>
              <a:t>قام وليم أوشي بتقديم نظرية </a:t>
            </a:r>
            <a:r>
              <a:rPr lang="en-US" sz="2400" b="1" dirty="0">
                <a:solidFill>
                  <a:schemeClr val="accent4"/>
                </a:solidFill>
                <a:latin typeface="Tajawal Bold" panose="020B0604020202020204" charset="-78"/>
                <a:cs typeface="Tajawal Bold" panose="020B0604020202020204" charset="-78"/>
              </a:rPr>
              <a:t>Z</a:t>
            </a:r>
            <a:r>
              <a:rPr lang="ar-SA" sz="2400" b="1" dirty="0">
                <a:solidFill>
                  <a:schemeClr val="accent4"/>
                </a:solidFill>
                <a:latin typeface="Tajawal Bold" panose="020B0604020202020204" charset="-78"/>
                <a:cs typeface="Tajawal Bold" panose="020B0604020202020204" charset="-78"/>
              </a:rPr>
              <a:t> وتقوم على الافتراضات الآتية:</a:t>
            </a:r>
          </a:p>
        </p:txBody>
      </p:sp>
      <p:sp>
        <p:nvSpPr>
          <p:cNvPr id="44" name="Oval 80"/>
          <p:cNvSpPr/>
          <p:nvPr/>
        </p:nvSpPr>
        <p:spPr>
          <a:xfrm>
            <a:off x="17431137" y="3330895"/>
            <a:ext cx="230188"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2400" dirty="0">
              <a:solidFill>
                <a:schemeClr val="bg1">
                  <a:lumMod val="75000"/>
                </a:schemeClr>
              </a:solidFill>
              <a:latin typeface="Tajawal" panose="00000500000000000000" pitchFamily="2" charset="-78"/>
              <a:cs typeface="Tajawal" panose="00000500000000000000" pitchFamily="2" charset="-78"/>
            </a:endParaRPr>
          </a:p>
        </p:txBody>
      </p:sp>
      <p:sp>
        <p:nvSpPr>
          <p:cNvPr id="45" name="Rectangle 220"/>
          <p:cNvSpPr/>
          <p:nvPr/>
        </p:nvSpPr>
        <p:spPr>
          <a:xfrm>
            <a:off x="17206913" y="4562814"/>
            <a:ext cx="271462" cy="278329"/>
          </a:xfrm>
          <a:prstGeom prst="rect">
            <a:avLst/>
          </a:prstGeom>
          <a:solidFill>
            <a:schemeClr val="accent2"/>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46" name="Rectangle 221"/>
          <p:cNvSpPr/>
          <p:nvPr/>
        </p:nvSpPr>
        <p:spPr>
          <a:xfrm>
            <a:off x="17206913" y="5261898"/>
            <a:ext cx="271462" cy="291981"/>
          </a:xfrm>
          <a:prstGeom prst="rect">
            <a:avLst/>
          </a:prstGeom>
          <a:solidFill>
            <a:schemeClr val="accent3">
              <a:lumMod val="60000"/>
              <a:lumOff val="4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47" name="مستطيل 3"/>
          <p:cNvSpPr>
            <a:spLocks noChangeArrowheads="1"/>
          </p:cNvSpPr>
          <p:nvPr/>
        </p:nvSpPr>
        <p:spPr bwMode="auto">
          <a:xfrm>
            <a:off x="7924800" y="4464050"/>
            <a:ext cx="91614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2000" dirty="0">
                <a:latin typeface="Tajawal" panose="00000500000000000000" pitchFamily="2" charset="-78"/>
                <a:cs typeface="Tajawal" panose="00000500000000000000" pitchFamily="2" charset="-78"/>
              </a:rPr>
              <a:t>أ. الموافقة على العمل مدى الحياة دون اشتراط التسريح أو التوقف عن العمل .</a:t>
            </a:r>
          </a:p>
        </p:txBody>
      </p:sp>
      <p:sp>
        <p:nvSpPr>
          <p:cNvPr id="48" name="مستطيل 3"/>
          <p:cNvSpPr>
            <a:spLocks noChangeArrowheads="1"/>
          </p:cNvSpPr>
          <p:nvPr/>
        </p:nvSpPr>
        <p:spPr bwMode="auto">
          <a:xfrm>
            <a:off x="7696200" y="5053013"/>
            <a:ext cx="93900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2000" dirty="0">
                <a:latin typeface="Tajawal" panose="00000500000000000000" pitchFamily="2" charset="-78"/>
                <a:cs typeface="Tajawal" panose="00000500000000000000" pitchFamily="2" charset="-78"/>
              </a:rPr>
              <a:t>ب. يجب التركيز على الثقة وكسب الولاء في علاقة العامل بصاحب العمل .</a:t>
            </a:r>
          </a:p>
        </p:txBody>
      </p:sp>
      <p:sp>
        <p:nvSpPr>
          <p:cNvPr id="49" name="Rectangle 221"/>
          <p:cNvSpPr/>
          <p:nvPr/>
        </p:nvSpPr>
        <p:spPr>
          <a:xfrm>
            <a:off x="17216438" y="5974634"/>
            <a:ext cx="271462" cy="291981"/>
          </a:xfrm>
          <a:prstGeom prst="rect">
            <a:avLst/>
          </a:prstGeom>
          <a:solidFill>
            <a:schemeClr val="accent4"/>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50" name="مستطيل 3"/>
          <p:cNvSpPr>
            <a:spLocks noChangeArrowheads="1"/>
          </p:cNvSpPr>
          <p:nvPr/>
        </p:nvSpPr>
        <p:spPr bwMode="auto">
          <a:xfrm>
            <a:off x="9067800" y="5800725"/>
            <a:ext cx="80184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2000" dirty="0">
                <a:latin typeface="Tajawal" panose="00000500000000000000" pitchFamily="2" charset="-78"/>
                <a:cs typeface="Tajawal" panose="00000500000000000000" pitchFamily="2" charset="-78"/>
              </a:rPr>
              <a:t>ج. الاهتمام الشامل بالأفراد .</a:t>
            </a:r>
          </a:p>
        </p:txBody>
      </p:sp>
      <p:sp>
        <p:nvSpPr>
          <p:cNvPr id="51" name="Rectangle 221"/>
          <p:cNvSpPr/>
          <p:nvPr/>
        </p:nvSpPr>
        <p:spPr>
          <a:xfrm>
            <a:off x="17206913" y="6723960"/>
            <a:ext cx="271462" cy="291981"/>
          </a:xfrm>
          <a:prstGeom prst="rect">
            <a:avLst/>
          </a:prstGeom>
          <a:solidFill>
            <a:srgbClr val="0070C0"/>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52" name="مستطيل 3"/>
          <p:cNvSpPr>
            <a:spLocks noChangeArrowheads="1"/>
          </p:cNvSpPr>
          <p:nvPr/>
        </p:nvSpPr>
        <p:spPr bwMode="auto">
          <a:xfrm>
            <a:off x="8077201" y="6527800"/>
            <a:ext cx="9069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2000" dirty="0">
                <a:latin typeface="Tajawal" panose="00000500000000000000" pitchFamily="2" charset="-78"/>
                <a:cs typeface="Tajawal" panose="00000500000000000000" pitchFamily="2" charset="-78"/>
              </a:rPr>
              <a:t>د. إبراز المسؤولية الفردية كعامل أساسي في العمل .</a:t>
            </a:r>
          </a:p>
        </p:txBody>
      </p:sp>
      <p:sp>
        <p:nvSpPr>
          <p:cNvPr id="53" name="Rectangle 221"/>
          <p:cNvSpPr/>
          <p:nvPr/>
        </p:nvSpPr>
        <p:spPr>
          <a:xfrm>
            <a:off x="17206913" y="7437354"/>
            <a:ext cx="271462" cy="291981"/>
          </a:xfrm>
          <a:prstGeom prst="rect">
            <a:avLst/>
          </a:prstGeom>
          <a:solidFill>
            <a:srgbClr val="FF66CC"/>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54" name="مستطيل 3"/>
          <p:cNvSpPr>
            <a:spLocks noChangeArrowheads="1"/>
          </p:cNvSpPr>
          <p:nvPr/>
        </p:nvSpPr>
        <p:spPr bwMode="auto">
          <a:xfrm>
            <a:off x="6400801" y="7242175"/>
            <a:ext cx="107457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2000" dirty="0">
                <a:latin typeface="Tajawal" panose="00000500000000000000" pitchFamily="2" charset="-78"/>
                <a:cs typeface="Tajawal" panose="00000500000000000000" pitchFamily="2" charset="-78"/>
              </a:rPr>
              <a:t>ه. الاستفادة من تأثير المشاركة في الإدارة بحيث تحظى القرارت بالرضا التام أو الموافقة الجماعية.</a:t>
            </a:r>
          </a:p>
        </p:txBody>
      </p:sp>
      <p:sp>
        <p:nvSpPr>
          <p:cNvPr id="55" name="Rectangle 221"/>
          <p:cNvSpPr/>
          <p:nvPr/>
        </p:nvSpPr>
        <p:spPr>
          <a:xfrm>
            <a:off x="17206913" y="8153895"/>
            <a:ext cx="271462" cy="291981"/>
          </a:xfrm>
          <a:prstGeom prst="rect">
            <a:avLst/>
          </a:prstGeom>
          <a:solidFill>
            <a:srgbClr val="00B0F0"/>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56" name="مستطيل 3"/>
          <p:cNvSpPr>
            <a:spLocks noChangeArrowheads="1"/>
          </p:cNvSpPr>
          <p:nvPr/>
        </p:nvSpPr>
        <p:spPr bwMode="auto">
          <a:xfrm>
            <a:off x="8077201" y="7958138"/>
            <a:ext cx="90693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2000" dirty="0">
                <a:latin typeface="Tajawal" panose="00000500000000000000" pitchFamily="2" charset="-78"/>
                <a:cs typeface="Tajawal" panose="00000500000000000000" pitchFamily="2" charset="-78"/>
              </a:rPr>
              <a:t>و. إجراء اختبارات عالية المستوى للفرد قبل توليه مستوى وظيفي أعلى.</a:t>
            </a:r>
            <a:endParaRPr lang="en-US" altLang="en-US" sz="2000" dirty="0">
              <a:latin typeface="Tajawal" panose="00000500000000000000" pitchFamily="2" charset="-78"/>
              <a:cs typeface="Tajawal" panose="00000500000000000000" pitchFamily="2" charset="-78"/>
            </a:endParaRPr>
          </a:p>
        </p:txBody>
      </p:sp>
    </p:spTree>
    <p:extLst>
      <p:ext uri="{BB962C8B-B14F-4D97-AF65-F5344CB8AC3E}">
        <p14:creationId xmlns:p14="http://schemas.microsoft.com/office/powerpoint/2010/main" val="1518866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grpSp>
        <p:nvGrpSpPr>
          <p:cNvPr id="3" name="Group 3"/>
          <p:cNvGrpSpPr>
            <a:grpSpLocks noChangeAspect="1"/>
          </p:cNvGrpSpPr>
          <p:nvPr/>
        </p:nvGrpSpPr>
        <p:grpSpPr>
          <a:xfrm rot="-1083260">
            <a:off x="10417433" y="-6581"/>
            <a:ext cx="10996799" cy="11357494"/>
            <a:chOff x="0" y="0"/>
            <a:chExt cx="6350000" cy="6558280"/>
          </a:xfrm>
        </p:grpSpPr>
        <p:sp>
          <p:nvSpPr>
            <p:cNvPr id="4" name="Freeform 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27567" r="-27567"/>
              </a:stretch>
            </a:blipFill>
          </p:spPr>
          <p:txBody>
            <a:bodyPr/>
            <a:lstStyle/>
            <a:p>
              <a:endParaRPr lang="en-US"/>
            </a:p>
          </p:txBody>
        </p:sp>
        <p:sp>
          <p:nvSpPr>
            <p:cNvPr id="5" name="Freeform 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592900"/>
            </a:solidFill>
          </p:spPr>
          <p:txBody>
            <a:bodyPr/>
            <a:lstStyle/>
            <a:p>
              <a:endParaRPr lang="en-US"/>
            </a:p>
          </p:txBody>
        </p:sp>
      </p:grpSp>
      <p:grpSp>
        <p:nvGrpSpPr>
          <p:cNvPr id="6" name="Group 6"/>
          <p:cNvGrpSpPr/>
          <p:nvPr/>
        </p:nvGrpSpPr>
        <p:grpSpPr>
          <a:xfrm>
            <a:off x="-1441217" y="266297"/>
            <a:ext cx="2882434" cy="288243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sp>
        <p:nvSpPr>
          <p:cNvPr id="9" name="Freeform 9"/>
          <p:cNvSpPr/>
          <p:nvPr/>
        </p:nvSpPr>
        <p:spPr>
          <a:xfrm rot="-1059828">
            <a:off x="-1336143" y="-793634"/>
            <a:ext cx="3931162" cy="3137242"/>
          </a:xfrm>
          <a:custGeom>
            <a:avLst/>
            <a:gdLst/>
            <a:ahLst/>
            <a:cxnLst/>
            <a:rect l="l" t="t" r="r" b="b"/>
            <a:pathLst>
              <a:path w="3931162" h="3137242">
                <a:moveTo>
                  <a:pt x="0" y="0"/>
                </a:moveTo>
                <a:lnTo>
                  <a:pt x="3931162" y="0"/>
                </a:lnTo>
                <a:lnTo>
                  <a:pt x="3931162" y="3137242"/>
                </a:lnTo>
                <a:lnTo>
                  <a:pt x="0" y="3137242"/>
                </a:lnTo>
                <a:lnTo>
                  <a:pt x="0" y="0"/>
                </a:lnTo>
                <a:close/>
              </a:path>
            </a:pathLst>
          </a:custGeom>
          <a:blipFill>
            <a:blip r:embed="rId4">
              <a:extLst>
                <a:ext uri="{96DAC541-7B7A-43D3-8B79-37D633B846F1}">
                  <asvg:svgBlip xmlns:asvg="http://schemas.microsoft.com/office/drawing/2016/SVG/main" r:embed="rId5"/>
                </a:ext>
              </a:extLst>
            </a:blip>
            <a:stretch>
              <a:fillRect l="-93358"/>
            </a:stretch>
          </a:blipFill>
        </p:spPr>
        <p:txBody>
          <a:bodyPr/>
          <a:lstStyle/>
          <a:p>
            <a:endParaRPr lang="en-US"/>
          </a:p>
        </p:txBody>
      </p:sp>
      <p:sp>
        <p:nvSpPr>
          <p:cNvPr id="10" name="Freeform 10"/>
          <p:cNvSpPr/>
          <p:nvPr/>
        </p:nvSpPr>
        <p:spPr>
          <a:xfrm rot="9531374">
            <a:off x="15732882" y="8718379"/>
            <a:ext cx="3931162" cy="3137242"/>
          </a:xfrm>
          <a:custGeom>
            <a:avLst/>
            <a:gdLst/>
            <a:ahLst/>
            <a:cxnLst/>
            <a:rect l="l" t="t" r="r" b="b"/>
            <a:pathLst>
              <a:path w="3931162" h="3137242">
                <a:moveTo>
                  <a:pt x="0" y="0"/>
                </a:moveTo>
                <a:lnTo>
                  <a:pt x="3931162" y="0"/>
                </a:lnTo>
                <a:lnTo>
                  <a:pt x="3931162" y="3137242"/>
                </a:lnTo>
                <a:lnTo>
                  <a:pt x="0" y="3137242"/>
                </a:lnTo>
                <a:lnTo>
                  <a:pt x="0" y="0"/>
                </a:lnTo>
                <a:close/>
              </a:path>
            </a:pathLst>
          </a:custGeom>
          <a:blipFill>
            <a:blip r:embed="rId4">
              <a:extLst>
                <a:ext uri="{96DAC541-7B7A-43D3-8B79-37D633B846F1}">
                  <asvg:svgBlip xmlns:asvg="http://schemas.microsoft.com/office/drawing/2016/SVG/main" r:embed="rId5"/>
                </a:ext>
              </a:extLst>
            </a:blip>
            <a:stretch>
              <a:fillRect l="-93358"/>
            </a:stretch>
          </a:blipFill>
        </p:spPr>
        <p:txBody>
          <a:bodyPr/>
          <a:lstStyle/>
          <a:p>
            <a:endParaRPr lang="en-US"/>
          </a:p>
        </p:txBody>
      </p:sp>
      <p:sp>
        <p:nvSpPr>
          <p:cNvPr id="11" name="TextBox 11"/>
          <p:cNvSpPr txBox="1"/>
          <p:nvPr/>
        </p:nvSpPr>
        <p:spPr>
          <a:xfrm>
            <a:off x="0" y="4070220"/>
            <a:ext cx="9634475" cy="4023537"/>
          </a:xfrm>
          <a:prstGeom prst="rect">
            <a:avLst/>
          </a:prstGeom>
        </p:spPr>
        <p:txBody>
          <a:bodyPr lIns="0" tIns="0" rIns="0" bIns="0" rtlCol="0" anchor="t">
            <a:spAutoFit/>
          </a:bodyPr>
          <a:lstStyle/>
          <a:p>
            <a:pPr algn="ctr" rtl="1">
              <a:lnSpc>
                <a:spcPts val="9487"/>
              </a:lnSpc>
            </a:pPr>
            <a:r>
              <a:rPr lang="ar-EG" sz="6776" b="1" dirty="0">
                <a:solidFill>
                  <a:srgbClr val="000000"/>
                </a:solidFill>
                <a:latin typeface="Tajawal Bold"/>
                <a:ea typeface="Tajawal Bold"/>
                <a:cs typeface="Tajawal Bold"/>
                <a:sym typeface="Tajawal Bold"/>
                <a:rtl/>
              </a:rPr>
              <a:t>الفصل الثامن</a:t>
            </a:r>
          </a:p>
          <a:p>
            <a:pPr algn="ctr" rtl="1">
              <a:lnSpc>
                <a:spcPts val="9487"/>
              </a:lnSpc>
            </a:pPr>
            <a:r>
              <a:rPr lang="ar-EG" sz="6776" b="1" dirty="0">
                <a:solidFill>
                  <a:srgbClr val="000000"/>
                </a:solidFill>
                <a:latin typeface="Tajawal Bold"/>
                <a:ea typeface="Tajawal Bold"/>
                <a:cs typeface="Tajawal Bold"/>
                <a:sym typeface="Tajawal Bold"/>
                <a:rtl/>
              </a:rPr>
              <a:t>الدافعية والحوافز</a:t>
            </a:r>
          </a:p>
          <a:p>
            <a:pPr algn="ctr">
              <a:lnSpc>
                <a:spcPts val="14136"/>
              </a:lnSpc>
            </a:pPr>
            <a:r>
              <a:rPr lang="en-US" sz="6000" b="1" spc="586" dirty="0">
                <a:solidFill>
                  <a:srgbClr val="000000"/>
                </a:solidFill>
                <a:latin typeface="Sakkal Majalla" panose="02000000000000000000" pitchFamily="2" charset="-78"/>
                <a:ea typeface="Tajawal Bold"/>
                <a:cs typeface="Sakkal Majalla" panose="02000000000000000000" pitchFamily="2" charset="-78"/>
                <a:sym typeface="Tajawal Bold"/>
                <a:rtl/>
              </a:rPr>
              <a:t>Motivation and Incentives</a:t>
            </a:r>
          </a:p>
        </p:txBody>
      </p:sp>
      <p:sp>
        <p:nvSpPr>
          <p:cNvPr id="12"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6"/>
            <a:stretch>
              <a:fillRect/>
            </a:stretch>
          </a:blipFill>
        </p:spPr>
        <p:txBody>
          <a:bodyPr/>
          <a:lstStyle/>
          <a:p>
            <a:endParaRPr lang="en-US"/>
          </a:p>
        </p:txBody>
      </p:sp>
      <p:sp>
        <p:nvSpPr>
          <p:cNvPr id="14" name="TextBox 13"/>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1"/>
          <p:cNvSpPr txBox="1">
            <a:spLocks/>
          </p:cNvSpPr>
          <p:nvPr/>
        </p:nvSpPr>
        <p:spPr>
          <a:xfrm>
            <a:off x="5105400" y="250033"/>
            <a:ext cx="7670007" cy="100250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rtl="1">
              <a:defRPr/>
            </a:pPr>
            <a:endParaRPr lang="ar-SA" sz="4800" b="1" dirty="0">
              <a:solidFill>
                <a:srgbClr val="FF0000"/>
              </a:solidFill>
              <a:latin typeface="Calibri" panose="020F0502020204030204" pitchFamily="34" charset="0"/>
              <a:ea typeface="+mn-ea"/>
              <a:cs typeface="Calibri" panose="020F0502020204030204" pitchFamily="34" charset="0"/>
            </a:endParaRPr>
          </a:p>
        </p:txBody>
      </p:sp>
      <p:sp>
        <p:nvSpPr>
          <p:cNvPr id="64515" name="Rectangle 29"/>
          <p:cNvSpPr>
            <a:spLocks noChangeArrowheads="1"/>
          </p:cNvSpPr>
          <p:nvPr/>
        </p:nvSpPr>
        <p:spPr bwMode="auto">
          <a:xfrm>
            <a:off x="1524000" y="1638300"/>
            <a:ext cx="14173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3600" dirty="0">
                <a:solidFill>
                  <a:srgbClr val="002060"/>
                </a:solidFill>
                <a:latin typeface="Tajawal Bold" panose="020B0604020202020204" charset="-78"/>
                <a:cs typeface="Tajawal Bold" panose="020B0604020202020204" charset="-78"/>
              </a:rPr>
              <a:t>اقترح ماكيلاند (1967م) نظرية في الدوافع عرفت بنظرية الإنجاز حيث يرى أن العمل في المنظمة يركز على ثلاث حاجات وهي :</a:t>
            </a:r>
          </a:p>
        </p:txBody>
      </p:sp>
      <p:graphicFrame>
        <p:nvGraphicFramePr>
          <p:cNvPr id="21" name="رسم تخطيطي 20"/>
          <p:cNvGraphicFramePr/>
          <p:nvPr>
            <p:extLst>
              <p:ext uri="{D42A27DB-BD31-4B8C-83A1-F6EECF244321}">
                <p14:modId xmlns:p14="http://schemas.microsoft.com/office/powerpoint/2010/main" val="236807515"/>
              </p:ext>
            </p:extLst>
          </p:nvPr>
        </p:nvGraphicFramePr>
        <p:xfrm>
          <a:off x="3048000" y="3935721"/>
          <a:ext cx="12192000" cy="6351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38"/>
          <p:cNvGrpSpPr/>
          <p:nvPr/>
        </p:nvGrpSpPr>
        <p:grpSpPr>
          <a:xfrm>
            <a:off x="0" y="0"/>
            <a:ext cx="1028700" cy="1028700"/>
            <a:chOff x="0" y="0"/>
            <a:chExt cx="812800" cy="812800"/>
          </a:xfrm>
        </p:grpSpPr>
        <p:sp>
          <p:nvSpPr>
            <p:cNvPr id="9" name="Freeform 3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0" name="TextBox 4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8"/>
          <p:cNvGrpSpPr/>
          <p:nvPr/>
        </p:nvGrpSpPr>
        <p:grpSpPr>
          <a:xfrm>
            <a:off x="0" y="6690087"/>
            <a:ext cx="1028700" cy="3177813"/>
            <a:chOff x="0" y="0"/>
            <a:chExt cx="812800" cy="2510865"/>
          </a:xfrm>
        </p:grpSpPr>
        <p:sp>
          <p:nvSpPr>
            <p:cNvPr id="13"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4"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5"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grpSp>
        <p:nvGrpSpPr>
          <p:cNvPr id="16" name="Group 35"/>
          <p:cNvGrpSpPr/>
          <p:nvPr/>
        </p:nvGrpSpPr>
        <p:grpSpPr>
          <a:xfrm>
            <a:off x="17259300" y="0"/>
            <a:ext cx="1694792" cy="10287000"/>
            <a:chOff x="0" y="0"/>
            <a:chExt cx="446365" cy="2709333"/>
          </a:xfrm>
        </p:grpSpPr>
        <p:sp>
          <p:nvSpPr>
            <p:cNvPr id="17" name="Freeform 36"/>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18" name="TextBox 37"/>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19" name="Rounded Rectangle 18"/>
          <p:cNvSpPr/>
          <p:nvPr/>
        </p:nvSpPr>
        <p:spPr>
          <a:xfrm>
            <a:off x="6477000" y="125347"/>
            <a:ext cx="5029200" cy="6858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51"/>
          <p:cNvSpPr txBox="1"/>
          <p:nvPr/>
        </p:nvSpPr>
        <p:spPr>
          <a:xfrm>
            <a:off x="6477000" y="-190500"/>
            <a:ext cx="5159425" cy="940642"/>
          </a:xfrm>
          <a:prstGeom prst="rect">
            <a:avLst/>
          </a:prstGeom>
        </p:spPr>
        <p:txBody>
          <a:bodyPr lIns="0" tIns="0" rIns="0" bIns="0" rtlCol="0" anchor="t">
            <a:spAutoFit/>
          </a:bodyPr>
          <a:lstStyle/>
          <a:p>
            <a:pPr algn="ctr" rtl="1">
              <a:lnSpc>
                <a:spcPts val="8539"/>
              </a:lnSpc>
              <a:spcBef>
                <a:spcPct val="0"/>
              </a:spcBef>
            </a:pPr>
            <a:r>
              <a:rPr lang="ar-EG" sz="3200" b="1" dirty="0">
                <a:solidFill>
                  <a:schemeClr val="bg1"/>
                </a:solidFill>
                <a:latin typeface="Tajawal Bold"/>
                <a:ea typeface="Tajawal Bold"/>
                <a:cs typeface="Tajawal Bold"/>
                <a:sym typeface="Tajawal Bold"/>
                <a:rtl/>
              </a:rPr>
              <a:t>رابعاً: نظرية دافع الإنجاز</a:t>
            </a:r>
          </a:p>
        </p:txBody>
      </p:sp>
      <p:sp>
        <p:nvSpPr>
          <p:cNvPr id="22"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7"/>
            <a:stretch>
              <a:fillRect/>
            </a:stretch>
          </a:blipFill>
        </p:spPr>
        <p:txBody>
          <a:bodyPr/>
          <a:lstStyle/>
          <a:p>
            <a:endParaRPr lang="en-US"/>
          </a:p>
        </p:txBody>
      </p:sp>
      <p:sp>
        <p:nvSpPr>
          <p:cNvPr id="23" name="TextBox 22"/>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19</a:t>
            </a:r>
          </a:p>
        </p:txBody>
      </p:sp>
    </p:spTree>
    <p:extLst>
      <p:ext uri="{BB962C8B-B14F-4D97-AF65-F5344CB8AC3E}">
        <p14:creationId xmlns:p14="http://schemas.microsoft.com/office/powerpoint/2010/main" val="2401591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51"/>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stretch>
            <a:fillRect/>
          </a:stretch>
        </p:blipFill>
        <p:spPr>
          <a:xfrm rot="-7586595">
            <a:off x="6888638" y="4564537"/>
            <a:ext cx="5125770" cy="5125770"/>
          </a:xfrm>
          <a:prstGeom prst="rect">
            <a:avLst/>
          </a:prstGeom>
        </p:spPr>
      </p:pic>
      <p:grpSp>
        <p:nvGrpSpPr>
          <p:cNvPr id="3" name="Group 3"/>
          <p:cNvGrpSpPr/>
          <p:nvPr/>
        </p:nvGrpSpPr>
        <p:grpSpPr>
          <a:xfrm>
            <a:off x="7914231" y="1438606"/>
            <a:ext cx="2952018" cy="2782362"/>
            <a:chOff x="0" y="0"/>
            <a:chExt cx="812800" cy="766087"/>
          </a:xfrm>
        </p:grpSpPr>
        <p:sp>
          <p:nvSpPr>
            <p:cNvPr id="4" name="Freeform 4"/>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B9BD76"/>
            </a:solidFill>
          </p:spPr>
          <p:txBody>
            <a:bodyPr/>
            <a:lstStyle/>
            <a:p>
              <a:endParaRPr lang="en-US"/>
            </a:p>
          </p:txBody>
        </p:sp>
        <p:sp>
          <p:nvSpPr>
            <p:cNvPr id="5" name="TextBox 5"/>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176570">
            <a:off x="4956643" y="2699175"/>
            <a:ext cx="2952018" cy="2782362"/>
            <a:chOff x="0" y="0"/>
            <a:chExt cx="812800" cy="766087"/>
          </a:xfrm>
        </p:grpSpPr>
        <p:sp>
          <p:nvSpPr>
            <p:cNvPr id="7" name="Freeform 7"/>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CF8C80"/>
            </a:solidFill>
          </p:spPr>
          <p:txBody>
            <a:bodyPr/>
            <a:lstStyle/>
            <a:p>
              <a:endParaRPr lang="en-US"/>
            </a:p>
          </p:txBody>
        </p:sp>
        <p:sp>
          <p:nvSpPr>
            <p:cNvPr id="8" name="TextBox 8"/>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187752">
            <a:off x="11053439" y="2624159"/>
            <a:ext cx="2952018" cy="2782362"/>
            <a:chOff x="0" y="0"/>
            <a:chExt cx="812800" cy="766087"/>
          </a:xfrm>
        </p:grpSpPr>
        <p:sp>
          <p:nvSpPr>
            <p:cNvPr id="10" name="Freeform 10"/>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CF8C80"/>
            </a:solidFill>
          </p:spPr>
          <p:txBody>
            <a:bodyPr/>
            <a:lstStyle/>
            <a:p>
              <a:endParaRPr lang="en-US"/>
            </a:p>
          </p:txBody>
        </p:sp>
        <p:sp>
          <p:nvSpPr>
            <p:cNvPr id="11" name="TextBox 11"/>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10800000">
            <a:off x="3859055" y="7148046"/>
            <a:ext cx="2952018" cy="2782362"/>
            <a:chOff x="0" y="0"/>
            <a:chExt cx="812800" cy="766087"/>
          </a:xfrm>
        </p:grpSpPr>
        <p:sp>
          <p:nvSpPr>
            <p:cNvPr id="19" name="Freeform 19"/>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9DBBA4"/>
            </a:solidFill>
          </p:spPr>
          <p:txBody>
            <a:bodyPr/>
            <a:lstStyle/>
            <a:p>
              <a:endParaRPr lang="en-US"/>
            </a:p>
          </p:txBody>
        </p:sp>
        <p:sp>
          <p:nvSpPr>
            <p:cNvPr id="20" name="TextBox 20"/>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rot="-10800000">
            <a:off x="11981971" y="7148046"/>
            <a:ext cx="2952018" cy="2782362"/>
            <a:chOff x="0" y="0"/>
            <a:chExt cx="812800" cy="766087"/>
          </a:xfrm>
        </p:grpSpPr>
        <p:sp>
          <p:nvSpPr>
            <p:cNvPr id="22" name="Freeform 22"/>
            <p:cNvSpPr/>
            <p:nvPr/>
          </p:nvSpPr>
          <p:spPr>
            <a:xfrm>
              <a:off x="6611" y="12342"/>
              <a:ext cx="799579" cy="753745"/>
            </a:xfrm>
            <a:custGeom>
              <a:avLst/>
              <a:gdLst/>
              <a:ahLst/>
              <a:cxnLst/>
              <a:rect l="l" t="t" r="r" b="b"/>
              <a:pathLst>
                <a:path w="799579" h="753745">
                  <a:moveTo>
                    <a:pt x="442355" y="18307"/>
                  </a:moveTo>
                  <a:lnTo>
                    <a:pt x="763623" y="249629"/>
                  </a:lnTo>
                  <a:cubicBezTo>
                    <a:pt x="788969" y="267878"/>
                    <a:pt x="799578" y="300440"/>
                    <a:pt x="789848" y="330118"/>
                  </a:cubicBezTo>
                  <a:lnTo>
                    <a:pt x="667299" y="703904"/>
                  </a:lnTo>
                  <a:cubicBezTo>
                    <a:pt x="657550" y="733640"/>
                    <a:pt x="629799" y="753745"/>
                    <a:pt x="598506" y="753745"/>
                  </a:cubicBezTo>
                  <a:lnTo>
                    <a:pt x="201072" y="753745"/>
                  </a:lnTo>
                  <a:cubicBezTo>
                    <a:pt x="169779" y="753745"/>
                    <a:pt x="142028" y="733640"/>
                    <a:pt x="132279" y="703904"/>
                  </a:cubicBezTo>
                  <a:lnTo>
                    <a:pt x="9730" y="330118"/>
                  </a:lnTo>
                  <a:cubicBezTo>
                    <a:pt x="0" y="300440"/>
                    <a:pt x="10609" y="267878"/>
                    <a:pt x="35955" y="249629"/>
                  </a:cubicBezTo>
                  <a:lnTo>
                    <a:pt x="357223" y="18307"/>
                  </a:lnTo>
                  <a:cubicBezTo>
                    <a:pt x="382648" y="0"/>
                    <a:pt x="416930" y="0"/>
                    <a:pt x="442355" y="18307"/>
                  </a:cubicBezTo>
                  <a:close/>
                </a:path>
              </a:pathLst>
            </a:custGeom>
            <a:solidFill>
              <a:srgbClr val="9DBBA4"/>
            </a:solidFill>
          </p:spPr>
          <p:txBody>
            <a:bodyPr/>
            <a:lstStyle/>
            <a:p>
              <a:endParaRPr lang="en-US"/>
            </a:p>
          </p:txBody>
        </p:sp>
        <p:sp>
          <p:nvSpPr>
            <p:cNvPr id="23" name="TextBox 23"/>
            <p:cNvSpPr txBox="1"/>
            <p:nvPr/>
          </p:nvSpPr>
          <p:spPr>
            <a:xfrm>
              <a:off x="127000" y="115322"/>
              <a:ext cx="558800" cy="602885"/>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7797043" y="5542859"/>
            <a:ext cx="3186394" cy="318639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CA7D"/>
            </a:solidFill>
          </p:spPr>
          <p:txBody>
            <a:bodyPr/>
            <a:lstStyle/>
            <a:p>
              <a:endParaRPr lang="en-US"/>
            </a:p>
          </p:txBody>
        </p:sp>
        <p:sp>
          <p:nvSpPr>
            <p:cNvPr id="26" name="TextBox 26"/>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27" name="AutoShape 27"/>
          <p:cNvSpPr/>
          <p:nvPr/>
        </p:nvSpPr>
        <p:spPr>
          <a:xfrm flipV="1">
            <a:off x="6527547" y="7771507"/>
            <a:ext cx="853970" cy="228821"/>
          </a:xfrm>
          <a:prstGeom prst="line">
            <a:avLst/>
          </a:prstGeom>
          <a:ln w="28575" cap="rnd">
            <a:solidFill>
              <a:srgbClr val="404040"/>
            </a:solidFill>
            <a:prstDash val="sysDot"/>
            <a:headEnd type="none" w="sm" len="sm"/>
            <a:tailEnd type="none" w="sm" len="sm"/>
          </a:ln>
        </p:spPr>
        <p:txBody>
          <a:bodyPr/>
          <a:lstStyle/>
          <a:p>
            <a:endParaRPr lang="en-US"/>
          </a:p>
        </p:txBody>
      </p:sp>
      <p:sp>
        <p:nvSpPr>
          <p:cNvPr id="28" name="TextBox 28"/>
          <p:cNvSpPr txBox="1"/>
          <p:nvPr/>
        </p:nvSpPr>
        <p:spPr>
          <a:xfrm>
            <a:off x="7909907" y="6744636"/>
            <a:ext cx="2960665" cy="457498"/>
          </a:xfrm>
          <a:prstGeom prst="rect">
            <a:avLst/>
          </a:prstGeom>
        </p:spPr>
        <p:txBody>
          <a:bodyPr lIns="0" tIns="0" rIns="0" bIns="0" rtlCol="0" anchor="t">
            <a:spAutoFit/>
          </a:bodyPr>
          <a:lstStyle/>
          <a:p>
            <a:pPr algn="ctr" rtl="1">
              <a:lnSpc>
                <a:spcPts val="3457"/>
              </a:lnSpc>
            </a:pPr>
            <a:r>
              <a:rPr lang="ar-EG" sz="3143" b="1" dirty="0">
                <a:solidFill>
                  <a:srgbClr val="404040"/>
                </a:solidFill>
                <a:latin typeface="Tajawal Bold"/>
                <a:ea typeface="Tajawal Bold"/>
                <a:cs typeface="Tajawal Bold"/>
                <a:sym typeface="Tajawal Bold"/>
                <a:rtl/>
              </a:rPr>
              <a:t>الحوافز</a:t>
            </a:r>
          </a:p>
        </p:txBody>
      </p:sp>
      <p:sp>
        <p:nvSpPr>
          <p:cNvPr id="30" name="AutoShape 30"/>
          <p:cNvSpPr/>
          <p:nvPr/>
        </p:nvSpPr>
        <p:spPr>
          <a:xfrm>
            <a:off x="7255784" y="5211890"/>
            <a:ext cx="487351" cy="668987"/>
          </a:xfrm>
          <a:prstGeom prst="line">
            <a:avLst/>
          </a:prstGeom>
          <a:ln w="28575" cap="rnd">
            <a:solidFill>
              <a:srgbClr val="404040"/>
            </a:solidFill>
            <a:prstDash val="sysDot"/>
            <a:headEnd type="none" w="sm" len="sm"/>
            <a:tailEnd type="none" w="sm" len="sm"/>
          </a:ln>
        </p:spPr>
        <p:txBody>
          <a:bodyPr/>
          <a:lstStyle/>
          <a:p>
            <a:endParaRPr lang="en-US"/>
          </a:p>
        </p:txBody>
      </p:sp>
      <p:sp>
        <p:nvSpPr>
          <p:cNvPr id="31" name="AutoShape 31"/>
          <p:cNvSpPr/>
          <p:nvPr/>
        </p:nvSpPr>
        <p:spPr>
          <a:xfrm flipH="1">
            <a:off x="9390240" y="4220968"/>
            <a:ext cx="0" cy="776191"/>
          </a:xfrm>
          <a:prstGeom prst="line">
            <a:avLst/>
          </a:prstGeom>
          <a:ln w="28575" cap="rnd">
            <a:solidFill>
              <a:srgbClr val="404040"/>
            </a:solidFill>
            <a:prstDash val="sysDot"/>
            <a:headEnd type="none" w="sm" len="sm"/>
            <a:tailEnd type="none" w="sm" len="sm"/>
          </a:ln>
        </p:spPr>
        <p:txBody>
          <a:bodyPr/>
          <a:lstStyle/>
          <a:p>
            <a:endParaRPr lang="en-US"/>
          </a:p>
        </p:txBody>
      </p:sp>
      <p:sp>
        <p:nvSpPr>
          <p:cNvPr id="32" name="AutoShape 32"/>
          <p:cNvSpPr/>
          <p:nvPr/>
        </p:nvSpPr>
        <p:spPr>
          <a:xfrm flipH="1">
            <a:off x="11159105" y="5134191"/>
            <a:ext cx="543569" cy="679821"/>
          </a:xfrm>
          <a:prstGeom prst="line">
            <a:avLst/>
          </a:prstGeom>
          <a:ln w="28575" cap="rnd">
            <a:solidFill>
              <a:srgbClr val="404040"/>
            </a:solidFill>
            <a:prstDash val="sysDot"/>
            <a:headEnd type="none" w="sm" len="sm"/>
            <a:tailEnd type="none" w="sm" len="sm"/>
          </a:ln>
        </p:spPr>
        <p:txBody>
          <a:bodyPr/>
          <a:lstStyle/>
          <a:p>
            <a:endParaRPr lang="en-US"/>
          </a:p>
        </p:txBody>
      </p:sp>
      <p:sp>
        <p:nvSpPr>
          <p:cNvPr id="34" name="AutoShape 34"/>
          <p:cNvSpPr/>
          <p:nvPr/>
        </p:nvSpPr>
        <p:spPr>
          <a:xfrm>
            <a:off x="11410611" y="7759926"/>
            <a:ext cx="829710" cy="251984"/>
          </a:xfrm>
          <a:prstGeom prst="line">
            <a:avLst/>
          </a:prstGeom>
          <a:ln w="28575" cap="rnd">
            <a:solidFill>
              <a:srgbClr val="404040"/>
            </a:solidFill>
            <a:prstDash val="sysDot"/>
            <a:headEnd type="none" w="sm" len="sm"/>
            <a:tailEnd type="none" w="sm" len="sm"/>
          </a:ln>
        </p:spPr>
        <p:txBody>
          <a:bodyPr/>
          <a:lstStyle/>
          <a:p>
            <a:endParaRPr lang="en-US"/>
          </a:p>
        </p:txBody>
      </p:sp>
      <p:sp>
        <p:nvSpPr>
          <p:cNvPr id="35" name="TextBox 35"/>
          <p:cNvSpPr txBox="1"/>
          <p:nvPr/>
        </p:nvSpPr>
        <p:spPr>
          <a:xfrm>
            <a:off x="4522882" y="8084195"/>
            <a:ext cx="1624364" cy="1443216"/>
          </a:xfrm>
          <a:prstGeom prst="rect">
            <a:avLst/>
          </a:prstGeom>
        </p:spPr>
        <p:txBody>
          <a:bodyPr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الحوافز الإيجابية والسلبية</a:t>
            </a:r>
          </a:p>
          <a:p>
            <a:pPr algn="ctr">
              <a:lnSpc>
                <a:spcPts val="2765"/>
              </a:lnSpc>
            </a:pPr>
            <a:endParaRPr lang="ar-EG" sz="2514" b="1" dirty="0">
              <a:solidFill>
                <a:srgbClr val="404040"/>
              </a:solidFill>
              <a:latin typeface="Tajawal Bold"/>
              <a:ea typeface="Tajawal Bold"/>
              <a:cs typeface="Tajawal Bold"/>
              <a:sym typeface="Tajawal Bold"/>
              <a:rtl/>
            </a:endParaRPr>
          </a:p>
        </p:txBody>
      </p:sp>
      <p:sp>
        <p:nvSpPr>
          <p:cNvPr id="37" name="TextBox 37"/>
          <p:cNvSpPr txBox="1"/>
          <p:nvPr/>
        </p:nvSpPr>
        <p:spPr>
          <a:xfrm>
            <a:off x="5638800" y="4000500"/>
            <a:ext cx="1891918" cy="1084143"/>
          </a:xfrm>
          <a:prstGeom prst="rect">
            <a:avLst/>
          </a:prstGeom>
        </p:spPr>
        <p:txBody>
          <a:bodyPr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الحوافز الجماعية</a:t>
            </a:r>
          </a:p>
          <a:p>
            <a:pPr algn="ctr">
              <a:lnSpc>
                <a:spcPts val="2765"/>
              </a:lnSpc>
            </a:pPr>
            <a:endParaRPr lang="ar-EG" sz="2514" b="1" dirty="0">
              <a:solidFill>
                <a:srgbClr val="404040"/>
              </a:solidFill>
              <a:latin typeface="Tajawal Bold"/>
              <a:ea typeface="Tajawal Bold"/>
              <a:cs typeface="Tajawal Bold"/>
              <a:sym typeface="Tajawal Bold"/>
              <a:rtl/>
            </a:endParaRPr>
          </a:p>
        </p:txBody>
      </p:sp>
      <p:sp>
        <p:nvSpPr>
          <p:cNvPr id="38" name="TextBox 38"/>
          <p:cNvSpPr txBox="1"/>
          <p:nvPr/>
        </p:nvSpPr>
        <p:spPr>
          <a:xfrm>
            <a:off x="8639396" y="2720642"/>
            <a:ext cx="1501688" cy="1108254"/>
          </a:xfrm>
          <a:prstGeom prst="rect">
            <a:avLst/>
          </a:prstGeom>
        </p:spPr>
        <p:txBody>
          <a:bodyPr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الحوافز الفردية</a:t>
            </a:r>
          </a:p>
          <a:p>
            <a:pPr algn="ctr">
              <a:lnSpc>
                <a:spcPts val="2765"/>
              </a:lnSpc>
            </a:pPr>
            <a:endParaRPr lang="ar-EG" sz="2514" b="1" dirty="0">
              <a:solidFill>
                <a:srgbClr val="404040"/>
              </a:solidFill>
              <a:latin typeface="Tajawal Bold"/>
              <a:ea typeface="Tajawal Bold"/>
              <a:cs typeface="Tajawal Bold"/>
              <a:sym typeface="Tajawal Bold"/>
              <a:rtl/>
            </a:endParaRPr>
          </a:p>
        </p:txBody>
      </p:sp>
      <p:sp>
        <p:nvSpPr>
          <p:cNvPr id="39" name="TextBox 39"/>
          <p:cNvSpPr txBox="1"/>
          <p:nvPr/>
        </p:nvSpPr>
        <p:spPr>
          <a:xfrm>
            <a:off x="11689843" y="3811950"/>
            <a:ext cx="1501688" cy="1108254"/>
          </a:xfrm>
          <a:prstGeom prst="rect">
            <a:avLst/>
          </a:prstGeom>
        </p:spPr>
        <p:txBody>
          <a:bodyPr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الحوافز المعنوية</a:t>
            </a:r>
          </a:p>
          <a:p>
            <a:pPr algn="ctr">
              <a:lnSpc>
                <a:spcPts val="2765"/>
              </a:lnSpc>
            </a:pPr>
            <a:endParaRPr lang="ar-EG" sz="2514" b="1" dirty="0">
              <a:solidFill>
                <a:srgbClr val="404040"/>
              </a:solidFill>
              <a:latin typeface="Tajawal Bold"/>
              <a:ea typeface="Tajawal Bold"/>
              <a:cs typeface="Tajawal Bold"/>
              <a:sym typeface="Tajawal Bold"/>
              <a:rtl/>
            </a:endParaRPr>
          </a:p>
        </p:txBody>
      </p:sp>
      <p:sp>
        <p:nvSpPr>
          <p:cNvPr id="41" name="TextBox 41"/>
          <p:cNvSpPr txBox="1"/>
          <p:nvPr/>
        </p:nvSpPr>
        <p:spPr>
          <a:xfrm>
            <a:off x="12707136" y="8222084"/>
            <a:ext cx="1501688" cy="1108254"/>
          </a:xfrm>
          <a:prstGeom prst="rect">
            <a:avLst/>
          </a:prstGeom>
        </p:spPr>
        <p:txBody>
          <a:bodyPr lIns="0" tIns="0" rIns="0" bIns="0" rtlCol="0" anchor="t">
            <a:spAutoFit/>
          </a:bodyPr>
          <a:lstStyle/>
          <a:p>
            <a:pPr algn="ctr" rtl="1">
              <a:lnSpc>
                <a:spcPts val="2765"/>
              </a:lnSpc>
            </a:pPr>
            <a:r>
              <a:rPr lang="ar-EG" sz="2514" b="1" dirty="0">
                <a:solidFill>
                  <a:srgbClr val="404040"/>
                </a:solidFill>
                <a:latin typeface="Tajawal Bold"/>
                <a:ea typeface="Tajawal Bold"/>
                <a:cs typeface="Tajawal Bold"/>
                <a:sym typeface="Tajawal Bold"/>
                <a:rtl/>
              </a:rPr>
              <a:t>الحوافز المادية</a:t>
            </a:r>
          </a:p>
          <a:p>
            <a:pPr algn="ctr">
              <a:lnSpc>
                <a:spcPts val="2765"/>
              </a:lnSpc>
            </a:pPr>
            <a:endParaRPr lang="ar-EG" sz="2514" b="1" dirty="0">
              <a:solidFill>
                <a:srgbClr val="404040"/>
              </a:solidFill>
              <a:latin typeface="Tajawal Bold"/>
              <a:ea typeface="Tajawal Bold"/>
              <a:cs typeface="Tajawal Bold"/>
              <a:sym typeface="Tajawal Bold"/>
              <a:rtl/>
            </a:endParaRPr>
          </a:p>
        </p:txBody>
      </p:sp>
      <p:grpSp>
        <p:nvGrpSpPr>
          <p:cNvPr id="42" name="Group 42"/>
          <p:cNvGrpSpPr/>
          <p:nvPr/>
        </p:nvGrpSpPr>
        <p:grpSpPr>
          <a:xfrm>
            <a:off x="17259300" y="0"/>
            <a:ext cx="1694792" cy="10287000"/>
            <a:chOff x="0" y="0"/>
            <a:chExt cx="446365" cy="2709333"/>
          </a:xfrm>
        </p:grpSpPr>
        <p:sp>
          <p:nvSpPr>
            <p:cNvPr id="43"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4"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a:off x="0" y="0"/>
            <a:ext cx="1028700" cy="1028700"/>
            <a:chOff x="0" y="0"/>
            <a:chExt cx="812800" cy="812800"/>
          </a:xfrm>
        </p:grpSpPr>
        <p:sp>
          <p:nvSpPr>
            <p:cNvPr id="49"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50"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1" name="TextBox 51"/>
          <p:cNvSpPr txBox="1"/>
          <p:nvPr/>
        </p:nvSpPr>
        <p:spPr>
          <a:xfrm>
            <a:off x="6511053" y="139406"/>
            <a:ext cx="5159425" cy="1002197"/>
          </a:xfrm>
          <a:prstGeom prst="rect">
            <a:avLst/>
          </a:prstGeom>
        </p:spPr>
        <p:txBody>
          <a:bodyPr lIns="0" tIns="0" rIns="0" bIns="0" rtlCol="0" anchor="t">
            <a:spAutoFit/>
          </a:bodyPr>
          <a:lstStyle/>
          <a:p>
            <a:pPr algn="ctr" rtl="1">
              <a:lnSpc>
                <a:spcPts val="8539"/>
              </a:lnSpc>
              <a:spcBef>
                <a:spcPct val="0"/>
              </a:spcBef>
            </a:pPr>
            <a:r>
              <a:rPr lang="ar-EG" sz="4800" b="1" dirty="0">
                <a:solidFill>
                  <a:schemeClr val="bg1"/>
                </a:solidFill>
                <a:latin typeface="Tajawal Bold"/>
                <a:ea typeface="Tajawal Bold"/>
                <a:cs typeface="Tajawal Bold"/>
                <a:sym typeface="Tajawal Bold"/>
                <a:rtl/>
              </a:rPr>
              <a:t>أنواع الحوافز</a:t>
            </a:r>
          </a:p>
        </p:txBody>
      </p:sp>
      <p:grpSp>
        <p:nvGrpSpPr>
          <p:cNvPr id="54" name="Group 8"/>
          <p:cNvGrpSpPr/>
          <p:nvPr/>
        </p:nvGrpSpPr>
        <p:grpSpPr>
          <a:xfrm>
            <a:off x="0" y="6690087"/>
            <a:ext cx="1028700" cy="3177813"/>
            <a:chOff x="0" y="0"/>
            <a:chExt cx="812800" cy="2510865"/>
          </a:xfrm>
        </p:grpSpPr>
        <p:sp>
          <p:nvSpPr>
            <p:cNvPr id="55"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56"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57"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3"/>
            <a:stretch>
              <a:fillRect/>
            </a:stretch>
          </a:blipFill>
        </p:spPr>
        <p:txBody>
          <a:bodyPr/>
          <a:lstStyle/>
          <a:p>
            <a:endParaRPr lang="en-US"/>
          </a:p>
        </p:txBody>
      </p:sp>
      <p:sp>
        <p:nvSpPr>
          <p:cNvPr id="58" name="TextBox 57"/>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20</a:t>
            </a:r>
          </a:p>
        </p:txBody>
      </p:sp>
      <p:sp>
        <p:nvSpPr>
          <p:cNvPr id="59"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8936" y="1821759"/>
            <a:ext cx="4871734" cy="7307601"/>
          </a:xfrm>
          <a:custGeom>
            <a:avLst/>
            <a:gdLst/>
            <a:ahLst/>
            <a:cxnLst/>
            <a:rect l="l" t="t" r="r" b="b"/>
            <a:pathLst>
              <a:path w="4871734" h="7307601">
                <a:moveTo>
                  <a:pt x="0" y="0"/>
                </a:moveTo>
                <a:lnTo>
                  <a:pt x="4871734" y="0"/>
                </a:lnTo>
                <a:lnTo>
                  <a:pt x="4871734" y="7307600"/>
                </a:lnTo>
                <a:lnTo>
                  <a:pt x="0" y="73076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66700" y="4244345"/>
            <a:ext cx="5520237" cy="1354217"/>
          </a:xfrm>
          <a:prstGeom prst="rect">
            <a:avLst/>
          </a:prstGeom>
        </p:spPr>
        <p:txBody>
          <a:bodyPr wrap="square" lIns="0" tIns="0" rIns="0" bIns="0" rtlCol="0" anchor="t">
            <a:spAutoFit/>
          </a:bodyPr>
          <a:lstStyle/>
          <a:p>
            <a:pPr marL="0" lvl="1" algn="ctr">
              <a:lnSpc>
                <a:spcPct val="100000"/>
              </a:lnSpc>
              <a:spcBef>
                <a:spcPct val="0"/>
              </a:spcBef>
              <a:buNone/>
            </a:pPr>
            <a:r>
              <a:rPr lang="ar-SA" altLang="en-US" sz="4400" dirty="0">
                <a:solidFill>
                  <a:srgbClr val="002060"/>
                </a:solidFill>
                <a:latin typeface="Tajawal Bold" panose="020B0604020202020204" charset="-78"/>
                <a:cs typeface="Tajawal Bold" panose="020B0604020202020204" charset="-78"/>
              </a:rPr>
              <a:t>الدوافع </a:t>
            </a:r>
          </a:p>
          <a:p>
            <a:pPr marL="0" lvl="1" algn="ctr">
              <a:lnSpc>
                <a:spcPct val="100000"/>
              </a:lnSpc>
              <a:spcBef>
                <a:spcPct val="0"/>
              </a:spcBef>
              <a:buNone/>
            </a:pPr>
            <a:r>
              <a:rPr lang="ar-SA" altLang="en-US" sz="4400" dirty="0">
                <a:solidFill>
                  <a:srgbClr val="002060"/>
                </a:solidFill>
                <a:latin typeface="Tajawal Bold" panose="020B0604020202020204" charset="-78"/>
                <a:cs typeface="Tajawal Bold" panose="020B0604020202020204" charset="-78"/>
              </a:rPr>
              <a:t>من منظور إسلامي</a:t>
            </a:r>
          </a:p>
        </p:txBody>
      </p:sp>
      <p:sp>
        <p:nvSpPr>
          <p:cNvPr id="6" name="Freeform 6"/>
          <p:cNvSpPr/>
          <p:nvPr/>
        </p:nvSpPr>
        <p:spPr>
          <a:xfrm>
            <a:off x="3136738" y="8577385"/>
            <a:ext cx="909235" cy="909235"/>
          </a:xfrm>
          <a:custGeom>
            <a:avLst/>
            <a:gdLst/>
            <a:ahLst/>
            <a:cxnLst/>
            <a:rect l="l" t="t" r="r" b="b"/>
            <a:pathLst>
              <a:path w="1212314" h="1212314">
                <a:moveTo>
                  <a:pt x="0" y="0"/>
                </a:moveTo>
                <a:lnTo>
                  <a:pt x="1212314" y="0"/>
                </a:lnTo>
                <a:lnTo>
                  <a:pt x="1212314" y="1212314"/>
                </a:lnTo>
                <a:lnTo>
                  <a:pt x="0" y="1212314"/>
                </a:lnTo>
                <a:lnTo>
                  <a:pt x="0" y="0"/>
                </a:lnTo>
                <a:close/>
              </a:path>
            </a:pathLst>
          </a:custGeom>
          <a:blipFill>
            <a:blip r:embed="rId3"/>
            <a:stretch>
              <a:fillRect/>
            </a:stretch>
          </a:blipFill>
        </p:spPr>
        <p:txBody>
          <a:bodyPr/>
          <a:lstStyle/>
          <a:p>
            <a:endParaRPr lang="en-US"/>
          </a:p>
        </p:txBody>
      </p:sp>
      <p:sp>
        <p:nvSpPr>
          <p:cNvPr id="9" name="Freeform 9"/>
          <p:cNvSpPr/>
          <p:nvPr/>
        </p:nvSpPr>
        <p:spPr>
          <a:xfrm>
            <a:off x="5888689" y="5031265"/>
            <a:ext cx="903964" cy="903964"/>
          </a:xfrm>
          <a:custGeom>
            <a:avLst/>
            <a:gdLst/>
            <a:ahLst/>
            <a:cxnLst/>
            <a:rect l="l" t="t" r="r" b="b"/>
            <a:pathLst>
              <a:path w="1205285" h="1205285">
                <a:moveTo>
                  <a:pt x="0" y="0"/>
                </a:moveTo>
                <a:lnTo>
                  <a:pt x="1205285" y="0"/>
                </a:lnTo>
                <a:lnTo>
                  <a:pt x="1205285" y="1205285"/>
                </a:lnTo>
                <a:lnTo>
                  <a:pt x="0" y="1205285"/>
                </a:lnTo>
                <a:lnTo>
                  <a:pt x="0" y="0"/>
                </a:lnTo>
                <a:close/>
              </a:path>
            </a:pathLst>
          </a:custGeom>
          <a:blipFill>
            <a:blip r:embed="rId4"/>
            <a:stretch>
              <a:fillRect/>
            </a:stretch>
          </a:blipFill>
        </p:spPr>
        <p:txBody>
          <a:bodyPr/>
          <a:lstStyle/>
          <a:p>
            <a:endParaRPr lang="en-US" sz="2000"/>
          </a:p>
        </p:txBody>
      </p:sp>
      <p:sp>
        <p:nvSpPr>
          <p:cNvPr id="12" name="Freeform 12"/>
          <p:cNvSpPr/>
          <p:nvPr/>
        </p:nvSpPr>
        <p:spPr>
          <a:xfrm>
            <a:off x="4963979" y="7004985"/>
            <a:ext cx="908032" cy="908032"/>
          </a:xfrm>
          <a:custGeom>
            <a:avLst/>
            <a:gdLst/>
            <a:ahLst/>
            <a:cxnLst/>
            <a:rect l="l" t="t" r="r" b="b"/>
            <a:pathLst>
              <a:path w="1210709" h="1210709">
                <a:moveTo>
                  <a:pt x="0" y="0"/>
                </a:moveTo>
                <a:lnTo>
                  <a:pt x="1210709" y="0"/>
                </a:lnTo>
                <a:lnTo>
                  <a:pt x="1210709" y="1210709"/>
                </a:lnTo>
                <a:lnTo>
                  <a:pt x="0" y="1210709"/>
                </a:lnTo>
                <a:lnTo>
                  <a:pt x="0" y="0"/>
                </a:lnTo>
                <a:close/>
              </a:path>
            </a:pathLst>
          </a:custGeom>
          <a:blipFill>
            <a:blip r:embed="rId5"/>
            <a:stretch>
              <a:fillRect/>
            </a:stretch>
          </a:blipFill>
        </p:spPr>
        <p:txBody>
          <a:bodyPr/>
          <a:lstStyle/>
          <a:p>
            <a:endParaRPr lang="en-US" sz="2000"/>
          </a:p>
        </p:txBody>
      </p:sp>
      <p:sp>
        <p:nvSpPr>
          <p:cNvPr id="15" name="Freeform 15"/>
          <p:cNvSpPr/>
          <p:nvPr/>
        </p:nvSpPr>
        <p:spPr>
          <a:xfrm rot="21584665">
            <a:off x="3141376" y="1491216"/>
            <a:ext cx="899958" cy="899958"/>
          </a:xfrm>
          <a:custGeom>
            <a:avLst/>
            <a:gdLst/>
            <a:ahLst/>
            <a:cxnLst/>
            <a:rect l="l" t="t" r="r" b="b"/>
            <a:pathLst>
              <a:path w="1199944" h="1199944">
                <a:moveTo>
                  <a:pt x="0" y="0"/>
                </a:moveTo>
                <a:lnTo>
                  <a:pt x="1199944" y="0"/>
                </a:lnTo>
                <a:lnTo>
                  <a:pt x="1199944" y="1199944"/>
                </a:lnTo>
                <a:lnTo>
                  <a:pt x="0" y="1199944"/>
                </a:lnTo>
                <a:lnTo>
                  <a:pt x="0" y="0"/>
                </a:lnTo>
                <a:close/>
              </a:path>
            </a:pathLst>
          </a:custGeom>
          <a:blipFill>
            <a:blip r:embed="rId6"/>
            <a:stretch>
              <a:fillRect/>
            </a:stretch>
          </a:blipFill>
        </p:spPr>
        <p:txBody>
          <a:bodyPr/>
          <a:lstStyle/>
          <a:p>
            <a:endParaRPr lang="en-US"/>
          </a:p>
        </p:txBody>
      </p:sp>
      <p:sp>
        <p:nvSpPr>
          <p:cNvPr id="18" name="Freeform 18"/>
          <p:cNvSpPr/>
          <p:nvPr/>
        </p:nvSpPr>
        <p:spPr>
          <a:xfrm>
            <a:off x="4963979" y="3036914"/>
            <a:ext cx="903964" cy="903964"/>
          </a:xfrm>
          <a:custGeom>
            <a:avLst/>
            <a:gdLst/>
            <a:ahLst/>
            <a:cxnLst/>
            <a:rect l="l" t="t" r="r" b="b"/>
            <a:pathLst>
              <a:path w="1205285" h="1205285">
                <a:moveTo>
                  <a:pt x="0" y="0"/>
                </a:moveTo>
                <a:lnTo>
                  <a:pt x="1205285" y="0"/>
                </a:lnTo>
                <a:lnTo>
                  <a:pt x="1205285" y="1205285"/>
                </a:lnTo>
                <a:lnTo>
                  <a:pt x="0" y="1205285"/>
                </a:lnTo>
                <a:lnTo>
                  <a:pt x="0" y="0"/>
                </a:lnTo>
                <a:close/>
              </a:path>
            </a:pathLst>
          </a:custGeom>
          <a:blipFill>
            <a:blip r:embed="rId7"/>
            <a:stretch>
              <a:fillRect/>
            </a:stretch>
          </a:blipFill>
        </p:spPr>
        <p:txBody>
          <a:bodyPr/>
          <a:lstStyle/>
          <a:p>
            <a:endParaRPr lang="en-US" sz="2000"/>
          </a:p>
        </p:txBody>
      </p:sp>
      <p:sp>
        <p:nvSpPr>
          <p:cNvPr id="20" name="TextBox 20"/>
          <p:cNvSpPr txBox="1"/>
          <p:nvPr/>
        </p:nvSpPr>
        <p:spPr>
          <a:xfrm>
            <a:off x="6477001" y="3262200"/>
            <a:ext cx="10668000" cy="847668"/>
          </a:xfrm>
          <a:prstGeom prst="rect">
            <a:avLst/>
          </a:prstGeom>
        </p:spPr>
        <p:txBody>
          <a:bodyPr wrap="square" lIns="0" tIns="0" rIns="0" bIns="0" rtlCol="0" anchor="t">
            <a:spAutoFit/>
          </a:bodyPr>
          <a:lstStyle/>
          <a:p>
            <a:pPr algn="ctr">
              <a:lnSpc>
                <a:spcPts val="3359"/>
              </a:lnSpc>
            </a:pPr>
            <a:r>
              <a:rPr lang="ar-EG" sz="2400" b="1" spc="23" dirty="0">
                <a:latin typeface="Tajawal Bold" panose="020B0604020202020204" charset="-78"/>
                <a:ea typeface="Inter Bold"/>
                <a:cs typeface="Tajawal Bold" panose="020B0604020202020204" charset="-78"/>
                <a:sym typeface="Inter Bold"/>
              </a:rPr>
              <a:t>الإيمان في حد ذاته دافع قوي للسلوك البشري.</a:t>
            </a:r>
          </a:p>
          <a:p>
            <a:pPr algn="ctr">
              <a:lnSpc>
                <a:spcPts val="3359"/>
              </a:lnSpc>
            </a:pPr>
            <a:endParaRPr lang="en-US" sz="2400" b="1" spc="23" dirty="0">
              <a:latin typeface="Tajawal Bold" panose="020B0604020202020204" charset="-78"/>
              <a:ea typeface="Inter Bold"/>
              <a:cs typeface="Tajawal Bold" panose="020B0604020202020204" charset="-78"/>
              <a:sym typeface="Inter Bold"/>
            </a:endParaRPr>
          </a:p>
        </p:txBody>
      </p:sp>
      <p:sp>
        <p:nvSpPr>
          <p:cNvPr id="21" name="TextBox 21"/>
          <p:cNvSpPr txBox="1"/>
          <p:nvPr/>
        </p:nvSpPr>
        <p:spPr>
          <a:xfrm>
            <a:off x="6188918" y="7232306"/>
            <a:ext cx="10879881" cy="872034"/>
          </a:xfrm>
          <a:prstGeom prst="rect">
            <a:avLst/>
          </a:prstGeom>
        </p:spPr>
        <p:txBody>
          <a:bodyPr wrap="square" lIns="0" tIns="0" rIns="0" bIns="0" rtlCol="0" anchor="t">
            <a:spAutoFit/>
          </a:bodyPr>
          <a:lstStyle/>
          <a:p>
            <a:pPr algn="ctr">
              <a:lnSpc>
                <a:spcPts val="3359"/>
              </a:lnSpc>
            </a:pPr>
            <a:r>
              <a:rPr lang="ar-EG" sz="2400" b="1" spc="23" dirty="0">
                <a:latin typeface="Tajawal Bold" panose="020B0604020202020204" charset="-78"/>
                <a:ea typeface="Inter Bold"/>
                <a:cs typeface="Tajawal Bold" panose="020B0604020202020204" charset="-78"/>
                <a:sym typeface="Inter Bold"/>
              </a:rPr>
              <a:t>يرى الإسلام ضرورة أن يعمل الفرد على تحقيق ذاته في عمله عن طريق إثراء الوظائف أو بأي وسيلة أخرى.</a:t>
            </a:r>
          </a:p>
        </p:txBody>
      </p:sp>
      <p:sp>
        <p:nvSpPr>
          <p:cNvPr id="22" name="TextBox 22"/>
          <p:cNvSpPr txBox="1"/>
          <p:nvPr/>
        </p:nvSpPr>
        <p:spPr>
          <a:xfrm>
            <a:off x="6858000" y="5248864"/>
            <a:ext cx="9905999" cy="855362"/>
          </a:xfrm>
          <a:prstGeom prst="rect">
            <a:avLst/>
          </a:prstGeom>
        </p:spPr>
        <p:txBody>
          <a:bodyPr wrap="square" lIns="0" tIns="0" rIns="0" bIns="0" rtlCol="0" anchor="t">
            <a:spAutoFit/>
          </a:bodyPr>
          <a:lstStyle/>
          <a:p>
            <a:pPr algn="ctr">
              <a:lnSpc>
                <a:spcPts val="3359"/>
              </a:lnSpc>
            </a:pPr>
            <a:r>
              <a:rPr lang="ar-EG" sz="2400" b="1" spc="23" dirty="0">
                <a:latin typeface="Tajawal Bold" panose="020B0604020202020204" charset="-78"/>
                <a:ea typeface="Inter Bold"/>
                <a:cs typeface="Tajawal Bold" panose="020B0604020202020204" charset="-78"/>
                <a:sym typeface="Inter Bold"/>
              </a:rPr>
              <a:t>يجب أن يكون الإيمان هو الموجه والمسيطر والمحور لحاجات الأفراد الفسيولوجية.</a:t>
            </a:r>
          </a:p>
        </p:txBody>
      </p:sp>
      <p:sp>
        <p:nvSpPr>
          <p:cNvPr id="23" name="TextBox 23"/>
          <p:cNvSpPr txBox="1"/>
          <p:nvPr/>
        </p:nvSpPr>
        <p:spPr>
          <a:xfrm>
            <a:off x="5615354" y="8883614"/>
            <a:ext cx="10996246" cy="419346"/>
          </a:xfrm>
          <a:prstGeom prst="rect">
            <a:avLst/>
          </a:prstGeom>
        </p:spPr>
        <p:txBody>
          <a:bodyPr wrap="square" lIns="0" tIns="0" rIns="0" bIns="0" rtlCol="0" anchor="t">
            <a:spAutoFit/>
          </a:bodyPr>
          <a:lstStyle/>
          <a:p>
            <a:pPr algn="r">
              <a:lnSpc>
                <a:spcPts val="3359"/>
              </a:lnSpc>
            </a:pPr>
            <a:r>
              <a:rPr lang="ar-EG" sz="2400" b="1" spc="23" dirty="0">
                <a:latin typeface="Tajawal Bold" panose="020B0604020202020204" charset="-78"/>
                <a:ea typeface="Inter Bold"/>
                <a:cs typeface="Tajawal Bold" panose="020B0604020202020204" charset="-78"/>
                <a:sym typeface="Inter Bold"/>
              </a:rPr>
              <a:t>يعد الإيمان حاجة أساسية للفرد وله دور مهم في تحريك الأفراد.</a:t>
            </a:r>
          </a:p>
        </p:txBody>
      </p:sp>
      <p:sp>
        <p:nvSpPr>
          <p:cNvPr id="31" name="TextBox 31"/>
          <p:cNvSpPr txBox="1"/>
          <p:nvPr/>
        </p:nvSpPr>
        <p:spPr>
          <a:xfrm>
            <a:off x="5562600" y="1562100"/>
            <a:ext cx="11277600" cy="1291379"/>
          </a:xfrm>
          <a:prstGeom prst="rect">
            <a:avLst/>
          </a:prstGeom>
        </p:spPr>
        <p:txBody>
          <a:bodyPr wrap="square" lIns="0" tIns="0" rIns="0" bIns="0" rtlCol="0" anchor="t">
            <a:spAutoFit/>
          </a:bodyPr>
          <a:lstStyle/>
          <a:p>
            <a:pPr algn="ctr">
              <a:lnSpc>
                <a:spcPts val="3359"/>
              </a:lnSpc>
            </a:pPr>
            <a:r>
              <a:rPr lang="ar-EG" sz="2400" b="1" spc="23" dirty="0">
                <a:latin typeface="Tajawal Bold" panose="020B0604020202020204" charset="-78"/>
                <a:ea typeface="Inter Bold"/>
                <a:cs typeface="Tajawal Bold" panose="020B0604020202020204" charset="-78"/>
                <a:sym typeface="Inter Bold"/>
              </a:rPr>
              <a:t>أظهرت الدراسات أن الإيمان له دور ملموس في صياغة وتكوين حاجات الإنسان من حاجات فسيولوجية وحاجات أمن وحاجات اجتماعية وحاجات احترام الذات وحاجات تحقيق الذات.</a:t>
            </a:r>
          </a:p>
        </p:txBody>
      </p:sp>
      <p:grpSp>
        <p:nvGrpSpPr>
          <p:cNvPr id="35" name="Group 42"/>
          <p:cNvGrpSpPr/>
          <p:nvPr/>
        </p:nvGrpSpPr>
        <p:grpSpPr>
          <a:xfrm>
            <a:off x="17259300" y="0"/>
            <a:ext cx="1694792" cy="10287000"/>
            <a:chOff x="0" y="0"/>
            <a:chExt cx="446365" cy="2709333"/>
          </a:xfrm>
        </p:grpSpPr>
        <p:sp>
          <p:nvSpPr>
            <p:cNvPr id="36"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37"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38" name="Group 48"/>
          <p:cNvGrpSpPr/>
          <p:nvPr/>
        </p:nvGrpSpPr>
        <p:grpSpPr>
          <a:xfrm>
            <a:off x="0" y="0"/>
            <a:ext cx="533400" cy="1028700"/>
            <a:chOff x="0" y="0"/>
            <a:chExt cx="812800" cy="812800"/>
          </a:xfrm>
        </p:grpSpPr>
        <p:sp>
          <p:nvSpPr>
            <p:cNvPr id="39"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0"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1" name="Group 8"/>
          <p:cNvGrpSpPr/>
          <p:nvPr/>
        </p:nvGrpSpPr>
        <p:grpSpPr>
          <a:xfrm>
            <a:off x="0" y="6690087"/>
            <a:ext cx="533400" cy="3177813"/>
            <a:chOff x="0" y="0"/>
            <a:chExt cx="812800" cy="2510865"/>
          </a:xfrm>
        </p:grpSpPr>
        <p:sp>
          <p:nvSpPr>
            <p:cNvPr id="42"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43"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44"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47" name="TextBox 46"/>
          <p:cNvSpPr txBox="1"/>
          <p:nvPr/>
        </p:nvSpPr>
        <p:spPr>
          <a:xfrm>
            <a:off x="3426482" y="1665559"/>
            <a:ext cx="298480" cy="461665"/>
          </a:xfrm>
          <a:prstGeom prst="rect">
            <a:avLst/>
          </a:prstGeom>
          <a:noFill/>
        </p:spPr>
        <p:txBody>
          <a:bodyPr wrap="none" rtlCol="0">
            <a:spAutoFit/>
          </a:bodyPr>
          <a:lstStyle/>
          <a:p>
            <a:pPr algn="ctr"/>
            <a:r>
              <a:rPr lang="en-US" sz="2400" b="1" dirty="0">
                <a:solidFill>
                  <a:schemeClr val="bg1"/>
                </a:solidFill>
                <a:latin typeface="Tajawal Bold" panose="020B0604020202020204" charset="-78"/>
                <a:cs typeface="Tajawal Bold" panose="020B0604020202020204" charset="-78"/>
              </a:rPr>
              <a:t>1</a:t>
            </a:r>
          </a:p>
        </p:txBody>
      </p:sp>
      <p:sp>
        <p:nvSpPr>
          <p:cNvPr id="48" name="TextBox 47"/>
          <p:cNvSpPr txBox="1"/>
          <p:nvPr/>
        </p:nvSpPr>
        <p:spPr>
          <a:xfrm>
            <a:off x="5261694" y="3265759"/>
            <a:ext cx="327334" cy="461665"/>
          </a:xfrm>
          <a:prstGeom prst="rect">
            <a:avLst/>
          </a:prstGeom>
          <a:noFill/>
        </p:spPr>
        <p:txBody>
          <a:bodyPr wrap="none" rtlCol="0">
            <a:spAutoFit/>
          </a:bodyPr>
          <a:lstStyle/>
          <a:p>
            <a:pPr algn="ctr"/>
            <a:r>
              <a:rPr lang="en-US" sz="2400" b="1" dirty="0">
                <a:solidFill>
                  <a:schemeClr val="bg1"/>
                </a:solidFill>
                <a:latin typeface="Tajawal Bold" panose="020B0604020202020204" charset="-78"/>
                <a:cs typeface="Tajawal Bold" panose="020B0604020202020204" charset="-78"/>
              </a:rPr>
              <a:t>2</a:t>
            </a:r>
          </a:p>
        </p:txBody>
      </p:sp>
      <p:sp>
        <p:nvSpPr>
          <p:cNvPr id="49" name="TextBox 48"/>
          <p:cNvSpPr txBox="1"/>
          <p:nvPr/>
        </p:nvSpPr>
        <p:spPr>
          <a:xfrm>
            <a:off x="6197734" y="5246959"/>
            <a:ext cx="340158" cy="461665"/>
          </a:xfrm>
          <a:prstGeom prst="rect">
            <a:avLst/>
          </a:prstGeom>
          <a:noFill/>
        </p:spPr>
        <p:txBody>
          <a:bodyPr wrap="none" rtlCol="0">
            <a:spAutoFit/>
          </a:bodyPr>
          <a:lstStyle/>
          <a:p>
            <a:pPr algn="ctr"/>
            <a:r>
              <a:rPr lang="en-US" sz="2400" b="1" dirty="0">
                <a:solidFill>
                  <a:schemeClr val="bg1"/>
                </a:solidFill>
                <a:latin typeface="Tajawal Bold" panose="020B0604020202020204" charset="-78"/>
                <a:cs typeface="Tajawal Bold" panose="020B0604020202020204" charset="-78"/>
              </a:rPr>
              <a:t>3</a:t>
            </a:r>
          </a:p>
        </p:txBody>
      </p:sp>
      <p:sp>
        <p:nvSpPr>
          <p:cNvPr id="50" name="TextBox 49"/>
          <p:cNvSpPr txBox="1"/>
          <p:nvPr/>
        </p:nvSpPr>
        <p:spPr>
          <a:xfrm>
            <a:off x="5249672" y="7228159"/>
            <a:ext cx="357791" cy="461665"/>
          </a:xfrm>
          <a:prstGeom prst="rect">
            <a:avLst/>
          </a:prstGeom>
          <a:noFill/>
        </p:spPr>
        <p:txBody>
          <a:bodyPr wrap="none" rtlCol="0">
            <a:spAutoFit/>
          </a:bodyPr>
          <a:lstStyle/>
          <a:p>
            <a:pPr algn="ctr"/>
            <a:r>
              <a:rPr lang="en-US" sz="2400" b="1" dirty="0">
                <a:solidFill>
                  <a:schemeClr val="bg1"/>
                </a:solidFill>
                <a:latin typeface="Tajawal Bold" panose="020B0604020202020204" charset="-78"/>
                <a:cs typeface="Tajawal Bold" panose="020B0604020202020204" charset="-78"/>
              </a:rPr>
              <a:t>4</a:t>
            </a:r>
          </a:p>
        </p:txBody>
      </p:sp>
      <p:sp>
        <p:nvSpPr>
          <p:cNvPr id="51" name="TextBox 50"/>
          <p:cNvSpPr txBox="1"/>
          <p:nvPr/>
        </p:nvSpPr>
        <p:spPr>
          <a:xfrm>
            <a:off x="3434497" y="8752159"/>
            <a:ext cx="336952" cy="461665"/>
          </a:xfrm>
          <a:prstGeom prst="rect">
            <a:avLst/>
          </a:prstGeom>
          <a:noFill/>
        </p:spPr>
        <p:txBody>
          <a:bodyPr wrap="none" rtlCol="0">
            <a:spAutoFit/>
          </a:bodyPr>
          <a:lstStyle/>
          <a:p>
            <a:pPr algn="ctr"/>
            <a:r>
              <a:rPr lang="en-US" sz="2400" b="1" dirty="0">
                <a:solidFill>
                  <a:schemeClr val="bg1"/>
                </a:solidFill>
                <a:latin typeface="Tajawal Bold" panose="020B0604020202020204" charset="-78"/>
                <a:cs typeface="Tajawal Bold" panose="020B0604020202020204" charset="-78"/>
              </a:rPr>
              <a:t>5</a:t>
            </a:r>
          </a:p>
        </p:txBody>
      </p:sp>
      <p:sp>
        <p:nvSpPr>
          <p:cNvPr id="54"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8"/>
            <a:stretch>
              <a:fillRect/>
            </a:stretch>
          </a:blipFill>
        </p:spPr>
        <p:txBody>
          <a:bodyPr/>
          <a:lstStyle/>
          <a:p>
            <a:endParaRPr lang="en-US"/>
          </a:p>
        </p:txBody>
      </p:sp>
      <p:sp>
        <p:nvSpPr>
          <p:cNvPr id="55" name="TextBox 54"/>
          <p:cNvSpPr txBox="1"/>
          <p:nvPr/>
        </p:nvSpPr>
        <p:spPr>
          <a:xfrm>
            <a:off x="9448800" y="9702225"/>
            <a:ext cx="686132" cy="523220"/>
          </a:xfrm>
          <a:prstGeom prst="rect">
            <a:avLst/>
          </a:prstGeom>
          <a:noFill/>
        </p:spPr>
        <p:txBody>
          <a:bodyPr wrap="square" rtlCol="0">
            <a:spAutoFit/>
          </a:bodyPr>
          <a:lstStyle/>
          <a:p>
            <a:pPr algn="ctr"/>
            <a:r>
              <a:rPr lang="en-US" sz="2800" b="1" dirty="0">
                <a:solidFill>
                  <a:schemeClr val="bg1"/>
                </a:solidFill>
              </a:rPr>
              <a:t>21</a:t>
            </a:r>
          </a:p>
        </p:txBody>
      </p:sp>
    </p:spTree>
    <p:extLst>
      <p:ext uri="{BB962C8B-B14F-4D97-AF65-F5344CB8AC3E}">
        <p14:creationId xmlns:p14="http://schemas.microsoft.com/office/powerpoint/2010/main" val="1009150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ext uri="{D42A27DB-BD31-4B8C-83A1-F6EECF244321}">
                <p14:modId xmlns:p14="http://schemas.microsoft.com/office/powerpoint/2010/main" val="2541066246"/>
              </p:ext>
            </p:extLst>
          </p:nvPr>
        </p:nvGraphicFramePr>
        <p:xfrm>
          <a:off x="1828800" y="2095500"/>
          <a:ext cx="14782800" cy="7347852"/>
        </p:xfrm>
        <a:graphic>
          <a:graphicData uri="http://schemas.openxmlformats.org/drawingml/2006/table">
            <a:tbl>
              <a:tblPr firstRow="1" bandRow="1">
                <a:tableStyleId>{EB344D84-9AFB-497E-A393-DC336BA19D2E}</a:tableStyleId>
              </a:tblPr>
              <a:tblGrid>
                <a:gridCol w="7391400">
                  <a:extLst>
                    <a:ext uri="{9D8B030D-6E8A-4147-A177-3AD203B41FA5}">
                      <a16:colId xmlns:a16="http://schemas.microsoft.com/office/drawing/2014/main" val="20000"/>
                    </a:ext>
                  </a:extLst>
                </a:gridCol>
                <a:gridCol w="7391400">
                  <a:extLst>
                    <a:ext uri="{9D8B030D-6E8A-4147-A177-3AD203B41FA5}">
                      <a16:colId xmlns:a16="http://schemas.microsoft.com/office/drawing/2014/main" val="20001"/>
                    </a:ext>
                  </a:extLst>
                </a:gridCol>
              </a:tblGrid>
              <a:tr h="612321">
                <a:tc>
                  <a:txBody>
                    <a:bodyPr/>
                    <a:lstStyle/>
                    <a:p>
                      <a:pPr algn="r">
                        <a:lnSpc>
                          <a:spcPct val="100000"/>
                        </a:lnSpc>
                      </a:pPr>
                      <a:r>
                        <a:rPr lang="en-US" sz="2800" b="0" dirty="0">
                          <a:solidFill>
                            <a:schemeClr val="tx1"/>
                          </a:solidFill>
                        </a:rPr>
                        <a:t>Motivation</a:t>
                      </a:r>
                      <a:endParaRPr lang="en-US" sz="2800" b="0" dirty="0">
                        <a:solidFill>
                          <a:schemeClr val="tx1"/>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r">
                        <a:lnSpc>
                          <a:spcPct val="100000"/>
                        </a:lnSpc>
                      </a:pPr>
                      <a:r>
                        <a:rPr lang="ar-SA" sz="2800" b="0" dirty="0">
                          <a:solidFill>
                            <a:schemeClr val="tx1"/>
                          </a:solidFill>
                        </a:rPr>
                        <a:t>الدافعية</a:t>
                      </a:r>
                      <a:endParaRPr lang="en-US" sz="2800" b="0" dirty="0">
                        <a:solidFill>
                          <a:schemeClr val="tx1"/>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10000"/>
                  </a:ext>
                </a:extLst>
              </a:tr>
              <a:tr h="612321">
                <a:tc>
                  <a:txBody>
                    <a:bodyPr/>
                    <a:lstStyle/>
                    <a:p>
                      <a:pPr algn="r">
                        <a:lnSpc>
                          <a:spcPct val="100000"/>
                        </a:lnSpc>
                      </a:pPr>
                      <a:r>
                        <a:rPr lang="en-US" sz="2800" dirty="0"/>
                        <a:t>Incentives </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lang="ar-SA" sz="2800" dirty="0"/>
                        <a:t>الحوافز</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12321">
                <a:tc>
                  <a:txBody>
                    <a:bodyPr/>
                    <a:lstStyle/>
                    <a:p>
                      <a:pPr algn="r">
                        <a:lnSpc>
                          <a:spcPct val="100000"/>
                        </a:lnSpc>
                      </a:pPr>
                      <a:r>
                        <a:rPr lang="en-US" sz="2800" dirty="0"/>
                        <a:t>Maslow's Need Hierarchy </a:t>
                      </a:r>
                      <a:r>
                        <a:rPr lang="en-US" sz="2800" baseline="0" dirty="0"/>
                        <a:t>  </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lang="ar-SA" sz="2800" dirty="0"/>
                        <a:t>هرم الحاجات </a:t>
                      </a:r>
                      <a:r>
                        <a:rPr lang="ar-SA" sz="2800" dirty="0" err="1"/>
                        <a:t>لماسلو</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12321">
                <a:tc>
                  <a:txBody>
                    <a:bodyPr/>
                    <a:lstStyle/>
                    <a:p>
                      <a:pPr algn="r">
                        <a:lnSpc>
                          <a:spcPct val="100000"/>
                        </a:lnSpc>
                      </a:pPr>
                      <a:r>
                        <a:rPr lang="en-US" sz="2800" dirty="0"/>
                        <a:t>Achievement</a:t>
                      </a:r>
                      <a:r>
                        <a:rPr lang="en-US" sz="2800" baseline="0" dirty="0"/>
                        <a:t> Motivation</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lang="ar-SA" sz="2800" dirty="0"/>
                        <a:t>دافعية الإنجاز </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12321">
                <a:tc>
                  <a:txBody>
                    <a:bodyPr/>
                    <a:lstStyle/>
                    <a:p>
                      <a:pPr algn="r">
                        <a:lnSpc>
                          <a:spcPct val="100000"/>
                        </a:lnSpc>
                      </a:pPr>
                      <a:r>
                        <a:rPr lang="en-US" sz="2800" dirty="0"/>
                        <a:t>Motivators</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lang="ar-SA" sz="2800" dirty="0"/>
                        <a:t>الدوافع </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321">
                <a:tc>
                  <a:txBody>
                    <a:bodyPr/>
                    <a:lstStyle/>
                    <a:p>
                      <a:pPr algn="r">
                        <a:lnSpc>
                          <a:spcPct val="100000"/>
                        </a:lnSpc>
                      </a:pPr>
                      <a:r>
                        <a:rPr lang="en-US" sz="2800" dirty="0"/>
                        <a:t>Behavior Modification</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lang="ar-SA" sz="2800" dirty="0"/>
                        <a:t>تعديل السلوك</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12321">
                <a:tc>
                  <a:txBody>
                    <a:bodyPr/>
                    <a:lstStyle/>
                    <a:p>
                      <a:pPr algn="r">
                        <a:lnSpc>
                          <a:spcPct val="100000"/>
                        </a:lnSpc>
                      </a:pPr>
                      <a:r>
                        <a:rPr lang="en-US" sz="2800" dirty="0"/>
                        <a:t>Reinforcement </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lang="ar-SA" sz="2800" dirty="0"/>
                        <a:t>التعزيز(التدعيم)</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321">
                <a:tc>
                  <a:txBody>
                    <a:bodyPr/>
                    <a:lstStyle/>
                    <a:p>
                      <a:pPr algn="r">
                        <a:lnSpc>
                          <a:spcPct val="100000"/>
                        </a:lnSpc>
                      </a:pPr>
                      <a:r>
                        <a:rPr lang="en-US" sz="2800" dirty="0"/>
                        <a:t>Positive Reinforcement</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lang="ar-SA" sz="2800" dirty="0"/>
                        <a:t>التعزيز الإيجابي </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612321">
                <a:tc>
                  <a:txBody>
                    <a:bodyPr/>
                    <a:lstStyle/>
                    <a:p>
                      <a:pPr algn="r">
                        <a:lnSpc>
                          <a:spcPct val="100000"/>
                        </a:lnSpc>
                      </a:pPr>
                      <a:r>
                        <a:rPr lang="en-US" sz="2800" dirty="0"/>
                        <a:t>Expectancy Theory of Motivation</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lang="ar-SA" sz="2800" dirty="0"/>
                        <a:t>نظرية التوقع للدافعية</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612321">
                <a:tc>
                  <a:txBody>
                    <a:bodyPr/>
                    <a:lstStyle/>
                    <a:p>
                      <a:pPr algn="r">
                        <a:lnSpc>
                          <a:spcPct val="100000"/>
                        </a:lnSpc>
                      </a:pPr>
                      <a:r>
                        <a:rPr lang="en-US" sz="2800" dirty="0"/>
                        <a:t>Herzberg's Tow-Factors Theory </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lang="ar-SA" sz="2800" dirty="0"/>
                        <a:t>نظرية المعاملين</a:t>
                      </a:r>
                      <a:r>
                        <a:rPr lang="ar-SA" sz="2800" baseline="0" dirty="0"/>
                        <a:t> </a:t>
                      </a:r>
                      <a:r>
                        <a:rPr lang="ar-SA" sz="2800" baseline="0" dirty="0" err="1"/>
                        <a:t>لهيرزبرج</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612321">
                <a:tc>
                  <a:txBody>
                    <a:bodyPr/>
                    <a:lstStyle/>
                    <a:p>
                      <a:pPr algn="r">
                        <a:lnSpc>
                          <a:spcPct val="100000"/>
                        </a:lnSpc>
                      </a:pPr>
                      <a:r>
                        <a:rPr lang="en-US" sz="2800" dirty="0"/>
                        <a:t>Hygiene Factors</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lang="ar-SA" sz="2800" dirty="0"/>
                        <a:t>العوامل الصحية (الوقائية)</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612321">
                <a:tc>
                  <a:txBody>
                    <a:bodyPr/>
                    <a:lstStyle/>
                    <a:p>
                      <a:pPr algn="r">
                        <a:lnSpc>
                          <a:spcPct val="100000"/>
                        </a:lnSpc>
                      </a:pPr>
                      <a:r>
                        <a:rPr lang="en-US" sz="2800" dirty="0"/>
                        <a:t>Equality Theory </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lnSpc>
                          <a:spcPct val="100000"/>
                        </a:lnSpc>
                      </a:pPr>
                      <a:r>
                        <a:rPr lang="ar-SA" sz="2800" dirty="0"/>
                        <a:t>نظرية العدالة</a:t>
                      </a:r>
                      <a:endParaRPr lang="en-US" sz="2800" dirty="0">
                        <a:solidFill>
                          <a:schemeClr val="accent3">
                            <a:lumMod val="50000"/>
                          </a:schemeClr>
                        </a:solidFill>
                        <a:latin typeface="Tajawal" panose="00000500000000000000" pitchFamily="2" charset="-78"/>
                        <a:cs typeface="Tajawal" panose="00000500000000000000" pitchFamily="2" charset="-78"/>
                      </a:endParaRPr>
                    </a:p>
                  </a:txBody>
                  <a:tcPr marL="167784" marR="167784" marT="68576" marB="68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
        <p:nvSpPr>
          <p:cNvPr id="5" name="Rounded Rectangle 4"/>
          <p:cNvSpPr/>
          <p:nvPr/>
        </p:nvSpPr>
        <p:spPr>
          <a:xfrm>
            <a:off x="6094255" y="234048"/>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42"/>
          <p:cNvGrpSpPr/>
          <p:nvPr/>
        </p:nvGrpSpPr>
        <p:grpSpPr>
          <a:xfrm>
            <a:off x="17259300" y="0"/>
            <a:ext cx="1694792" cy="10287000"/>
            <a:chOff x="0" y="0"/>
            <a:chExt cx="446365" cy="2709333"/>
          </a:xfrm>
        </p:grpSpPr>
        <p:sp>
          <p:nvSpPr>
            <p:cNvPr id="8"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9"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10" name="Group 48"/>
          <p:cNvGrpSpPr/>
          <p:nvPr/>
        </p:nvGrpSpPr>
        <p:grpSpPr>
          <a:xfrm>
            <a:off x="0" y="0"/>
            <a:ext cx="1028700" cy="1028700"/>
            <a:chOff x="0" y="0"/>
            <a:chExt cx="812800" cy="812800"/>
          </a:xfrm>
        </p:grpSpPr>
        <p:sp>
          <p:nvSpPr>
            <p:cNvPr id="11"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12"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TextBox 51"/>
          <p:cNvSpPr txBox="1"/>
          <p:nvPr/>
        </p:nvSpPr>
        <p:spPr>
          <a:xfrm>
            <a:off x="6524443" y="276225"/>
            <a:ext cx="5159425" cy="1002197"/>
          </a:xfrm>
          <a:prstGeom prst="rect">
            <a:avLst/>
          </a:prstGeom>
        </p:spPr>
        <p:txBody>
          <a:bodyPr lIns="0" tIns="0" rIns="0" bIns="0" rtlCol="0" anchor="t">
            <a:spAutoFit/>
          </a:bodyPr>
          <a:lstStyle/>
          <a:p>
            <a:pPr algn="ctr" rtl="1">
              <a:lnSpc>
                <a:spcPts val="8539"/>
              </a:lnSpc>
              <a:spcBef>
                <a:spcPct val="0"/>
              </a:spcBef>
            </a:pPr>
            <a:r>
              <a:rPr lang="ar-EG" sz="4800" b="1" dirty="0">
                <a:solidFill>
                  <a:schemeClr val="bg1"/>
                </a:solidFill>
                <a:latin typeface="Tajawal Bold"/>
                <a:ea typeface="Tajawal Bold"/>
                <a:cs typeface="Tajawal Bold"/>
                <a:sym typeface="Tajawal Bold"/>
                <a:rtl/>
              </a:rPr>
              <a:t>المصطلحات</a:t>
            </a:r>
          </a:p>
        </p:txBody>
      </p:sp>
      <p:grpSp>
        <p:nvGrpSpPr>
          <p:cNvPr id="14" name="Group 8"/>
          <p:cNvGrpSpPr/>
          <p:nvPr/>
        </p:nvGrpSpPr>
        <p:grpSpPr>
          <a:xfrm>
            <a:off x="0" y="6690087"/>
            <a:ext cx="1028700" cy="3177813"/>
            <a:chOff x="0" y="0"/>
            <a:chExt cx="812800" cy="2510865"/>
          </a:xfrm>
        </p:grpSpPr>
        <p:sp>
          <p:nvSpPr>
            <p:cNvPr id="15"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16"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sp>
        <p:nvSpPr>
          <p:cNvPr id="17"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18"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2"/>
            <a:stretch>
              <a:fillRect/>
            </a:stretch>
          </a:blipFill>
        </p:spPr>
        <p:txBody>
          <a:bodyPr/>
          <a:lstStyle/>
          <a:p>
            <a:endParaRPr lang="en-US"/>
          </a:p>
        </p:txBody>
      </p:sp>
      <p:sp>
        <p:nvSpPr>
          <p:cNvPr id="19" name="TextBox 18"/>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22</a:t>
            </a:r>
          </a:p>
        </p:txBody>
      </p:sp>
    </p:spTree>
    <p:extLst>
      <p:ext uri="{BB962C8B-B14F-4D97-AF65-F5344CB8AC3E}">
        <p14:creationId xmlns:p14="http://schemas.microsoft.com/office/powerpoint/2010/main" val="4271477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259300" y="7109187"/>
            <a:ext cx="1028700" cy="3177813"/>
            <a:chOff x="0" y="0"/>
            <a:chExt cx="812800" cy="2510865"/>
          </a:xfrm>
        </p:grpSpPr>
        <p:sp>
          <p:nvSpPr>
            <p:cNvPr id="3" name="Freeform 3"/>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25489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0" y="7109187"/>
            <a:ext cx="11842469" cy="3177813"/>
            <a:chOff x="0" y="0"/>
            <a:chExt cx="9357013" cy="2510865"/>
          </a:xfrm>
        </p:grpSpPr>
        <p:sp>
          <p:nvSpPr>
            <p:cNvPr id="6" name="Freeform 6"/>
            <p:cNvSpPr/>
            <p:nvPr/>
          </p:nvSpPr>
          <p:spPr>
            <a:xfrm>
              <a:off x="0" y="0"/>
              <a:ext cx="9357013" cy="2510865"/>
            </a:xfrm>
            <a:custGeom>
              <a:avLst/>
              <a:gdLst/>
              <a:ahLst/>
              <a:cxnLst/>
              <a:rect l="l" t="t" r="r" b="b"/>
              <a:pathLst>
                <a:path w="9357013" h="2510865">
                  <a:moveTo>
                    <a:pt x="0" y="0"/>
                  </a:moveTo>
                  <a:lnTo>
                    <a:pt x="9357013" y="0"/>
                  </a:lnTo>
                  <a:lnTo>
                    <a:pt x="9357013" y="2510865"/>
                  </a:lnTo>
                  <a:lnTo>
                    <a:pt x="0" y="2510865"/>
                  </a:lnTo>
                  <a:close/>
                </a:path>
              </a:pathLst>
            </a:custGeom>
            <a:solidFill>
              <a:srgbClr val="F6F6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9357013" cy="254896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7259300" y="0"/>
            <a:ext cx="1028700" cy="102870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609914" y="0"/>
            <a:ext cx="1694792" cy="10287000"/>
            <a:chOff x="0" y="0"/>
            <a:chExt cx="446365" cy="2709333"/>
          </a:xfrm>
        </p:grpSpPr>
        <p:sp>
          <p:nvSpPr>
            <p:cNvPr id="12" name="Freeform 12"/>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446365" cy="274743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0853887" y="786854"/>
            <a:ext cx="1977164" cy="1977164"/>
            <a:chOff x="0" y="0"/>
            <a:chExt cx="812800" cy="812800"/>
          </a:xfrm>
        </p:grpSpPr>
        <p:sp>
          <p:nvSpPr>
            <p:cNvPr id="15" name="Freeform 15"/>
            <p:cNvSpPr/>
            <p:nvPr/>
          </p:nvSpPr>
          <p:spPr>
            <a:xfrm>
              <a:off x="0" y="0"/>
              <a:ext cx="812800" cy="812800"/>
            </a:xfrm>
            <a:custGeom>
              <a:avLst/>
              <a:gdLst/>
              <a:ahLst/>
              <a:cxnLst/>
              <a:rect l="l" t="t" r="r" b="b"/>
              <a:pathLst>
                <a:path w="812800" h="812800">
                  <a:moveTo>
                    <a:pt x="199699" y="0"/>
                  </a:moveTo>
                  <a:lnTo>
                    <a:pt x="613101" y="0"/>
                  </a:lnTo>
                  <a:cubicBezTo>
                    <a:pt x="666064" y="0"/>
                    <a:pt x="716859" y="21040"/>
                    <a:pt x="754309" y="58491"/>
                  </a:cubicBezTo>
                  <a:cubicBezTo>
                    <a:pt x="791760" y="95941"/>
                    <a:pt x="812800" y="146736"/>
                    <a:pt x="812800" y="199699"/>
                  </a:cubicBezTo>
                  <a:lnTo>
                    <a:pt x="812800" y="613101"/>
                  </a:lnTo>
                  <a:cubicBezTo>
                    <a:pt x="812800" y="666064"/>
                    <a:pt x="791760" y="716859"/>
                    <a:pt x="754309" y="754309"/>
                  </a:cubicBezTo>
                  <a:cubicBezTo>
                    <a:pt x="716859" y="791760"/>
                    <a:pt x="666064" y="812800"/>
                    <a:pt x="613101" y="812800"/>
                  </a:cubicBezTo>
                  <a:lnTo>
                    <a:pt x="199699" y="812800"/>
                  </a:lnTo>
                  <a:cubicBezTo>
                    <a:pt x="146736" y="812800"/>
                    <a:pt x="95941" y="791760"/>
                    <a:pt x="58491" y="754309"/>
                  </a:cubicBezTo>
                  <a:cubicBezTo>
                    <a:pt x="21040" y="716859"/>
                    <a:pt x="0" y="666064"/>
                    <a:pt x="0" y="613101"/>
                  </a:cubicBezTo>
                  <a:lnTo>
                    <a:pt x="0" y="199699"/>
                  </a:lnTo>
                  <a:cubicBezTo>
                    <a:pt x="0" y="146736"/>
                    <a:pt x="21040" y="95941"/>
                    <a:pt x="58491" y="58491"/>
                  </a:cubicBezTo>
                  <a:cubicBezTo>
                    <a:pt x="95941" y="21040"/>
                    <a:pt x="146736" y="0"/>
                    <a:pt x="199699" y="0"/>
                  </a:cubicBezTo>
                  <a:close/>
                </a:path>
              </a:pathLst>
            </a:custGeom>
            <a:solidFill>
              <a:srgbClr val="795B12">
                <a:alpha val="2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8484493" y="9014056"/>
            <a:ext cx="2545888" cy="254588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0" cap="sq">
              <a:solidFill>
                <a:srgbClr val="0345E4">
                  <a:alpha val="9804"/>
                </a:srgbClr>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a:off x="12194959" y="2206326"/>
            <a:ext cx="4711851" cy="7427548"/>
          </a:xfrm>
          <a:custGeom>
            <a:avLst/>
            <a:gdLst/>
            <a:ahLst/>
            <a:cxnLst/>
            <a:rect l="l" t="t" r="r" b="b"/>
            <a:pathLst>
              <a:path w="4711851" h="7427548">
                <a:moveTo>
                  <a:pt x="0" y="0"/>
                </a:moveTo>
                <a:lnTo>
                  <a:pt x="4711851" y="0"/>
                </a:lnTo>
                <a:lnTo>
                  <a:pt x="4711851" y="7427547"/>
                </a:lnTo>
                <a:lnTo>
                  <a:pt x="0" y="7427547"/>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7">
            <a:extLst>
              <a:ext uri="{FF2B5EF4-FFF2-40B4-BE49-F238E27FC236}">
                <a16:creationId xmlns:a16="http://schemas.microsoft.com/office/drawing/2014/main" id="{0D678B1C-ECFD-F9A6-20AE-83A6E6614F6A}"/>
              </a:ext>
            </a:extLst>
          </p:cNvPr>
          <p:cNvSpPr/>
          <p:nvPr/>
        </p:nvSpPr>
        <p:spPr>
          <a:xfrm>
            <a:off x="1381190" y="7436114"/>
            <a:ext cx="2457037" cy="2475737"/>
          </a:xfrm>
          <a:custGeom>
            <a:avLst/>
            <a:gdLst/>
            <a:ahLst/>
            <a:cxnLst/>
            <a:rect l="l" t="t" r="r" b="b"/>
            <a:pathLst>
              <a:path w="2165766" h="2262787">
                <a:moveTo>
                  <a:pt x="0" y="0"/>
                </a:moveTo>
                <a:lnTo>
                  <a:pt x="2165766" y="0"/>
                </a:lnTo>
                <a:lnTo>
                  <a:pt x="2165766" y="2262788"/>
                </a:lnTo>
                <a:lnTo>
                  <a:pt x="0" y="2262788"/>
                </a:lnTo>
                <a:lnTo>
                  <a:pt x="0" y="0"/>
                </a:lnTo>
                <a:close/>
              </a:path>
            </a:pathLst>
          </a:custGeom>
          <a:blipFill>
            <a:blip r:embed="rId3"/>
            <a:stretch>
              <a:fillRect l="-42748" t="-38645" r="-44844" b="-4090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242A99DA-DB13-4D3A-3342-352C8451F247}"/>
              </a:ext>
            </a:extLst>
          </p:cNvPr>
          <p:cNvSpPr txBox="1"/>
          <p:nvPr/>
        </p:nvSpPr>
        <p:spPr>
          <a:xfrm>
            <a:off x="4627465" y="7603100"/>
            <a:ext cx="6172200" cy="156966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4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rPr>
              <a:t>لمزيد من الوسائل والكتب:</a:t>
            </a:r>
            <a:endParaRPr kumimoji="0" lang="en-US" sz="4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p:txBody>
      </p:sp>
      <p:sp>
        <p:nvSpPr>
          <p:cNvPr id="26" name="TextBox 25">
            <a:extLst>
              <a:ext uri="{FF2B5EF4-FFF2-40B4-BE49-F238E27FC236}">
                <a16:creationId xmlns:a16="http://schemas.microsoft.com/office/drawing/2014/main" id="{E0C7693F-2F24-27C1-3760-DEDB667478E3}"/>
              </a:ext>
            </a:extLst>
          </p:cNvPr>
          <p:cNvSpPr txBox="1"/>
          <p:nvPr/>
        </p:nvSpPr>
        <p:spPr>
          <a:xfrm>
            <a:off x="2550901" y="2286535"/>
            <a:ext cx="7632450" cy="6667851"/>
          </a:xfrm>
          <a:prstGeom prst="rect">
            <a:avLst/>
          </a:prstGeom>
          <a:noFill/>
        </p:spPr>
        <p:txBody>
          <a:bodyPr wrap="square" rtlCol="0">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ar-SA" sz="8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rPr>
              <a:t>شكرًا لحسن استماعكم</a:t>
            </a:r>
          </a:p>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ar-SA" sz="88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29LT Bukra Bold" panose="000B0903020204020204" pitchFamily="34" charset="-78"/>
              <a:ea typeface="+mn-ea"/>
              <a:cs typeface="29LT Bukra Bold" panose="000B0903020204020204" pitchFamily="34" charset="-78"/>
            </a:endParaRPr>
          </a:p>
        </p:txBody>
      </p:sp>
      <p:sp>
        <p:nvSpPr>
          <p:cNvPr id="21" name="TextBox 31">
            <a:extLst>
              <a:ext uri="{FF2B5EF4-FFF2-40B4-BE49-F238E27FC236}">
                <a16:creationId xmlns:a16="http://schemas.microsoft.com/office/drawing/2014/main" id="{CE79E880-FD3E-5C85-765D-944C7E1953B2}"/>
              </a:ext>
            </a:extLst>
          </p:cNvPr>
          <p:cNvSpPr txBox="1"/>
          <p:nvPr/>
        </p:nvSpPr>
        <p:spPr>
          <a:xfrm>
            <a:off x="6424098" y="9208727"/>
            <a:ext cx="2457036" cy="970907"/>
          </a:xfrm>
          <a:prstGeom prst="rect">
            <a:avLst/>
          </a:prstGeom>
        </p:spPr>
        <p:txBody>
          <a:bodyPr wrap="square" lIns="0" tIns="0" rIns="0" bIns="0">
            <a:spAutoFit/>
          </a:bodyPr>
          <a:lstStyle/>
          <a:p>
            <a:pPr marL="0" marR="0" lvl="0" indent="0" algn="l" defTabSz="914445" rtl="0" eaLnBrk="1" fontAlgn="auto" latinLnBrk="0" hangingPunct="1">
              <a:lnSpc>
                <a:spcPts val="3995"/>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dec Pro"/>
                <a:ea typeface="Codec Pro"/>
                <a:cs typeface="Codec Pro"/>
                <a:sym typeface="Codec Pro"/>
                <a:hlinkClick r:id="rId4"/>
              </a:rPr>
              <a:t>www.edarah.net</a:t>
            </a:r>
            <a:endParaRPr kumimoji="0" lang="ar-SA" sz="2400" b="0" i="0" u="none" strike="noStrike" kern="1200" cap="none" spc="0" normalizeH="0" baseline="0" noProof="0">
              <a:ln>
                <a:noFill/>
              </a:ln>
              <a:solidFill>
                <a:prstClr val="black"/>
              </a:solidFill>
              <a:effectLst/>
              <a:uLnTx/>
              <a:uFillTx/>
              <a:latin typeface="Codec Pro"/>
              <a:ea typeface="Codec Pro"/>
              <a:cs typeface="Codec Pro"/>
              <a:sym typeface="Codec Pro"/>
            </a:endParaRPr>
          </a:p>
          <a:p>
            <a:pPr marL="0" marR="0" lvl="0" indent="0" algn="l" defTabSz="914445" rtl="0" eaLnBrk="1" fontAlgn="auto" latinLnBrk="0" hangingPunct="1">
              <a:lnSpc>
                <a:spcPts val="3995"/>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dec Pro"/>
              <a:ea typeface="Codec Pro"/>
              <a:cs typeface="Codec Pro"/>
              <a:sym typeface="Codec Pro"/>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3276600" y="876300"/>
            <a:ext cx="14638225" cy="82296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3"/>
            <a:stretch>
              <a:fillRect l="-36215"/>
            </a:stretch>
          </a:blipFill>
        </p:spPr>
        <p:txBody>
          <a:bodyPr/>
          <a:lstStyle/>
          <a:p>
            <a:endParaRPr lang="en-US"/>
          </a:p>
        </p:txBody>
      </p:sp>
      <p:grpSp>
        <p:nvGrpSpPr>
          <p:cNvPr id="4" name="Group 4"/>
          <p:cNvGrpSpPr>
            <a:grpSpLocks noChangeAspect="1"/>
          </p:cNvGrpSpPr>
          <p:nvPr/>
        </p:nvGrpSpPr>
        <p:grpSpPr>
          <a:xfrm>
            <a:off x="185976" y="2721908"/>
            <a:ext cx="5295887" cy="54695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7166568" y="693549"/>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sp>
        <p:nvSpPr>
          <p:cNvPr id="8" name="Freeform 8"/>
          <p:cNvSpPr/>
          <p:nvPr/>
        </p:nvSpPr>
        <p:spPr>
          <a:xfrm>
            <a:off x="14310910" y="8763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9215676" y="1333500"/>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grpSp>
      <p:sp>
        <p:nvSpPr>
          <p:cNvPr id="16" name="TextBox 16"/>
          <p:cNvSpPr txBox="1"/>
          <p:nvPr/>
        </p:nvSpPr>
        <p:spPr>
          <a:xfrm>
            <a:off x="6324600" y="1485900"/>
            <a:ext cx="10488049" cy="2400657"/>
          </a:xfrm>
          <a:prstGeom prst="rect">
            <a:avLst/>
          </a:prstGeom>
        </p:spPr>
        <p:txBody>
          <a:bodyPr wrap="square" lIns="0" tIns="0" rIns="0" bIns="0" rtlCol="0" anchor="t">
            <a:spAutoFit/>
          </a:bodyPr>
          <a:lstStyle/>
          <a:p>
            <a:pPr algn="r" rtl="1"/>
            <a:r>
              <a:rPr lang="ar-EG" sz="4800" b="1" dirty="0">
                <a:solidFill>
                  <a:srgbClr val="000000"/>
                </a:solidFill>
                <a:latin typeface="Tajawal Bold"/>
                <a:ea typeface="Tajawal Bold"/>
                <a:cs typeface="Tajawal Bold"/>
                <a:sym typeface="League Spartan"/>
                <a:rtl/>
              </a:rPr>
              <a:t>تعريف الدافعية</a:t>
            </a:r>
          </a:p>
          <a:p>
            <a:pPr algn="r" rtl="1"/>
            <a:r>
              <a:rPr lang="en-US" sz="4800" b="1" dirty="0">
                <a:solidFill>
                  <a:srgbClr val="000000"/>
                </a:solidFill>
                <a:latin typeface="Tajawal Bold"/>
                <a:ea typeface="Tajawal Bold"/>
                <a:cs typeface="Tajawal Bold"/>
                <a:sym typeface="League Spartan"/>
                <a:rtl/>
              </a:rPr>
              <a:t>Definition Of Motivation</a:t>
            </a:r>
          </a:p>
          <a:p>
            <a:pPr algn="just"/>
            <a:endParaRPr lang="ar-EG" sz="6000" dirty="0">
              <a:solidFill>
                <a:srgbClr val="626953"/>
              </a:solidFill>
              <a:latin typeface="League Spartan"/>
              <a:ea typeface="League Spartan"/>
              <a:cs typeface="League Spartan"/>
              <a:sym typeface="League Spartan"/>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8"/>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2</a:t>
            </a:r>
          </a:p>
        </p:txBody>
      </p:sp>
      <p:sp>
        <p:nvSpPr>
          <p:cNvPr id="21"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30" name="مستطيل 27"/>
          <p:cNvSpPr>
            <a:spLocks noChangeArrowheads="1"/>
          </p:cNvSpPr>
          <p:nvPr/>
        </p:nvSpPr>
        <p:spPr bwMode="auto">
          <a:xfrm>
            <a:off x="8667919" y="3347719"/>
            <a:ext cx="93868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rtl="1">
              <a:lnSpc>
                <a:spcPct val="100000"/>
              </a:lnSpc>
              <a:spcBef>
                <a:spcPct val="0"/>
              </a:spcBef>
              <a:buFontTx/>
              <a:buNone/>
            </a:pPr>
            <a:r>
              <a:rPr lang="ar-SA" altLang="en-US" sz="3600" b="1" dirty="0">
                <a:solidFill>
                  <a:srgbClr val="002060"/>
                </a:solidFill>
                <a:latin typeface="Tajawal" panose="00000500000000000000" pitchFamily="2" charset="-78"/>
                <a:cs typeface="Tajawal" panose="00000500000000000000" pitchFamily="2" charset="-78"/>
              </a:rPr>
              <a:t>تعددت الكتابات في تعريف الدافعية ومنها:</a:t>
            </a:r>
          </a:p>
        </p:txBody>
      </p:sp>
      <p:sp>
        <p:nvSpPr>
          <p:cNvPr id="31" name="Rectangle 220"/>
          <p:cNvSpPr/>
          <p:nvPr/>
        </p:nvSpPr>
        <p:spPr>
          <a:xfrm>
            <a:off x="17297400" y="4229100"/>
            <a:ext cx="328665" cy="278329"/>
          </a:xfrm>
          <a:prstGeom prst="rect">
            <a:avLst/>
          </a:prstGeom>
          <a:solidFill>
            <a:schemeClr val="accent2"/>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latin typeface="Tajawal" panose="00000500000000000000" pitchFamily="2" charset="-78"/>
              <a:cs typeface="Tajawal" panose="00000500000000000000" pitchFamily="2" charset="-78"/>
            </a:endParaRPr>
          </a:p>
        </p:txBody>
      </p:sp>
      <p:sp>
        <p:nvSpPr>
          <p:cNvPr id="32" name="Rectangle 221"/>
          <p:cNvSpPr/>
          <p:nvPr/>
        </p:nvSpPr>
        <p:spPr>
          <a:xfrm>
            <a:off x="17297400" y="5905500"/>
            <a:ext cx="328665" cy="291981"/>
          </a:xfrm>
          <a:prstGeom prst="rect">
            <a:avLst/>
          </a:prstGeom>
          <a:solidFill>
            <a:schemeClr val="accent3">
              <a:lumMod val="60000"/>
              <a:lumOff val="4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latin typeface="Tajawal" panose="00000500000000000000" pitchFamily="2" charset="-78"/>
              <a:cs typeface="Tajawal" panose="00000500000000000000" pitchFamily="2" charset="-78"/>
            </a:endParaRPr>
          </a:p>
        </p:txBody>
      </p:sp>
      <p:sp>
        <p:nvSpPr>
          <p:cNvPr id="33" name="مستطيل 3"/>
          <p:cNvSpPr>
            <a:spLocks noChangeArrowheads="1"/>
          </p:cNvSpPr>
          <p:nvPr/>
        </p:nvSpPr>
        <p:spPr bwMode="auto">
          <a:xfrm>
            <a:off x="5715000" y="3848100"/>
            <a:ext cx="1137761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Tx/>
              <a:buNone/>
            </a:pPr>
            <a:r>
              <a:rPr lang="ar-SA" altLang="en-US" sz="3200" b="1" dirty="0">
                <a:latin typeface="Tajawal" panose="00000500000000000000" pitchFamily="2" charset="-78"/>
                <a:cs typeface="Tajawal" panose="00000500000000000000" pitchFamily="2" charset="-78"/>
              </a:rPr>
              <a:t>حالة داخلية عند الفرد تولد لديه الطاقة والحركة وتوجه السلوك نحو الهدف.</a:t>
            </a:r>
            <a:endParaRPr lang="ar-SA" altLang="en-US" sz="3200" dirty="0">
              <a:latin typeface="Tajawal" panose="00000500000000000000" pitchFamily="2" charset="-78"/>
              <a:cs typeface="Tajawal" panose="00000500000000000000" pitchFamily="2" charset="-78"/>
            </a:endParaRPr>
          </a:p>
        </p:txBody>
      </p:sp>
      <p:sp>
        <p:nvSpPr>
          <p:cNvPr id="34" name="مستطيل 3"/>
          <p:cNvSpPr>
            <a:spLocks noChangeArrowheads="1"/>
          </p:cNvSpPr>
          <p:nvPr/>
        </p:nvSpPr>
        <p:spPr bwMode="auto">
          <a:xfrm>
            <a:off x="5638800" y="7124700"/>
            <a:ext cx="11301412"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rtl="1">
              <a:lnSpc>
                <a:spcPct val="150000"/>
              </a:lnSpc>
              <a:spcBef>
                <a:spcPct val="0"/>
              </a:spcBef>
              <a:buFontTx/>
              <a:buNone/>
            </a:pPr>
            <a:r>
              <a:rPr lang="ar-SA" altLang="en-US" sz="3200" b="1" dirty="0">
                <a:latin typeface="Tajawal" panose="00000500000000000000" pitchFamily="2" charset="-78"/>
                <a:cs typeface="Tajawal" panose="00000500000000000000" pitchFamily="2" charset="-78"/>
              </a:rPr>
              <a:t>سلسلة من الاستجابات تبدأ بالحاجات التي يشعر بها الفرد وينتج عنها رغبات مما يؤدي إلى إحداث السلوك لتحقيق الرضا.</a:t>
            </a:r>
            <a:endParaRPr lang="ar-SA" altLang="en-US" sz="3200" dirty="0">
              <a:latin typeface="Tajawal" panose="00000500000000000000" pitchFamily="2" charset="-78"/>
              <a:cs typeface="Tajawal" panose="00000500000000000000" pitchFamily="2" charset="-78"/>
            </a:endParaRPr>
          </a:p>
        </p:txBody>
      </p:sp>
      <p:sp>
        <p:nvSpPr>
          <p:cNvPr id="35" name="Rectangle 221"/>
          <p:cNvSpPr/>
          <p:nvPr/>
        </p:nvSpPr>
        <p:spPr>
          <a:xfrm>
            <a:off x="17297400" y="7658100"/>
            <a:ext cx="328665" cy="291981"/>
          </a:xfrm>
          <a:prstGeom prst="rect">
            <a:avLst/>
          </a:prstGeom>
          <a:solidFill>
            <a:schemeClr val="accent4"/>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latin typeface="Tajawal" panose="00000500000000000000" pitchFamily="2" charset="-78"/>
              <a:cs typeface="Tajawal" panose="00000500000000000000" pitchFamily="2" charset="-78"/>
            </a:endParaRPr>
          </a:p>
        </p:txBody>
      </p:sp>
      <p:sp>
        <p:nvSpPr>
          <p:cNvPr id="36" name="مستطيل 3"/>
          <p:cNvSpPr>
            <a:spLocks noChangeArrowheads="1"/>
          </p:cNvSpPr>
          <p:nvPr/>
        </p:nvSpPr>
        <p:spPr bwMode="auto">
          <a:xfrm>
            <a:off x="5638800" y="5600700"/>
            <a:ext cx="1145616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Tx/>
              <a:buNone/>
            </a:pPr>
            <a:r>
              <a:rPr lang="ar-SA" altLang="en-US" sz="3200" b="1" dirty="0">
                <a:latin typeface="Tajawal" panose="00000500000000000000" pitchFamily="2" charset="-78"/>
                <a:cs typeface="Tajawal" panose="00000500000000000000" pitchFamily="2" charset="-78"/>
              </a:rPr>
              <a:t>عملية السلوك والاحتفاظ به في حالة استمرار، وكذلك هي عملية تنظيم السلوك.</a:t>
            </a:r>
            <a:endParaRPr lang="ar-SA" altLang="en-US" sz="3200" dirty="0">
              <a:latin typeface="Tajawal" panose="00000500000000000000" pitchFamily="2" charset="-78"/>
              <a:cs typeface="Tajawal" panose="00000500000000000000" pitchFamily="2" charset="-78"/>
            </a:endParaRPr>
          </a:p>
        </p:txBody>
      </p:sp>
    </p:spTree>
    <p:extLst>
      <p:ext uri="{BB962C8B-B14F-4D97-AF65-F5344CB8AC3E}">
        <p14:creationId xmlns:p14="http://schemas.microsoft.com/office/powerpoint/2010/main" val="315672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05800" y="4610100"/>
            <a:ext cx="2559114" cy="415856"/>
          </a:xfrm>
          <a:custGeom>
            <a:avLst/>
            <a:gdLst/>
            <a:ahLst/>
            <a:cxnLst/>
            <a:rect l="l" t="t" r="r" b="b"/>
            <a:pathLst>
              <a:path w="2559114" h="415856">
                <a:moveTo>
                  <a:pt x="0" y="0"/>
                </a:moveTo>
                <a:lnTo>
                  <a:pt x="2559114" y="0"/>
                </a:lnTo>
                <a:lnTo>
                  <a:pt x="2559114" y="415856"/>
                </a:lnTo>
                <a:lnTo>
                  <a:pt x="0" y="415856"/>
                </a:lnTo>
                <a:lnTo>
                  <a:pt x="0" y="0"/>
                </a:lnTo>
                <a:close/>
              </a:path>
            </a:pathLst>
          </a:custGeom>
          <a:blipFill>
            <a:blip r:embed="rId2">
              <a:alphaModFix amt="98000"/>
            </a:blip>
            <a:stretch>
              <a:fillRect/>
            </a:stretch>
          </a:blipFill>
        </p:spPr>
        <p:txBody>
          <a:bodyPr/>
          <a:lstStyle/>
          <a:p>
            <a:endParaRPr lang="en-US"/>
          </a:p>
        </p:txBody>
      </p:sp>
      <p:sp>
        <p:nvSpPr>
          <p:cNvPr id="3" name="Freeform 3"/>
          <p:cNvSpPr/>
          <p:nvPr/>
        </p:nvSpPr>
        <p:spPr>
          <a:xfrm>
            <a:off x="14106311" y="5219984"/>
            <a:ext cx="2715487" cy="441267"/>
          </a:xfrm>
          <a:custGeom>
            <a:avLst/>
            <a:gdLst/>
            <a:ahLst/>
            <a:cxnLst/>
            <a:rect l="l" t="t" r="r" b="b"/>
            <a:pathLst>
              <a:path w="2715487" h="441267">
                <a:moveTo>
                  <a:pt x="0" y="0"/>
                </a:moveTo>
                <a:lnTo>
                  <a:pt x="2715486" y="0"/>
                </a:lnTo>
                <a:lnTo>
                  <a:pt x="2715486" y="441267"/>
                </a:lnTo>
                <a:lnTo>
                  <a:pt x="0" y="441267"/>
                </a:lnTo>
                <a:lnTo>
                  <a:pt x="0" y="0"/>
                </a:lnTo>
                <a:close/>
              </a:path>
            </a:pathLst>
          </a:custGeom>
          <a:blipFill>
            <a:blip r:embed="rId2"/>
            <a:stretch>
              <a:fillRect/>
            </a:stretch>
          </a:blipFill>
        </p:spPr>
        <p:txBody>
          <a:bodyPr/>
          <a:lstStyle/>
          <a:p>
            <a:endParaRPr lang="en-US"/>
          </a:p>
        </p:txBody>
      </p:sp>
      <p:sp>
        <p:nvSpPr>
          <p:cNvPr id="4" name="Freeform 4"/>
          <p:cNvSpPr/>
          <p:nvPr/>
        </p:nvSpPr>
        <p:spPr>
          <a:xfrm>
            <a:off x="10160578" y="3186842"/>
            <a:ext cx="4340095" cy="4340095"/>
          </a:xfrm>
          <a:custGeom>
            <a:avLst/>
            <a:gdLst/>
            <a:ahLst/>
            <a:cxnLst/>
            <a:rect l="l" t="t" r="r" b="b"/>
            <a:pathLst>
              <a:path w="4340095" h="4340095">
                <a:moveTo>
                  <a:pt x="0" y="0"/>
                </a:moveTo>
                <a:lnTo>
                  <a:pt x="4340096" y="0"/>
                </a:lnTo>
                <a:lnTo>
                  <a:pt x="4340096" y="4340096"/>
                </a:lnTo>
                <a:lnTo>
                  <a:pt x="0" y="43400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12900160" y="5356890"/>
            <a:ext cx="1441671" cy="144167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6DF9E"/>
            </a:solidFill>
          </p:spPr>
          <p:txBody>
            <a:bodyPr/>
            <a:lstStyle/>
            <a:p>
              <a:endParaRPr lang="en-US"/>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160"/>
                </a:lnSpc>
              </a:pPr>
              <a:endParaRPr sz="3600">
                <a:latin typeface="Tajawal Bold" panose="020B0604020202020204" charset="-78"/>
                <a:cs typeface="Tajawal Bold" panose="020B0604020202020204" charset="-78"/>
              </a:endParaRPr>
            </a:p>
          </p:txBody>
        </p:sp>
      </p:grpSp>
      <p:grpSp>
        <p:nvGrpSpPr>
          <p:cNvPr id="8" name="Group 8"/>
          <p:cNvGrpSpPr/>
          <p:nvPr/>
        </p:nvGrpSpPr>
        <p:grpSpPr>
          <a:xfrm>
            <a:off x="10344423" y="5391780"/>
            <a:ext cx="1441671" cy="144167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687E4"/>
            </a:solidFill>
          </p:spPr>
          <p:txBody>
            <a:bodyPr/>
            <a:lstStyle/>
            <a:p>
              <a:endParaRPr lang="en-US"/>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160"/>
                </a:lnSpc>
              </a:pPr>
              <a:endParaRPr sz="3600">
                <a:latin typeface="Tajawal Bold" panose="020B0604020202020204" charset="-78"/>
                <a:cs typeface="Tajawal Bold" panose="020B0604020202020204" charset="-78"/>
              </a:endParaRPr>
            </a:p>
          </p:txBody>
        </p:sp>
      </p:grpSp>
      <p:grpSp>
        <p:nvGrpSpPr>
          <p:cNvPr id="11" name="Group 11"/>
          <p:cNvGrpSpPr/>
          <p:nvPr/>
        </p:nvGrpSpPr>
        <p:grpSpPr>
          <a:xfrm>
            <a:off x="11588315" y="3151952"/>
            <a:ext cx="1441671" cy="144167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BAEB"/>
            </a:solidFill>
          </p:spPr>
          <p:txBody>
            <a:bodyPr/>
            <a:lstStyle/>
            <a:p>
              <a:endParaRPr lang="en-US"/>
            </a:p>
          </p:txBody>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160"/>
                </a:lnSpc>
              </a:pPr>
              <a:endParaRPr sz="3600">
                <a:latin typeface="Tajawal Bold" panose="020B0604020202020204" charset="-78"/>
                <a:cs typeface="Tajawal Bold" panose="020B0604020202020204" charset="-78"/>
              </a:endParaRPr>
            </a:p>
          </p:txBody>
        </p:sp>
      </p:grpSp>
      <p:grpSp>
        <p:nvGrpSpPr>
          <p:cNvPr id="14" name="Group 14"/>
          <p:cNvGrpSpPr/>
          <p:nvPr/>
        </p:nvGrpSpPr>
        <p:grpSpPr>
          <a:xfrm>
            <a:off x="8225892" y="3026222"/>
            <a:ext cx="2609388" cy="1784533"/>
            <a:chOff x="0" y="0"/>
            <a:chExt cx="687246" cy="470000"/>
          </a:xfrm>
        </p:grpSpPr>
        <p:sp>
          <p:nvSpPr>
            <p:cNvPr id="15" name="Freeform 15"/>
            <p:cNvSpPr/>
            <p:nvPr/>
          </p:nvSpPr>
          <p:spPr>
            <a:xfrm>
              <a:off x="0" y="0"/>
              <a:ext cx="687246" cy="470000"/>
            </a:xfrm>
            <a:custGeom>
              <a:avLst/>
              <a:gdLst/>
              <a:ahLst/>
              <a:cxnLst/>
              <a:rect l="l" t="t" r="r" b="b"/>
              <a:pathLst>
                <a:path w="687246" h="470000">
                  <a:moveTo>
                    <a:pt x="133513" y="0"/>
                  </a:moveTo>
                  <a:lnTo>
                    <a:pt x="553733" y="0"/>
                  </a:lnTo>
                  <a:cubicBezTo>
                    <a:pt x="589143" y="0"/>
                    <a:pt x="623103" y="14066"/>
                    <a:pt x="648141" y="39105"/>
                  </a:cubicBezTo>
                  <a:cubicBezTo>
                    <a:pt x="673180" y="64143"/>
                    <a:pt x="687246" y="98103"/>
                    <a:pt x="687246" y="133513"/>
                  </a:cubicBezTo>
                  <a:lnTo>
                    <a:pt x="687246" y="336488"/>
                  </a:lnTo>
                  <a:cubicBezTo>
                    <a:pt x="687246" y="371897"/>
                    <a:pt x="673180" y="405857"/>
                    <a:pt x="648141" y="430895"/>
                  </a:cubicBezTo>
                  <a:cubicBezTo>
                    <a:pt x="623103" y="455934"/>
                    <a:pt x="589143" y="470000"/>
                    <a:pt x="553733" y="470000"/>
                  </a:cubicBezTo>
                  <a:lnTo>
                    <a:pt x="133513" y="470000"/>
                  </a:lnTo>
                  <a:cubicBezTo>
                    <a:pt x="59776" y="470000"/>
                    <a:pt x="0" y="410225"/>
                    <a:pt x="0" y="336488"/>
                  </a:cubicBezTo>
                  <a:lnTo>
                    <a:pt x="0" y="133513"/>
                  </a:lnTo>
                  <a:cubicBezTo>
                    <a:pt x="0" y="98103"/>
                    <a:pt x="14066" y="64143"/>
                    <a:pt x="39105" y="39105"/>
                  </a:cubicBezTo>
                  <a:cubicBezTo>
                    <a:pt x="64143" y="14066"/>
                    <a:pt x="98103" y="0"/>
                    <a:pt x="133513" y="0"/>
                  </a:cubicBezTo>
                  <a:close/>
                </a:path>
              </a:pathLst>
            </a:custGeom>
            <a:solidFill>
              <a:schemeClr val="accent6">
                <a:lumMod val="40000"/>
                <a:lumOff val="60000"/>
              </a:schemeClr>
            </a:solidFill>
          </p:spPr>
          <p:txBody>
            <a:bodyPr/>
            <a:lstStyle/>
            <a:p>
              <a:endParaRPr lang="en-US"/>
            </a:p>
          </p:txBody>
        </p:sp>
        <p:sp>
          <p:nvSpPr>
            <p:cNvPr id="16" name="TextBox 16"/>
            <p:cNvSpPr txBox="1"/>
            <p:nvPr/>
          </p:nvSpPr>
          <p:spPr>
            <a:xfrm>
              <a:off x="0" y="-47625"/>
              <a:ext cx="687246" cy="517625"/>
            </a:xfrm>
            <a:prstGeom prst="rect">
              <a:avLst/>
            </a:prstGeom>
          </p:spPr>
          <p:txBody>
            <a:bodyPr lIns="50800" tIns="50800" rIns="50800" bIns="50800" rtlCol="0" anchor="ctr"/>
            <a:lstStyle/>
            <a:p>
              <a:pPr algn="ctr">
                <a:lnSpc>
                  <a:spcPts val="2160"/>
                </a:lnSpc>
              </a:pPr>
              <a:endParaRPr sz="3600" dirty="0">
                <a:latin typeface="Tajawal Bold" panose="020B0604020202020204" charset="-78"/>
                <a:cs typeface="Tajawal Bold" panose="020B0604020202020204" charset="-78"/>
              </a:endParaRPr>
            </a:p>
          </p:txBody>
        </p:sp>
      </p:grpSp>
      <p:grpSp>
        <p:nvGrpSpPr>
          <p:cNvPr id="17" name="Group 17"/>
          <p:cNvGrpSpPr/>
          <p:nvPr/>
        </p:nvGrpSpPr>
        <p:grpSpPr>
          <a:xfrm>
            <a:off x="14106311" y="3749934"/>
            <a:ext cx="2715487" cy="1708440"/>
            <a:chOff x="0" y="0"/>
            <a:chExt cx="715190" cy="449959"/>
          </a:xfrm>
        </p:grpSpPr>
        <p:sp>
          <p:nvSpPr>
            <p:cNvPr id="18" name="Freeform 18"/>
            <p:cNvSpPr/>
            <p:nvPr/>
          </p:nvSpPr>
          <p:spPr>
            <a:xfrm>
              <a:off x="0" y="0"/>
              <a:ext cx="715190" cy="449959"/>
            </a:xfrm>
            <a:custGeom>
              <a:avLst/>
              <a:gdLst/>
              <a:ahLst/>
              <a:cxnLst/>
              <a:rect l="l" t="t" r="r" b="b"/>
              <a:pathLst>
                <a:path w="715190" h="449959">
                  <a:moveTo>
                    <a:pt x="128296" y="0"/>
                  </a:moveTo>
                  <a:lnTo>
                    <a:pt x="586894" y="0"/>
                  </a:lnTo>
                  <a:cubicBezTo>
                    <a:pt x="620920" y="0"/>
                    <a:pt x="653553" y="13517"/>
                    <a:pt x="677613" y="37577"/>
                  </a:cubicBezTo>
                  <a:cubicBezTo>
                    <a:pt x="701673" y="61637"/>
                    <a:pt x="715190" y="94270"/>
                    <a:pt x="715190" y="128296"/>
                  </a:cubicBezTo>
                  <a:lnTo>
                    <a:pt x="715190" y="321663"/>
                  </a:lnTo>
                  <a:cubicBezTo>
                    <a:pt x="715190" y="355690"/>
                    <a:pt x="701673" y="388322"/>
                    <a:pt x="677613" y="412382"/>
                  </a:cubicBezTo>
                  <a:cubicBezTo>
                    <a:pt x="653553" y="436443"/>
                    <a:pt x="620920" y="449959"/>
                    <a:pt x="586894" y="449959"/>
                  </a:cubicBezTo>
                  <a:lnTo>
                    <a:pt x="128296" y="449959"/>
                  </a:lnTo>
                  <a:cubicBezTo>
                    <a:pt x="94270" y="449959"/>
                    <a:pt x="61637" y="436443"/>
                    <a:pt x="37577" y="412382"/>
                  </a:cubicBezTo>
                  <a:cubicBezTo>
                    <a:pt x="13517" y="388322"/>
                    <a:pt x="0" y="355690"/>
                    <a:pt x="0" y="321663"/>
                  </a:cubicBezTo>
                  <a:lnTo>
                    <a:pt x="0" y="128296"/>
                  </a:lnTo>
                  <a:cubicBezTo>
                    <a:pt x="0" y="94270"/>
                    <a:pt x="13517" y="61637"/>
                    <a:pt x="37577" y="37577"/>
                  </a:cubicBezTo>
                  <a:cubicBezTo>
                    <a:pt x="61637" y="13517"/>
                    <a:pt x="94270" y="0"/>
                    <a:pt x="128296" y="0"/>
                  </a:cubicBezTo>
                  <a:close/>
                </a:path>
              </a:pathLst>
            </a:custGeom>
            <a:solidFill>
              <a:schemeClr val="accent6">
                <a:lumMod val="40000"/>
                <a:lumOff val="60000"/>
              </a:schemeClr>
            </a:solidFill>
          </p:spPr>
          <p:txBody>
            <a:bodyPr/>
            <a:lstStyle/>
            <a:p>
              <a:endParaRPr lang="en-US"/>
            </a:p>
          </p:txBody>
        </p:sp>
        <p:sp>
          <p:nvSpPr>
            <p:cNvPr id="19" name="TextBox 19"/>
            <p:cNvSpPr txBox="1"/>
            <p:nvPr/>
          </p:nvSpPr>
          <p:spPr>
            <a:xfrm>
              <a:off x="0" y="-47625"/>
              <a:ext cx="715190" cy="497584"/>
            </a:xfrm>
            <a:prstGeom prst="rect">
              <a:avLst/>
            </a:prstGeom>
          </p:spPr>
          <p:txBody>
            <a:bodyPr lIns="50800" tIns="50800" rIns="50800" bIns="50800" rtlCol="0" anchor="ctr"/>
            <a:lstStyle/>
            <a:p>
              <a:pPr algn="ctr">
                <a:lnSpc>
                  <a:spcPts val="2160"/>
                </a:lnSpc>
              </a:pPr>
              <a:endParaRPr sz="3600">
                <a:latin typeface="Tajawal Bold" panose="020B0604020202020204" charset="-78"/>
                <a:cs typeface="Tajawal Bold" panose="020B0604020202020204" charset="-78"/>
              </a:endParaRPr>
            </a:p>
          </p:txBody>
        </p:sp>
      </p:grpSp>
      <p:sp>
        <p:nvSpPr>
          <p:cNvPr id="20" name="Freeform 20"/>
          <p:cNvSpPr/>
          <p:nvPr/>
        </p:nvSpPr>
        <p:spPr>
          <a:xfrm>
            <a:off x="4794566" y="9737077"/>
            <a:ext cx="3538207" cy="574959"/>
          </a:xfrm>
          <a:custGeom>
            <a:avLst/>
            <a:gdLst/>
            <a:ahLst/>
            <a:cxnLst/>
            <a:rect l="l" t="t" r="r" b="b"/>
            <a:pathLst>
              <a:path w="3538207" h="574959">
                <a:moveTo>
                  <a:pt x="0" y="0"/>
                </a:moveTo>
                <a:lnTo>
                  <a:pt x="3538207" y="0"/>
                </a:lnTo>
                <a:lnTo>
                  <a:pt x="3538207" y="574958"/>
                </a:lnTo>
                <a:lnTo>
                  <a:pt x="0" y="574958"/>
                </a:lnTo>
                <a:lnTo>
                  <a:pt x="0" y="0"/>
                </a:lnTo>
                <a:close/>
              </a:path>
            </a:pathLst>
          </a:custGeom>
          <a:blipFill>
            <a:blip r:embed="rId2"/>
            <a:stretch>
              <a:fillRect/>
            </a:stretch>
          </a:blipFill>
        </p:spPr>
        <p:txBody>
          <a:bodyPr/>
          <a:lstStyle/>
          <a:p>
            <a:endParaRPr lang="en-US"/>
          </a:p>
        </p:txBody>
      </p:sp>
      <p:grpSp>
        <p:nvGrpSpPr>
          <p:cNvPr id="21" name="Group 21"/>
          <p:cNvGrpSpPr/>
          <p:nvPr/>
        </p:nvGrpSpPr>
        <p:grpSpPr>
          <a:xfrm>
            <a:off x="8147366" y="7020480"/>
            <a:ext cx="3538207" cy="1461200"/>
            <a:chOff x="0" y="0"/>
            <a:chExt cx="931873" cy="384843"/>
          </a:xfrm>
        </p:grpSpPr>
        <p:sp>
          <p:nvSpPr>
            <p:cNvPr id="22" name="Freeform 22"/>
            <p:cNvSpPr/>
            <p:nvPr/>
          </p:nvSpPr>
          <p:spPr>
            <a:xfrm>
              <a:off x="0" y="0"/>
              <a:ext cx="931873" cy="384843"/>
            </a:xfrm>
            <a:custGeom>
              <a:avLst/>
              <a:gdLst/>
              <a:ahLst/>
              <a:cxnLst/>
              <a:rect l="l" t="t" r="r" b="b"/>
              <a:pathLst>
                <a:path w="931873" h="384843">
                  <a:moveTo>
                    <a:pt x="98464" y="0"/>
                  </a:moveTo>
                  <a:lnTo>
                    <a:pt x="833409" y="0"/>
                  </a:lnTo>
                  <a:cubicBezTo>
                    <a:pt x="887790" y="0"/>
                    <a:pt x="931873" y="44084"/>
                    <a:pt x="931873" y="98464"/>
                  </a:cubicBezTo>
                  <a:lnTo>
                    <a:pt x="931873" y="286379"/>
                  </a:lnTo>
                  <a:cubicBezTo>
                    <a:pt x="931873" y="340759"/>
                    <a:pt x="887790" y="384843"/>
                    <a:pt x="833409" y="384843"/>
                  </a:cubicBezTo>
                  <a:lnTo>
                    <a:pt x="98464" y="384843"/>
                  </a:lnTo>
                  <a:cubicBezTo>
                    <a:pt x="44084" y="384843"/>
                    <a:pt x="0" y="340759"/>
                    <a:pt x="0" y="286379"/>
                  </a:cubicBezTo>
                  <a:lnTo>
                    <a:pt x="0" y="98464"/>
                  </a:lnTo>
                  <a:cubicBezTo>
                    <a:pt x="0" y="44084"/>
                    <a:pt x="44084" y="0"/>
                    <a:pt x="98464" y="0"/>
                  </a:cubicBezTo>
                  <a:close/>
                </a:path>
              </a:pathLst>
            </a:custGeom>
            <a:solidFill>
              <a:schemeClr val="accent6">
                <a:lumMod val="40000"/>
                <a:lumOff val="60000"/>
              </a:schemeClr>
            </a:solidFill>
          </p:spPr>
          <p:txBody>
            <a:bodyPr/>
            <a:lstStyle/>
            <a:p>
              <a:endParaRPr lang="en-US"/>
            </a:p>
          </p:txBody>
        </p:sp>
        <p:sp>
          <p:nvSpPr>
            <p:cNvPr id="23" name="TextBox 23"/>
            <p:cNvSpPr txBox="1"/>
            <p:nvPr/>
          </p:nvSpPr>
          <p:spPr>
            <a:xfrm>
              <a:off x="0" y="-47625"/>
              <a:ext cx="931873" cy="432468"/>
            </a:xfrm>
            <a:prstGeom prst="rect">
              <a:avLst/>
            </a:prstGeom>
          </p:spPr>
          <p:txBody>
            <a:bodyPr lIns="50800" tIns="50800" rIns="50800" bIns="50800" rtlCol="0" anchor="ctr"/>
            <a:lstStyle/>
            <a:p>
              <a:pPr algn="ctr">
                <a:lnSpc>
                  <a:spcPts val="2160"/>
                </a:lnSpc>
              </a:pPr>
              <a:endParaRPr sz="3600">
                <a:latin typeface="Tajawal Bold" panose="020B0604020202020204" charset="-78"/>
                <a:cs typeface="Tajawal Bold" panose="020B0604020202020204" charset="-78"/>
              </a:endParaRPr>
            </a:p>
          </p:txBody>
        </p:sp>
      </p:grpSp>
      <p:sp>
        <p:nvSpPr>
          <p:cNvPr id="24" name="AutoShape 24"/>
          <p:cNvSpPr/>
          <p:nvPr/>
        </p:nvSpPr>
        <p:spPr>
          <a:xfrm flipV="1">
            <a:off x="14106311" y="5458374"/>
            <a:ext cx="1357743" cy="1134532"/>
          </a:xfrm>
          <a:prstGeom prst="line">
            <a:avLst/>
          </a:prstGeom>
          <a:ln w="19050" cap="rnd">
            <a:solidFill>
              <a:srgbClr val="2B2B2B"/>
            </a:solidFill>
            <a:prstDash val="sysDot"/>
            <a:headEnd type="none" w="sm" len="sm"/>
            <a:tailEnd type="oval" w="lg" len="lg"/>
          </a:ln>
        </p:spPr>
        <p:txBody>
          <a:bodyPr/>
          <a:lstStyle/>
          <a:p>
            <a:endParaRPr lang="en-US"/>
          </a:p>
        </p:txBody>
      </p:sp>
      <p:sp>
        <p:nvSpPr>
          <p:cNvPr id="34" name="AutoShape 34"/>
          <p:cNvSpPr/>
          <p:nvPr/>
        </p:nvSpPr>
        <p:spPr>
          <a:xfrm flipV="1">
            <a:off x="8802835" y="6112616"/>
            <a:ext cx="1541587" cy="912285"/>
          </a:xfrm>
          <a:prstGeom prst="line">
            <a:avLst/>
          </a:prstGeom>
          <a:ln w="19050" cap="rnd">
            <a:solidFill>
              <a:srgbClr val="2B2B2B"/>
            </a:solidFill>
            <a:prstDash val="sysDot"/>
            <a:headEnd type="oval" w="lg" len="lg"/>
            <a:tailEnd type="none" w="sm" len="sm"/>
          </a:ln>
        </p:spPr>
        <p:txBody>
          <a:bodyPr/>
          <a:lstStyle/>
          <a:p>
            <a:endParaRPr lang="en-US"/>
          </a:p>
        </p:txBody>
      </p:sp>
      <p:sp>
        <p:nvSpPr>
          <p:cNvPr id="36" name="Freeform 36"/>
          <p:cNvSpPr/>
          <p:nvPr/>
        </p:nvSpPr>
        <p:spPr>
          <a:xfrm flipH="1">
            <a:off x="13487400" y="9258300"/>
            <a:ext cx="2078231" cy="1254732"/>
          </a:xfrm>
          <a:custGeom>
            <a:avLst/>
            <a:gdLst/>
            <a:ahLst/>
            <a:cxnLst/>
            <a:rect l="l" t="t" r="r" b="b"/>
            <a:pathLst>
              <a:path w="2078231" h="1254732">
                <a:moveTo>
                  <a:pt x="2078230" y="0"/>
                </a:moveTo>
                <a:lnTo>
                  <a:pt x="0" y="0"/>
                </a:lnTo>
                <a:lnTo>
                  <a:pt x="0" y="1254732"/>
                </a:lnTo>
                <a:lnTo>
                  <a:pt x="2078230" y="1254732"/>
                </a:lnTo>
                <a:lnTo>
                  <a:pt x="207823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7" name="Freeform 37"/>
          <p:cNvSpPr/>
          <p:nvPr/>
        </p:nvSpPr>
        <p:spPr>
          <a:xfrm flipH="1">
            <a:off x="3132612" y="-445107"/>
            <a:ext cx="2078231" cy="1254732"/>
          </a:xfrm>
          <a:custGeom>
            <a:avLst/>
            <a:gdLst/>
            <a:ahLst/>
            <a:cxnLst/>
            <a:rect l="l" t="t" r="r" b="b"/>
            <a:pathLst>
              <a:path w="2078231" h="1254732">
                <a:moveTo>
                  <a:pt x="2078231" y="0"/>
                </a:moveTo>
                <a:lnTo>
                  <a:pt x="0" y="0"/>
                </a:lnTo>
                <a:lnTo>
                  <a:pt x="0" y="1254732"/>
                </a:lnTo>
                <a:lnTo>
                  <a:pt x="2078231" y="1254732"/>
                </a:lnTo>
                <a:lnTo>
                  <a:pt x="207823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8" name="Freeform 38"/>
          <p:cNvSpPr/>
          <p:nvPr/>
        </p:nvSpPr>
        <p:spPr>
          <a:xfrm>
            <a:off x="13338348" y="5829968"/>
            <a:ext cx="565295" cy="565295"/>
          </a:xfrm>
          <a:custGeom>
            <a:avLst/>
            <a:gdLst/>
            <a:ahLst/>
            <a:cxnLst/>
            <a:rect l="l" t="t" r="r" b="b"/>
            <a:pathLst>
              <a:path w="565295" h="565295">
                <a:moveTo>
                  <a:pt x="0" y="0"/>
                </a:moveTo>
                <a:lnTo>
                  <a:pt x="565295" y="0"/>
                </a:lnTo>
                <a:lnTo>
                  <a:pt x="565295" y="565295"/>
                </a:lnTo>
                <a:lnTo>
                  <a:pt x="0" y="5652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9" name="Freeform 39"/>
          <p:cNvSpPr/>
          <p:nvPr/>
        </p:nvSpPr>
        <p:spPr>
          <a:xfrm>
            <a:off x="10779390" y="5838380"/>
            <a:ext cx="571734" cy="571734"/>
          </a:xfrm>
          <a:custGeom>
            <a:avLst/>
            <a:gdLst/>
            <a:ahLst/>
            <a:cxnLst/>
            <a:rect l="l" t="t" r="r" b="b"/>
            <a:pathLst>
              <a:path w="571734" h="571734">
                <a:moveTo>
                  <a:pt x="0" y="0"/>
                </a:moveTo>
                <a:lnTo>
                  <a:pt x="571734" y="0"/>
                </a:lnTo>
                <a:lnTo>
                  <a:pt x="571734" y="571735"/>
                </a:lnTo>
                <a:lnTo>
                  <a:pt x="0" y="5717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0" name="Freeform 40"/>
          <p:cNvSpPr/>
          <p:nvPr/>
        </p:nvSpPr>
        <p:spPr>
          <a:xfrm>
            <a:off x="12050783" y="3503462"/>
            <a:ext cx="516732" cy="688976"/>
          </a:xfrm>
          <a:custGeom>
            <a:avLst/>
            <a:gdLst/>
            <a:ahLst/>
            <a:cxnLst/>
            <a:rect l="l" t="t" r="r" b="b"/>
            <a:pathLst>
              <a:path w="516732" h="688976">
                <a:moveTo>
                  <a:pt x="0" y="0"/>
                </a:moveTo>
                <a:lnTo>
                  <a:pt x="516732" y="0"/>
                </a:lnTo>
                <a:lnTo>
                  <a:pt x="516732" y="688976"/>
                </a:lnTo>
                <a:lnTo>
                  <a:pt x="0" y="6889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3" name="TextBox 43"/>
          <p:cNvSpPr txBox="1"/>
          <p:nvPr/>
        </p:nvSpPr>
        <p:spPr>
          <a:xfrm>
            <a:off x="8534400" y="3086100"/>
            <a:ext cx="2118302" cy="1592744"/>
          </a:xfrm>
          <a:prstGeom prst="rect">
            <a:avLst/>
          </a:prstGeom>
        </p:spPr>
        <p:txBody>
          <a:bodyPr lIns="0" tIns="0" rIns="0" bIns="0" rtlCol="0" anchor="t">
            <a:spAutoFit/>
          </a:bodyPr>
          <a:lstStyle/>
          <a:p>
            <a:pPr algn="ctr">
              <a:lnSpc>
                <a:spcPct val="150000"/>
              </a:lnSpc>
            </a:pPr>
            <a:r>
              <a:rPr lang="ar-SA" altLang="en-US" sz="3600" dirty="0">
                <a:latin typeface="Tajawal Bold" panose="020B0604020202020204" charset="-78"/>
                <a:cs typeface="Tajawal Bold" panose="020B0604020202020204" charset="-78"/>
              </a:rPr>
              <a:t>توجيه السلوك</a:t>
            </a:r>
          </a:p>
        </p:txBody>
      </p:sp>
      <p:sp>
        <p:nvSpPr>
          <p:cNvPr id="46" name="TextBox 46"/>
          <p:cNvSpPr txBox="1"/>
          <p:nvPr/>
        </p:nvSpPr>
        <p:spPr>
          <a:xfrm>
            <a:off x="14554200" y="3695700"/>
            <a:ext cx="2118302" cy="1592744"/>
          </a:xfrm>
          <a:prstGeom prst="rect">
            <a:avLst/>
          </a:prstGeom>
        </p:spPr>
        <p:txBody>
          <a:bodyPr lIns="0" tIns="0" rIns="0" bIns="0" rtlCol="0" anchor="t">
            <a:spAutoFit/>
          </a:bodyPr>
          <a:lstStyle/>
          <a:p>
            <a:pPr algn="ctr">
              <a:lnSpc>
                <a:spcPct val="150000"/>
              </a:lnSpc>
            </a:pPr>
            <a:r>
              <a:rPr lang="ar-SA" altLang="en-US" sz="3600" dirty="0">
                <a:latin typeface="Tajawal Bold" panose="020B0604020202020204" charset="-78"/>
                <a:cs typeface="Tajawal Bold" panose="020B0604020202020204" charset="-78"/>
              </a:rPr>
              <a:t>تنشيط السلوك</a:t>
            </a:r>
          </a:p>
        </p:txBody>
      </p:sp>
      <p:sp>
        <p:nvSpPr>
          <p:cNvPr id="48" name="TextBox 48"/>
          <p:cNvSpPr txBox="1"/>
          <p:nvPr/>
        </p:nvSpPr>
        <p:spPr>
          <a:xfrm>
            <a:off x="8305800" y="7124700"/>
            <a:ext cx="3196878" cy="1107996"/>
          </a:xfrm>
          <a:prstGeom prst="rect">
            <a:avLst/>
          </a:prstGeom>
        </p:spPr>
        <p:txBody>
          <a:bodyPr lIns="0" tIns="0" rIns="0" bIns="0" rtlCol="0" anchor="t">
            <a:spAutoFit/>
          </a:bodyPr>
          <a:lstStyle/>
          <a:p>
            <a:pPr algn="ctr">
              <a:lnSpc>
                <a:spcPct val="100000"/>
              </a:lnSpc>
              <a:spcBef>
                <a:spcPct val="0"/>
              </a:spcBef>
              <a:buFontTx/>
              <a:buNone/>
            </a:pPr>
            <a:r>
              <a:rPr lang="ar-SA" altLang="en-US" sz="3600" dirty="0">
                <a:latin typeface="Tajawal Bold" panose="020B0604020202020204" charset="-78"/>
                <a:cs typeface="Tajawal Bold" panose="020B0604020202020204" charset="-78"/>
              </a:rPr>
              <a:t>تثبيت وتعديل السلوك</a:t>
            </a:r>
          </a:p>
        </p:txBody>
      </p:sp>
      <p:sp>
        <p:nvSpPr>
          <p:cNvPr id="50" name="Rounded Rectangle 49"/>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1"/>
          <p:cNvSpPr txBox="1"/>
          <p:nvPr/>
        </p:nvSpPr>
        <p:spPr>
          <a:xfrm>
            <a:off x="6524443" y="276225"/>
            <a:ext cx="5159425" cy="986809"/>
          </a:xfrm>
          <a:prstGeom prst="rect">
            <a:avLst/>
          </a:prstGeom>
        </p:spPr>
        <p:txBody>
          <a:bodyPr lIns="0" tIns="0" rIns="0" bIns="0" rtlCol="0" anchor="t">
            <a:spAutoFit/>
          </a:bodyPr>
          <a:lstStyle/>
          <a:p>
            <a:pPr algn="ctr" rtl="1">
              <a:lnSpc>
                <a:spcPts val="8539"/>
              </a:lnSpc>
              <a:spcBef>
                <a:spcPct val="0"/>
              </a:spcBef>
            </a:pPr>
            <a:r>
              <a:rPr lang="ar-EG" sz="4400" b="1" dirty="0">
                <a:solidFill>
                  <a:schemeClr val="bg1"/>
                </a:solidFill>
                <a:latin typeface="Tajawal Bold"/>
                <a:ea typeface="Tajawal Bold"/>
                <a:cs typeface="Tajawal Bold"/>
                <a:sym typeface="Tajawal Bold"/>
                <a:rtl/>
              </a:rPr>
              <a:t>الدافعية</a:t>
            </a:r>
          </a:p>
        </p:txBody>
      </p:sp>
      <p:sp>
        <p:nvSpPr>
          <p:cNvPr id="52" name="مستطيل 5"/>
          <p:cNvSpPr/>
          <p:nvPr/>
        </p:nvSpPr>
        <p:spPr>
          <a:xfrm>
            <a:off x="762000" y="1943100"/>
            <a:ext cx="16459200" cy="769441"/>
          </a:xfrm>
          <a:prstGeom prst="rect">
            <a:avLst/>
          </a:prstGeom>
        </p:spPr>
        <p:txBody>
          <a:bodyPr wrap="square">
            <a:spAutoFit/>
          </a:bodyPr>
          <a:lstStyle/>
          <a:p>
            <a:pPr marL="457200" indent="-457200" algn="r" rtl="1">
              <a:lnSpc>
                <a:spcPct val="150000"/>
              </a:lnSpc>
              <a:buFont typeface="Wingdings" panose="05000000000000000000" pitchFamily="2" charset="2"/>
              <a:buChar char="q"/>
              <a:defRPr/>
            </a:pPr>
            <a:r>
              <a:rPr lang="ar-SA" sz="3200" b="1" dirty="0">
                <a:solidFill>
                  <a:srgbClr val="884106"/>
                </a:solidFill>
                <a:latin typeface="Tajawal Bold" panose="020B0604020202020204" charset="-78"/>
                <a:cs typeface="Tajawal Bold" panose="020B0604020202020204" charset="-78"/>
              </a:rPr>
              <a:t>إن هذه الدافعية تتحدد أساساً من ثلاثة منطلقات:</a:t>
            </a:r>
          </a:p>
        </p:txBody>
      </p:sp>
      <p:grpSp>
        <p:nvGrpSpPr>
          <p:cNvPr id="53" name="Group 52"/>
          <p:cNvGrpSpPr/>
          <p:nvPr/>
        </p:nvGrpSpPr>
        <p:grpSpPr>
          <a:xfrm>
            <a:off x="17259300" y="0"/>
            <a:ext cx="1694792" cy="10287000"/>
            <a:chOff x="0" y="0"/>
            <a:chExt cx="446365" cy="2709333"/>
          </a:xfrm>
        </p:grpSpPr>
        <p:sp>
          <p:nvSpPr>
            <p:cNvPr id="54" name="Freeform 5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55" name="TextBox 5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56" name="Group 8"/>
          <p:cNvGrpSpPr/>
          <p:nvPr/>
        </p:nvGrpSpPr>
        <p:grpSpPr>
          <a:xfrm>
            <a:off x="0" y="6690087"/>
            <a:ext cx="1028700" cy="3177813"/>
            <a:chOff x="0" y="0"/>
            <a:chExt cx="812800" cy="2510865"/>
          </a:xfrm>
        </p:grpSpPr>
        <p:sp>
          <p:nvSpPr>
            <p:cNvPr id="57"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58"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59" name="Group 48"/>
          <p:cNvGrpSpPr/>
          <p:nvPr/>
        </p:nvGrpSpPr>
        <p:grpSpPr>
          <a:xfrm>
            <a:off x="0" y="0"/>
            <a:ext cx="1028700" cy="1028700"/>
            <a:chOff x="0" y="0"/>
            <a:chExt cx="812800" cy="812800"/>
          </a:xfrm>
        </p:grpSpPr>
        <p:sp>
          <p:nvSpPr>
            <p:cNvPr id="60"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61"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3"/>
            <a:stretch>
              <a:fillRect/>
            </a:stretch>
          </a:blipFill>
        </p:spPr>
        <p:txBody>
          <a:bodyPr/>
          <a:lstStyle/>
          <a:p>
            <a:endParaRPr lang="en-US"/>
          </a:p>
        </p:txBody>
      </p:sp>
      <p:sp>
        <p:nvSpPr>
          <p:cNvPr id="64" name="TextBox 63"/>
          <p:cNvSpPr txBox="1"/>
          <p:nvPr/>
        </p:nvSpPr>
        <p:spPr>
          <a:xfrm>
            <a:off x="9448800" y="9702225"/>
            <a:ext cx="686132" cy="523220"/>
          </a:xfrm>
          <a:prstGeom prst="rect">
            <a:avLst/>
          </a:prstGeom>
          <a:noFill/>
        </p:spPr>
        <p:txBody>
          <a:bodyPr wrap="square" rtlCol="0">
            <a:spAutoFit/>
          </a:bodyPr>
          <a:lstStyle/>
          <a:p>
            <a:pPr algn="ctr"/>
            <a:r>
              <a:rPr lang="en-US" sz="2800" b="1" dirty="0">
                <a:solidFill>
                  <a:schemeClr val="bg1"/>
                </a:solidFill>
              </a:rPr>
              <a:t>3</a:t>
            </a:r>
          </a:p>
        </p:txBody>
      </p:sp>
      <p:sp>
        <p:nvSpPr>
          <p:cNvPr id="25" name="Rectangle 7">
            <a:extLst>
              <a:ext uri="{FF2B5EF4-FFF2-40B4-BE49-F238E27FC236}">
                <a16:creationId xmlns:a16="http://schemas.microsoft.com/office/drawing/2014/main" id="{4803A5F6-FAAA-009A-4AAB-08B2CBC9E336}"/>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49" name="مستطيل مستدير الزوايا 25"/>
          <p:cNvSpPr/>
          <p:nvPr/>
        </p:nvSpPr>
        <p:spPr>
          <a:xfrm>
            <a:off x="1231368" y="3301352"/>
            <a:ext cx="6100780" cy="453280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SA" sz="1400">
              <a:latin typeface="Tajawal" panose="00000500000000000000" pitchFamily="2" charset="-78"/>
              <a:cs typeface="Tajawal" panose="00000500000000000000" pitchFamily="2" charset="-78"/>
            </a:endParaRPr>
          </a:p>
        </p:txBody>
      </p:sp>
      <p:sp>
        <p:nvSpPr>
          <p:cNvPr id="62" name="مستطيل 13"/>
          <p:cNvSpPr/>
          <p:nvPr/>
        </p:nvSpPr>
        <p:spPr>
          <a:xfrm>
            <a:off x="4443413" y="4498975"/>
            <a:ext cx="1981200" cy="939800"/>
          </a:xfrm>
          <a:prstGeom prst="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ar-SA" sz="1600">
              <a:latin typeface="Tajawal" panose="00000500000000000000" pitchFamily="2" charset="-78"/>
              <a:cs typeface="Tajawal" panose="00000500000000000000" pitchFamily="2" charset="-78"/>
            </a:endParaRPr>
          </a:p>
        </p:txBody>
      </p:sp>
      <p:sp>
        <p:nvSpPr>
          <p:cNvPr id="65" name="مستطيل 14"/>
          <p:cNvSpPr/>
          <p:nvPr/>
        </p:nvSpPr>
        <p:spPr>
          <a:xfrm>
            <a:off x="1905000" y="4502150"/>
            <a:ext cx="1981200" cy="939800"/>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defRPr/>
            </a:pPr>
            <a:endParaRPr lang="ar-SA" sz="1600">
              <a:latin typeface="Tajawal" panose="00000500000000000000" pitchFamily="2" charset="-78"/>
              <a:cs typeface="Tajawal" panose="00000500000000000000" pitchFamily="2" charset="-78"/>
            </a:endParaRPr>
          </a:p>
        </p:txBody>
      </p:sp>
      <p:sp>
        <p:nvSpPr>
          <p:cNvPr id="66" name="مستطيل 15"/>
          <p:cNvSpPr/>
          <p:nvPr/>
        </p:nvSpPr>
        <p:spPr>
          <a:xfrm>
            <a:off x="2971800" y="6072188"/>
            <a:ext cx="2362199" cy="1173162"/>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defRPr/>
            </a:pPr>
            <a:endParaRPr lang="ar-SA" sz="1600">
              <a:latin typeface="Tajawal" panose="00000500000000000000" pitchFamily="2" charset="-78"/>
              <a:cs typeface="Tajawal" panose="00000500000000000000" pitchFamily="2" charset="-78"/>
            </a:endParaRPr>
          </a:p>
        </p:txBody>
      </p:sp>
      <p:cxnSp>
        <p:nvCxnSpPr>
          <p:cNvPr id="67" name="رابط كسهم مستقيم 17"/>
          <p:cNvCxnSpPr>
            <a:stCxn id="62" idx="1"/>
            <a:endCxn id="65" idx="3"/>
          </p:cNvCxnSpPr>
          <p:nvPr/>
        </p:nvCxnSpPr>
        <p:spPr>
          <a:xfrm flipH="1">
            <a:off x="3886200" y="4968875"/>
            <a:ext cx="557213" cy="31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رابط بشكل مرفق 19"/>
          <p:cNvCxnSpPr>
            <a:stCxn id="66" idx="3"/>
            <a:endCxn id="62" idx="2"/>
          </p:cNvCxnSpPr>
          <p:nvPr/>
        </p:nvCxnSpPr>
        <p:spPr>
          <a:xfrm flipV="1">
            <a:off x="5333999" y="5438775"/>
            <a:ext cx="100014" cy="1219994"/>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69" name="رابط بشكل مرفق 21"/>
          <p:cNvCxnSpPr>
            <a:stCxn id="65" idx="2"/>
            <a:endCxn id="66" idx="1"/>
          </p:cNvCxnSpPr>
          <p:nvPr/>
        </p:nvCxnSpPr>
        <p:spPr>
          <a:xfrm rot="16200000" flipH="1">
            <a:off x="2325291" y="6012259"/>
            <a:ext cx="1216819" cy="7620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70" name="مربع نص 22"/>
          <p:cNvSpPr txBox="1">
            <a:spLocks noChangeArrowheads="1"/>
          </p:cNvSpPr>
          <p:nvPr/>
        </p:nvSpPr>
        <p:spPr bwMode="auto">
          <a:xfrm>
            <a:off x="4498975" y="4514850"/>
            <a:ext cx="1866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1600">
                <a:latin typeface="Tajawal" panose="00000500000000000000" pitchFamily="2" charset="-78"/>
                <a:cs typeface="Tajawal" panose="00000500000000000000" pitchFamily="2" charset="-78"/>
              </a:rPr>
              <a:t>تنشيط السلوك </a:t>
            </a:r>
          </a:p>
          <a:p>
            <a:pPr algn="ctr">
              <a:lnSpc>
                <a:spcPct val="100000"/>
              </a:lnSpc>
              <a:spcBef>
                <a:spcPct val="0"/>
              </a:spcBef>
              <a:buFontTx/>
              <a:buNone/>
            </a:pPr>
            <a:r>
              <a:rPr lang="ar-SA" altLang="en-US" sz="1600">
                <a:latin typeface="Tajawal" panose="00000500000000000000" pitchFamily="2" charset="-78"/>
                <a:cs typeface="Tajawal" panose="00000500000000000000" pitchFamily="2" charset="-78"/>
              </a:rPr>
              <a:t>الحاجة إلى التوازن أو بعدمه</a:t>
            </a:r>
          </a:p>
        </p:txBody>
      </p:sp>
      <p:sp>
        <p:nvSpPr>
          <p:cNvPr id="71" name="مربع نص 23"/>
          <p:cNvSpPr txBox="1">
            <a:spLocks noChangeArrowheads="1"/>
          </p:cNvSpPr>
          <p:nvPr/>
        </p:nvSpPr>
        <p:spPr bwMode="auto">
          <a:xfrm>
            <a:off x="1958975" y="4491038"/>
            <a:ext cx="1866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1600">
                <a:latin typeface="Tajawal" panose="00000500000000000000" pitchFamily="2" charset="-78"/>
                <a:cs typeface="Tajawal" panose="00000500000000000000" pitchFamily="2" charset="-78"/>
              </a:rPr>
              <a:t>توجيه السلوك </a:t>
            </a:r>
          </a:p>
          <a:p>
            <a:pPr algn="ctr">
              <a:lnSpc>
                <a:spcPct val="100000"/>
              </a:lnSpc>
              <a:spcBef>
                <a:spcPct val="0"/>
              </a:spcBef>
              <a:buFontTx/>
              <a:buNone/>
            </a:pPr>
            <a:r>
              <a:rPr lang="ar-SA" altLang="en-US" sz="1600">
                <a:latin typeface="Tajawal" panose="00000500000000000000" pitchFamily="2" charset="-78"/>
                <a:cs typeface="Tajawal" panose="00000500000000000000" pitchFamily="2" charset="-78"/>
              </a:rPr>
              <a:t>سلوك موجه إلى هدف أو حافز معين</a:t>
            </a:r>
          </a:p>
        </p:txBody>
      </p:sp>
      <p:sp>
        <p:nvSpPr>
          <p:cNvPr id="72" name="مربع نص 24"/>
          <p:cNvSpPr txBox="1">
            <a:spLocks noChangeArrowheads="1"/>
          </p:cNvSpPr>
          <p:nvPr/>
        </p:nvSpPr>
        <p:spPr bwMode="auto">
          <a:xfrm>
            <a:off x="2971800" y="6210300"/>
            <a:ext cx="24383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ar-SA" altLang="en-US" sz="1600" dirty="0">
                <a:latin typeface="Tajawal" panose="00000500000000000000" pitchFamily="2" charset="-78"/>
                <a:cs typeface="Tajawal" panose="00000500000000000000" pitchFamily="2" charset="-78"/>
              </a:rPr>
              <a:t>تثبيت أو تعديل السلوك</a:t>
            </a:r>
          </a:p>
          <a:p>
            <a:pPr algn="ctr">
              <a:lnSpc>
                <a:spcPct val="100000"/>
              </a:lnSpc>
              <a:spcBef>
                <a:spcPct val="0"/>
              </a:spcBef>
              <a:buFontTx/>
              <a:buNone/>
            </a:pPr>
            <a:r>
              <a:rPr lang="ar-SA" altLang="en-US" sz="1600" dirty="0">
                <a:latin typeface="Tajawal" panose="00000500000000000000" pitchFamily="2" charset="-78"/>
                <a:cs typeface="Tajawal" panose="00000500000000000000" pitchFamily="2" charset="-78"/>
              </a:rPr>
              <a:t>الآثار التدعيمية تحافظ</a:t>
            </a:r>
          </a:p>
          <a:p>
            <a:pPr algn="ctr">
              <a:lnSpc>
                <a:spcPct val="100000"/>
              </a:lnSpc>
              <a:spcBef>
                <a:spcPct val="0"/>
              </a:spcBef>
              <a:buFontTx/>
              <a:buNone/>
            </a:pPr>
            <a:r>
              <a:rPr lang="ar-SA" altLang="en-US" sz="1600" dirty="0">
                <a:latin typeface="Tajawal" panose="00000500000000000000" pitchFamily="2" charset="-78"/>
                <a:cs typeface="Tajawal" panose="00000500000000000000" pitchFamily="2" charset="-78"/>
              </a:rPr>
              <a:t>على السلوك أو تحوره</a:t>
            </a:r>
          </a:p>
        </p:txBody>
      </p:sp>
    </p:spTree>
    <p:extLst>
      <p:ext uri="{BB962C8B-B14F-4D97-AF65-F5344CB8AC3E}">
        <p14:creationId xmlns:p14="http://schemas.microsoft.com/office/powerpoint/2010/main" val="608489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4794566" y="9737077"/>
            <a:ext cx="3538207" cy="574959"/>
          </a:xfrm>
          <a:custGeom>
            <a:avLst/>
            <a:gdLst/>
            <a:ahLst/>
            <a:cxnLst/>
            <a:rect l="l" t="t" r="r" b="b"/>
            <a:pathLst>
              <a:path w="3538207" h="574959">
                <a:moveTo>
                  <a:pt x="0" y="0"/>
                </a:moveTo>
                <a:lnTo>
                  <a:pt x="3538207" y="0"/>
                </a:lnTo>
                <a:lnTo>
                  <a:pt x="3538207" y="574958"/>
                </a:lnTo>
                <a:lnTo>
                  <a:pt x="0" y="574958"/>
                </a:lnTo>
                <a:lnTo>
                  <a:pt x="0" y="0"/>
                </a:lnTo>
                <a:close/>
              </a:path>
            </a:pathLst>
          </a:custGeom>
          <a:blipFill>
            <a:blip r:embed="rId2"/>
            <a:stretch>
              <a:fillRect/>
            </a:stretch>
          </a:blipFill>
        </p:spPr>
        <p:txBody>
          <a:bodyPr/>
          <a:lstStyle/>
          <a:p>
            <a:endParaRPr lang="en-US"/>
          </a:p>
        </p:txBody>
      </p:sp>
      <p:sp>
        <p:nvSpPr>
          <p:cNvPr id="36" name="Freeform 36"/>
          <p:cNvSpPr/>
          <p:nvPr/>
        </p:nvSpPr>
        <p:spPr>
          <a:xfrm flipH="1">
            <a:off x="13487400" y="9258300"/>
            <a:ext cx="2078231" cy="1254732"/>
          </a:xfrm>
          <a:custGeom>
            <a:avLst/>
            <a:gdLst/>
            <a:ahLst/>
            <a:cxnLst/>
            <a:rect l="l" t="t" r="r" b="b"/>
            <a:pathLst>
              <a:path w="2078231" h="1254732">
                <a:moveTo>
                  <a:pt x="2078230" y="0"/>
                </a:moveTo>
                <a:lnTo>
                  <a:pt x="0" y="0"/>
                </a:lnTo>
                <a:lnTo>
                  <a:pt x="0" y="1254732"/>
                </a:lnTo>
                <a:lnTo>
                  <a:pt x="2078230" y="1254732"/>
                </a:lnTo>
                <a:lnTo>
                  <a:pt x="207823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7" name="Freeform 37"/>
          <p:cNvSpPr/>
          <p:nvPr/>
        </p:nvSpPr>
        <p:spPr>
          <a:xfrm flipH="1">
            <a:off x="3132612" y="-445107"/>
            <a:ext cx="2078231" cy="1254732"/>
          </a:xfrm>
          <a:custGeom>
            <a:avLst/>
            <a:gdLst/>
            <a:ahLst/>
            <a:cxnLst/>
            <a:rect l="l" t="t" r="r" b="b"/>
            <a:pathLst>
              <a:path w="2078231" h="1254732">
                <a:moveTo>
                  <a:pt x="2078231" y="0"/>
                </a:moveTo>
                <a:lnTo>
                  <a:pt x="0" y="0"/>
                </a:lnTo>
                <a:lnTo>
                  <a:pt x="0" y="1254732"/>
                </a:lnTo>
                <a:lnTo>
                  <a:pt x="2078231" y="1254732"/>
                </a:lnTo>
                <a:lnTo>
                  <a:pt x="207823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0" name="Rounded Rectangle 49"/>
          <p:cNvSpPr/>
          <p:nvPr/>
        </p:nvSpPr>
        <p:spPr>
          <a:xfrm>
            <a:off x="6096000" y="190500"/>
            <a:ext cx="60198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1"/>
          <p:cNvSpPr txBox="1"/>
          <p:nvPr/>
        </p:nvSpPr>
        <p:spPr>
          <a:xfrm>
            <a:off x="6524443" y="276225"/>
            <a:ext cx="5159425" cy="986809"/>
          </a:xfrm>
          <a:prstGeom prst="rect">
            <a:avLst/>
          </a:prstGeom>
        </p:spPr>
        <p:txBody>
          <a:bodyPr lIns="0" tIns="0" rIns="0" bIns="0" rtlCol="0" anchor="t">
            <a:spAutoFit/>
          </a:bodyPr>
          <a:lstStyle/>
          <a:p>
            <a:pPr algn="ctr" rtl="1">
              <a:lnSpc>
                <a:spcPts val="8539"/>
              </a:lnSpc>
              <a:spcBef>
                <a:spcPct val="0"/>
              </a:spcBef>
            </a:pPr>
            <a:r>
              <a:rPr lang="ar-EG" sz="4400" b="1" dirty="0">
                <a:solidFill>
                  <a:schemeClr val="bg1"/>
                </a:solidFill>
                <a:latin typeface="Tajawal Bold"/>
                <a:ea typeface="Tajawal Bold"/>
                <a:cs typeface="Tajawal Bold"/>
                <a:sym typeface="Tajawal Bold"/>
                <a:rtl/>
              </a:rPr>
              <a:t>الدوافع والحوافز</a:t>
            </a:r>
          </a:p>
        </p:txBody>
      </p:sp>
      <p:grpSp>
        <p:nvGrpSpPr>
          <p:cNvPr id="53" name="Group 52"/>
          <p:cNvGrpSpPr/>
          <p:nvPr/>
        </p:nvGrpSpPr>
        <p:grpSpPr>
          <a:xfrm>
            <a:off x="17259300" y="0"/>
            <a:ext cx="1694792" cy="10287000"/>
            <a:chOff x="0" y="0"/>
            <a:chExt cx="446365" cy="2709333"/>
          </a:xfrm>
        </p:grpSpPr>
        <p:sp>
          <p:nvSpPr>
            <p:cNvPr id="54" name="Freeform 5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55" name="TextBox 5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grpSp>
        <p:nvGrpSpPr>
          <p:cNvPr id="56" name="Group 8"/>
          <p:cNvGrpSpPr/>
          <p:nvPr/>
        </p:nvGrpSpPr>
        <p:grpSpPr>
          <a:xfrm>
            <a:off x="0" y="6690087"/>
            <a:ext cx="1028700" cy="3177813"/>
            <a:chOff x="0" y="0"/>
            <a:chExt cx="812800" cy="2510865"/>
          </a:xfrm>
        </p:grpSpPr>
        <p:sp>
          <p:nvSpPr>
            <p:cNvPr id="57"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58"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59" name="Group 48"/>
          <p:cNvGrpSpPr/>
          <p:nvPr/>
        </p:nvGrpSpPr>
        <p:grpSpPr>
          <a:xfrm>
            <a:off x="0" y="0"/>
            <a:ext cx="1028700" cy="1028700"/>
            <a:chOff x="0" y="0"/>
            <a:chExt cx="812800" cy="812800"/>
          </a:xfrm>
        </p:grpSpPr>
        <p:sp>
          <p:nvSpPr>
            <p:cNvPr id="60"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61"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3"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5"/>
            <a:stretch>
              <a:fillRect/>
            </a:stretch>
          </a:blipFill>
        </p:spPr>
        <p:txBody>
          <a:bodyPr/>
          <a:lstStyle/>
          <a:p>
            <a:endParaRPr lang="en-US"/>
          </a:p>
        </p:txBody>
      </p:sp>
      <p:sp>
        <p:nvSpPr>
          <p:cNvPr id="64" name="TextBox 63"/>
          <p:cNvSpPr txBox="1"/>
          <p:nvPr/>
        </p:nvSpPr>
        <p:spPr>
          <a:xfrm>
            <a:off x="9448800" y="9702225"/>
            <a:ext cx="686132" cy="523220"/>
          </a:xfrm>
          <a:prstGeom prst="rect">
            <a:avLst/>
          </a:prstGeom>
          <a:noFill/>
        </p:spPr>
        <p:txBody>
          <a:bodyPr wrap="square" rtlCol="0">
            <a:spAutoFit/>
          </a:bodyPr>
          <a:lstStyle/>
          <a:p>
            <a:pPr algn="ctr"/>
            <a:r>
              <a:rPr lang="en-US" sz="2800" b="1" dirty="0">
                <a:solidFill>
                  <a:schemeClr val="bg1"/>
                </a:solidFill>
              </a:rPr>
              <a:t>4</a:t>
            </a:r>
          </a:p>
        </p:txBody>
      </p:sp>
      <p:sp>
        <p:nvSpPr>
          <p:cNvPr id="25" name="Rectangle 7">
            <a:extLst>
              <a:ext uri="{FF2B5EF4-FFF2-40B4-BE49-F238E27FC236}">
                <a16:creationId xmlns:a16="http://schemas.microsoft.com/office/drawing/2014/main" id="{4803A5F6-FAAA-009A-4AAB-08B2CBC9E336}"/>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graphicFrame>
        <p:nvGraphicFramePr>
          <p:cNvPr id="77" name="رسم تخطيطي 2"/>
          <p:cNvGraphicFramePr/>
          <p:nvPr>
            <p:extLst>
              <p:ext uri="{D42A27DB-BD31-4B8C-83A1-F6EECF244321}">
                <p14:modId xmlns:p14="http://schemas.microsoft.com/office/powerpoint/2010/main" val="2883977048"/>
              </p:ext>
            </p:extLst>
          </p:nvPr>
        </p:nvGraphicFramePr>
        <p:xfrm>
          <a:off x="-2286000" y="1562100"/>
          <a:ext cx="10363200" cy="3733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8" name="Rectangle 220"/>
          <p:cNvSpPr/>
          <p:nvPr/>
        </p:nvSpPr>
        <p:spPr>
          <a:xfrm>
            <a:off x="16611600" y="5219700"/>
            <a:ext cx="426822" cy="278329"/>
          </a:xfrm>
          <a:prstGeom prst="rect">
            <a:avLst/>
          </a:prstGeom>
          <a:solidFill>
            <a:schemeClr val="accent2"/>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79" name="Rectangle 221"/>
          <p:cNvSpPr/>
          <p:nvPr/>
        </p:nvSpPr>
        <p:spPr>
          <a:xfrm>
            <a:off x="16611600" y="6819900"/>
            <a:ext cx="426822" cy="291981"/>
          </a:xfrm>
          <a:prstGeom prst="rect">
            <a:avLst/>
          </a:prstGeom>
          <a:solidFill>
            <a:schemeClr val="accent3">
              <a:lumMod val="60000"/>
              <a:lumOff val="40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50000"/>
              </a:lnSpc>
              <a:spcBef>
                <a:spcPts val="0"/>
              </a:spcBef>
              <a:spcAft>
                <a:spcPts val="0"/>
              </a:spcAft>
              <a:defRPr/>
            </a:pPr>
            <a:endParaRPr lang="en-US">
              <a:latin typeface="Tajawal" panose="00000500000000000000" pitchFamily="2" charset="-78"/>
              <a:cs typeface="Tajawal" panose="00000500000000000000" pitchFamily="2" charset="-78"/>
            </a:endParaRPr>
          </a:p>
        </p:txBody>
      </p:sp>
      <p:sp>
        <p:nvSpPr>
          <p:cNvPr id="80" name="Rectangle 29"/>
          <p:cNvSpPr>
            <a:spLocks noChangeArrowheads="1"/>
          </p:cNvSpPr>
          <p:nvPr/>
        </p:nvSpPr>
        <p:spPr bwMode="auto">
          <a:xfrm>
            <a:off x="3505200" y="4914900"/>
            <a:ext cx="12979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3200" b="1" dirty="0">
                <a:solidFill>
                  <a:srgbClr val="002060"/>
                </a:solidFill>
                <a:latin typeface="Tajawal" panose="00000500000000000000" pitchFamily="2" charset="-78"/>
                <a:cs typeface="Tajawal" panose="00000500000000000000" pitchFamily="2" charset="-78"/>
              </a:rPr>
              <a:t>الدافعية:</a:t>
            </a:r>
          </a:p>
          <a:p>
            <a:pPr algn="r" rtl="1">
              <a:lnSpc>
                <a:spcPct val="150000"/>
              </a:lnSpc>
              <a:spcBef>
                <a:spcPct val="0"/>
              </a:spcBef>
              <a:buFont typeface="Arial" panose="020B0604020202020204" pitchFamily="34" charset="0"/>
              <a:buNone/>
            </a:pPr>
            <a:r>
              <a:rPr lang="ar-SA" altLang="en-US" sz="3200" dirty="0">
                <a:latin typeface="Tajawal" panose="00000500000000000000" pitchFamily="2" charset="-78"/>
                <a:cs typeface="Tajawal" panose="00000500000000000000" pitchFamily="2" charset="-78"/>
              </a:rPr>
              <a:t>هي محرك داخلي للسلوك الإنساني وتنبع من ذات الفرد لإشباع حاجة محددة. </a:t>
            </a:r>
          </a:p>
        </p:txBody>
      </p:sp>
      <p:sp>
        <p:nvSpPr>
          <p:cNvPr id="81" name="Rectangle 29"/>
          <p:cNvSpPr>
            <a:spLocks noChangeArrowheads="1"/>
          </p:cNvSpPr>
          <p:nvPr/>
        </p:nvSpPr>
        <p:spPr bwMode="auto">
          <a:xfrm>
            <a:off x="838200" y="6515100"/>
            <a:ext cx="156702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50000"/>
              </a:lnSpc>
              <a:spcBef>
                <a:spcPct val="0"/>
              </a:spcBef>
              <a:buFont typeface="Arial" panose="020B0604020202020204" pitchFamily="34" charset="0"/>
              <a:buNone/>
            </a:pPr>
            <a:r>
              <a:rPr lang="ar-SA" altLang="en-US" sz="3200" b="1" dirty="0">
                <a:solidFill>
                  <a:srgbClr val="002060"/>
                </a:solidFill>
                <a:latin typeface="Tajawal" panose="00000500000000000000" pitchFamily="2" charset="-78"/>
                <a:cs typeface="Tajawal" panose="00000500000000000000" pitchFamily="2" charset="-78"/>
              </a:rPr>
              <a:t>الحوافز:</a:t>
            </a:r>
          </a:p>
          <a:p>
            <a:pPr algn="r" rtl="1">
              <a:lnSpc>
                <a:spcPct val="150000"/>
              </a:lnSpc>
              <a:spcBef>
                <a:spcPct val="0"/>
              </a:spcBef>
              <a:buFont typeface="Arial" panose="020B0604020202020204" pitchFamily="34" charset="0"/>
              <a:buNone/>
            </a:pPr>
            <a:r>
              <a:rPr lang="ar-SA" altLang="en-US" sz="3200" dirty="0">
                <a:latin typeface="Tajawal" panose="00000500000000000000" pitchFamily="2" charset="-78"/>
                <a:cs typeface="Tajawal" panose="00000500000000000000" pitchFamily="2" charset="-78"/>
              </a:rPr>
              <a:t>هي المحركات والمؤثرات الخارجية التي تستخدمها الإدارة لإثارة دوافع الإنجاز لدى الأفراد العاملين . </a:t>
            </a:r>
          </a:p>
        </p:txBody>
      </p:sp>
      <p:sp>
        <p:nvSpPr>
          <p:cNvPr id="82" name="مستطيل 1"/>
          <p:cNvSpPr>
            <a:spLocks noChangeArrowheads="1"/>
          </p:cNvSpPr>
          <p:nvPr/>
        </p:nvSpPr>
        <p:spPr bwMode="auto">
          <a:xfrm>
            <a:off x="2819400" y="8343900"/>
            <a:ext cx="142635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ar-SA" altLang="en-US" sz="3200" dirty="0">
                <a:solidFill>
                  <a:srgbClr val="7030A0"/>
                </a:solidFill>
                <a:latin typeface="Tajawal Bold" panose="020B0604020202020204" charset="-78"/>
                <a:cs typeface="Tajawal Bold" panose="020B0604020202020204" charset="-78"/>
              </a:rPr>
              <a:t>«إن الدافعية هي عوامل داخل الفرد في حين أن الحوافز عوامل خارج الفرد»</a:t>
            </a:r>
          </a:p>
        </p:txBody>
      </p:sp>
    </p:spTree>
    <p:extLst>
      <p:ext uri="{BB962C8B-B14F-4D97-AF65-F5344CB8AC3E}">
        <p14:creationId xmlns:p14="http://schemas.microsoft.com/office/powerpoint/2010/main" val="279991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6410870" y="4646475"/>
            <a:ext cx="3535218" cy="1380896"/>
            <a:chOff x="0" y="0"/>
            <a:chExt cx="1174029" cy="458589"/>
          </a:xfrm>
        </p:grpSpPr>
        <p:sp>
          <p:nvSpPr>
            <p:cNvPr id="7" name="Freeform 7"/>
            <p:cNvSpPr/>
            <p:nvPr/>
          </p:nvSpPr>
          <p:spPr>
            <a:xfrm>
              <a:off x="0" y="0"/>
              <a:ext cx="1174029" cy="458589"/>
            </a:xfrm>
            <a:custGeom>
              <a:avLst/>
              <a:gdLst/>
              <a:ahLst/>
              <a:cxnLst/>
              <a:rect l="l" t="t" r="r" b="b"/>
              <a:pathLst>
                <a:path w="1174029" h="458589">
                  <a:moveTo>
                    <a:pt x="21899" y="0"/>
                  </a:moveTo>
                  <a:lnTo>
                    <a:pt x="1152130" y="0"/>
                  </a:lnTo>
                  <a:cubicBezTo>
                    <a:pt x="1164225" y="0"/>
                    <a:pt x="1174029" y="9805"/>
                    <a:pt x="1174029" y="21899"/>
                  </a:cubicBezTo>
                  <a:lnTo>
                    <a:pt x="1174029" y="436690"/>
                  </a:lnTo>
                  <a:cubicBezTo>
                    <a:pt x="1174029" y="448784"/>
                    <a:pt x="1164225" y="458589"/>
                    <a:pt x="1152130" y="458589"/>
                  </a:cubicBezTo>
                  <a:lnTo>
                    <a:pt x="21899" y="458589"/>
                  </a:lnTo>
                  <a:cubicBezTo>
                    <a:pt x="9805" y="458589"/>
                    <a:pt x="0" y="448784"/>
                    <a:pt x="0" y="436690"/>
                  </a:cubicBezTo>
                  <a:lnTo>
                    <a:pt x="0" y="21899"/>
                  </a:lnTo>
                  <a:cubicBezTo>
                    <a:pt x="0" y="9805"/>
                    <a:pt x="9805" y="0"/>
                    <a:pt x="21899" y="0"/>
                  </a:cubicBezTo>
                  <a:close/>
                </a:path>
              </a:pathLst>
            </a:custGeom>
            <a:solidFill>
              <a:srgbClr val="FFFFFF"/>
            </a:solidFill>
          </p:spPr>
          <p:txBody>
            <a:bodyPr/>
            <a:lstStyle/>
            <a:p>
              <a:endParaRPr lang="en-US"/>
            </a:p>
          </p:txBody>
        </p:sp>
        <p:sp>
          <p:nvSpPr>
            <p:cNvPr id="8" name="TextBox 8"/>
            <p:cNvSpPr txBox="1"/>
            <p:nvPr/>
          </p:nvSpPr>
          <p:spPr>
            <a:xfrm>
              <a:off x="0" y="-28575"/>
              <a:ext cx="1174029" cy="487164"/>
            </a:xfrm>
            <a:prstGeom prst="rect">
              <a:avLst/>
            </a:prstGeom>
          </p:spPr>
          <p:txBody>
            <a:bodyPr lIns="40821" tIns="40821" rIns="40821" bIns="40821" rtlCol="0" anchor="ctr"/>
            <a:lstStyle/>
            <a:p>
              <a:pPr algn="ctr">
                <a:lnSpc>
                  <a:spcPts val="2024"/>
                </a:lnSpc>
              </a:pPr>
              <a:endParaRPr sz="4000">
                <a:latin typeface="Tajawal Bold" panose="020B0604020202020204" charset="-78"/>
                <a:cs typeface="Tajawal Bold" panose="020B0604020202020204" charset="-78"/>
              </a:endParaRPr>
            </a:p>
          </p:txBody>
        </p:sp>
      </p:grpSp>
      <p:grpSp>
        <p:nvGrpSpPr>
          <p:cNvPr id="9" name="Group 9"/>
          <p:cNvGrpSpPr/>
          <p:nvPr/>
        </p:nvGrpSpPr>
        <p:grpSpPr>
          <a:xfrm>
            <a:off x="6410870" y="2982259"/>
            <a:ext cx="3535218" cy="1380896"/>
            <a:chOff x="0" y="0"/>
            <a:chExt cx="1174029" cy="458589"/>
          </a:xfrm>
        </p:grpSpPr>
        <p:sp>
          <p:nvSpPr>
            <p:cNvPr id="10" name="Freeform 10"/>
            <p:cNvSpPr/>
            <p:nvPr/>
          </p:nvSpPr>
          <p:spPr>
            <a:xfrm>
              <a:off x="0" y="0"/>
              <a:ext cx="1174029" cy="458589"/>
            </a:xfrm>
            <a:custGeom>
              <a:avLst/>
              <a:gdLst/>
              <a:ahLst/>
              <a:cxnLst/>
              <a:rect l="l" t="t" r="r" b="b"/>
              <a:pathLst>
                <a:path w="1174029" h="458589">
                  <a:moveTo>
                    <a:pt x="21899" y="0"/>
                  </a:moveTo>
                  <a:lnTo>
                    <a:pt x="1152130" y="0"/>
                  </a:lnTo>
                  <a:cubicBezTo>
                    <a:pt x="1164225" y="0"/>
                    <a:pt x="1174029" y="9805"/>
                    <a:pt x="1174029" y="21899"/>
                  </a:cubicBezTo>
                  <a:lnTo>
                    <a:pt x="1174029" y="436690"/>
                  </a:lnTo>
                  <a:cubicBezTo>
                    <a:pt x="1174029" y="448784"/>
                    <a:pt x="1164225" y="458589"/>
                    <a:pt x="1152130" y="458589"/>
                  </a:cubicBezTo>
                  <a:lnTo>
                    <a:pt x="21899" y="458589"/>
                  </a:lnTo>
                  <a:cubicBezTo>
                    <a:pt x="9805" y="458589"/>
                    <a:pt x="0" y="448784"/>
                    <a:pt x="0" y="436690"/>
                  </a:cubicBezTo>
                  <a:lnTo>
                    <a:pt x="0" y="21899"/>
                  </a:lnTo>
                  <a:cubicBezTo>
                    <a:pt x="0" y="9805"/>
                    <a:pt x="9805" y="0"/>
                    <a:pt x="21899" y="0"/>
                  </a:cubicBezTo>
                  <a:close/>
                </a:path>
              </a:pathLst>
            </a:custGeom>
            <a:solidFill>
              <a:srgbClr val="FFFFFF"/>
            </a:solidFill>
          </p:spPr>
          <p:txBody>
            <a:bodyPr/>
            <a:lstStyle/>
            <a:p>
              <a:endParaRPr lang="en-US"/>
            </a:p>
          </p:txBody>
        </p:sp>
        <p:sp>
          <p:nvSpPr>
            <p:cNvPr id="11" name="TextBox 11"/>
            <p:cNvSpPr txBox="1"/>
            <p:nvPr/>
          </p:nvSpPr>
          <p:spPr>
            <a:xfrm>
              <a:off x="0" y="-28575"/>
              <a:ext cx="1174029" cy="487164"/>
            </a:xfrm>
            <a:prstGeom prst="rect">
              <a:avLst/>
            </a:prstGeom>
          </p:spPr>
          <p:txBody>
            <a:bodyPr lIns="40821" tIns="40821" rIns="40821" bIns="40821" rtlCol="0" anchor="ctr"/>
            <a:lstStyle/>
            <a:p>
              <a:pPr algn="ctr">
                <a:lnSpc>
                  <a:spcPts val="2024"/>
                </a:lnSpc>
              </a:pPr>
              <a:endParaRPr sz="4000">
                <a:latin typeface="Tajawal Bold" panose="020B0604020202020204" charset="-78"/>
                <a:cs typeface="Tajawal Bold" panose="020B0604020202020204" charset="-78"/>
              </a:endParaRPr>
            </a:p>
          </p:txBody>
        </p:sp>
      </p:grpSp>
      <p:grpSp>
        <p:nvGrpSpPr>
          <p:cNvPr id="12" name="Group 12"/>
          <p:cNvGrpSpPr/>
          <p:nvPr/>
        </p:nvGrpSpPr>
        <p:grpSpPr>
          <a:xfrm>
            <a:off x="6410870" y="6351530"/>
            <a:ext cx="3535218" cy="1380896"/>
            <a:chOff x="0" y="0"/>
            <a:chExt cx="1174029" cy="458589"/>
          </a:xfrm>
        </p:grpSpPr>
        <p:sp>
          <p:nvSpPr>
            <p:cNvPr id="13" name="Freeform 13"/>
            <p:cNvSpPr/>
            <p:nvPr/>
          </p:nvSpPr>
          <p:spPr>
            <a:xfrm>
              <a:off x="0" y="0"/>
              <a:ext cx="1174029" cy="458589"/>
            </a:xfrm>
            <a:custGeom>
              <a:avLst/>
              <a:gdLst/>
              <a:ahLst/>
              <a:cxnLst/>
              <a:rect l="l" t="t" r="r" b="b"/>
              <a:pathLst>
                <a:path w="1174029" h="458589">
                  <a:moveTo>
                    <a:pt x="21899" y="0"/>
                  </a:moveTo>
                  <a:lnTo>
                    <a:pt x="1152130" y="0"/>
                  </a:lnTo>
                  <a:cubicBezTo>
                    <a:pt x="1164225" y="0"/>
                    <a:pt x="1174029" y="9805"/>
                    <a:pt x="1174029" y="21899"/>
                  </a:cubicBezTo>
                  <a:lnTo>
                    <a:pt x="1174029" y="436690"/>
                  </a:lnTo>
                  <a:cubicBezTo>
                    <a:pt x="1174029" y="448784"/>
                    <a:pt x="1164225" y="458589"/>
                    <a:pt x="1152130" y="458589"/>
                  </a:cubicBezTo>
                  <a:lnTo>
                    <a:pt x="21899" y="458589"/>
                  </a:lnTo>
                  <a:cubicBezTo>
                    <a:pt x="9805" y="458589"/>
                    <a:pt x="0" y="448784"/>
                    <a:pt x="0" y="436690"/>
                  </a:cubicBezTo>
                  <a:lnTo>
                    <a:pt x="0" y="21899"/>
                  </a:lnTo>
                  <a:cubicBezTo>
                    <a:pt x="0" y="9805"/>
                    <a:pt x="9805" y="0"/>
                    <a:pt x="21899" y="0"/>
                  </a:cubicBezTo>
                  <a:close/>
                </a:path>
              </a:pathLst>
            </a:custGeom>
            <a:solidFill>
              <a:srgbClr val="FFFFFF"/>
            </a:solidFill>
          </p:spPr>
          <p:txBody>
            <a:bodyPr/>
            <a:lstStyle/>
            <a:p>
              <a:endParaRPr lang="en-US"/>
            </a:p>
          </p:txBody>
        </p:sp>
        <p:sp>
          <p:nvSpPr>
            <p:cNvPr id="14" name="TextBox 14"/>
            <p:cNvSpPr txBox="1"/>
            <p:nvPr/>
          </p:nvSpPr>
          <p:spPr>
            <a:xfrm>
              <a:off x="0" y="-28575"/>
              <a:ext cx="1174029" cy="487164"/>
            </a:xfrm>
            <a:prstGeom prst="rect">
              <a:avLst/>
            </a:prstGeom>
          </p:spPr>
          <p:txBody>
            <a:bodyPr lIns="40821" tIns="40821" rIns="40821" bIns="40821" rtlCol="0" anchor="ctr"/>
            <a:lstStyle/>
            <a:p>
              <a:pPr algn="ctr">
                <a:lnSpc>
                  <a:spcPts val="2024"/>
                </a:lnSpc>
              </a:pPr>
              <a:endParaRPr sz="4000">
                <a:latin typeface="Tajawal Bold" panose="020B0604020202020204" charset="-78"/>
                <a:cs typeface="Tajawal Bold" panose="020B0604020202020204" charset="-78"/>
              </a:endParaRPr>
            </a:p>
          </p:txBody>
        </p:sp>
      </p:grpSp>
      <p:sp>
        <p:nvSpPr>
          <p:cNvPr id="15" name="Freeform 15"/>
          <p:cNvSpPr/>
          <p:nvPr/>
        </p:nvSpPr>
        <p:spPr>
          <a:xfrm flipH="1">
            <a:off x="4004145" y="2993139"/>
            <a:ext cx="2354664" cy="4709329"/>
          </a:xfrm>
          <a:custGeom>
            <a:avLst/>
            <a:gdLst/>
            <a:ahLst/>
            <a:cxnLst/>
            <a:rect l="l" t="t" r="r" b="b"/>
            <a:pathLst>
              <a:path w="2354664" h="4709329">
                <a:moveTo>
                  <a:pt x="2354665" y="0"/>
                </a:moveTo>
                <a:lnTo>
                  <a:pt x="0" y="0"/>
                </a:lnTo>
                <a:lnTo>
                  <a:pt x="0" y="4709328"/>
                </a:lnTo>
                <a:lnTo>
                  <a:pt x="2354665" y="4709328"/>
                </a:lnTo>
                <a:lnTo>
                  <a:pt x="235466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5420148" y="6777945"/>
            <a:ext cx="367911" cy="442600"/>
          </a:xfrm>
          <a:custGeom>
            <a:avLst/>
            <a:gdLst/>
            <a:ahLst/>
            <a:cxnLst/>
            <a:rect l="l" t="t" r="r" b="b"/>
            <a:pathLst>
              <a:path w="367911" h="442600">
                <a:moveTo>
                  <a:pt x="0" y="0"/>
                </a:moveTo>
                <a:lnTo>
                  <a:pt x="367911" y="0"/>
                </a:lnTo>
                <a:lnTo>
                  <a:pt x="367911" y="442600"/>
                </a:lnTo>
                <a:lnTo>
                  <a:pt x="0" y="4426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17" name="Freeform 17"/>
          <p:cNvSpPr/>
          <p:nvPr/>
        </p:nvSpPr>
        <p:spPr>
          <a:xfrm>
            <a:off x="4332221" y="5131618"/>
            <a:ext cx="414622" cy="497297"/>
          </a:xfrm>
          <a:custGeom>
            <a:avLst/>
            <a:gdLst/>
            <a:ahLst/>
            <a:cxnLst/>
            <a:rect l="l" t="t" r="r" b="b"/>
            <a:pathLst>
              <a:path w="414622" h="497297">
                <a:moveTo>
                  <a:pt x="0" y="0"/>
                </a:moveTo>
                <a:lnTo>
                  <a:pt x="414622" y="0"/>
                </a:lnTo>
                <a:lnTo>
                  <a:pt x="414622" y="497298"/>
                </a:lnTo>
                <a:lnTo>
                  <a:pt x="0" y="497298"/>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8" name="Freeform 18"/>
          <p:cNvSpPr/>
          <p:nvPr/>
        </p:nvSpPr>
        <p:spPr>
          <a:xfrm>
            <a:off x="5348398" y="3435107"/>
            <a:ext cx="511410" cy="468579"/>
          </a:xfrm>
          <a:custGeom>
            <a:avLst/>
            <a:gdLst/>
            <a:ahLst/>
            <a:cxnLst/>
            <a:rect l="l" t="t" r="r" b="b"/>
            <a:pathLst>
              <a:path w="511410" h="468579">
                <a:moveTo>
                  <a:pt x="0" y="0"/>
                </a:moveTo>
                <a:lnTo>
                  <a:pt x="511410" y="0"/>
                </a:lnTo>
                <a:lnTo>
                  <a:pt x="511410" y="468579"/>
                </a:lnTo>
                <a:lnTo>
                  <a:pt x="0" y="468579"/>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grpSp>
        <p:nvGrpSpPr>
          <p:cNvPr id="19" name="Group 19"/>
          <p:cNvGrpSpPr/>
          <p:nvPr/>
        </p:nvGrpSpPr>
        <p:grpSpPr>
          <a:xfrm>
            <a:off x="6572038" y="5038645"/>
            <a:ext cx="618316" cy="61831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84DB"/>
            </a:solidFill>
          </p:spPr>
          <p:txBody>
            <a:bodyPr/>
            <a:lstStyle/>
            <a:p>
              <a:endParaRPr lang="en-US"/>
            </a:p>
          </p:txBody>
        </p:sp>
        <p:sp>
          <p:nvSpPr>
            <p:cNvPr id="21" name="TextBox 21"/>
            <p:cNvSpPr txBox="1"/>
            <p:nvPr/>
          </p:nvSpPr>
          <p:spPr>
            <a:xfrm>
              <a:off x="76200" y="47625"/>
              <a:ext cx="660400" cy="688975"/>
            </a:xfrm>
            <a:prstGeom prst="rect">
              <a:avLst/>
            </a:prstGeom>
          </p:spPr>
          <p:txBody>
            <a:bodyPr lIns="40821" tIns="40821" rIns="40821" bIns="40821" rtlCol="0" anchor="ctr"/>
            <a:lstStyle/>
            <a:p>
              <a:pPr algn="ctr">
                <a:lnSpc>
                  <a:spcPts val="2699"/>
                </a:lnSpc>
              </a:pPr>
              <a:r>
                <a:rPr lang="en-US" sz="2800" b="1">
                  <a:solidFill>
                    <a:srgbClr val="FFFFFF"/>
                  </a:solidFill>
                  <a:latin typeface="Tajawal Bold" panose="020B0604020202020204" charset="-78"/>
                  <a:ea typeface="Garet Bold"/>
                  <a:cs typeface="Tajawal Bold" panose="020B0604020202020204" charset="-78"/>
                  <a:sym typeface="Garet Bold"/>
                </a:rPr>
                <a:t>02</a:t>
              </a:r>
            </a:p>
          </p:txBody>
        </p:sp>
      </p:grpSp>
      <p:grpSp>
        <p:nvGrpSpPr>
          <p:cNvPr id="22" name="Group 22"/>
          <p:cNvGrpSpPr/>
          <p:nvPr/>
        </p:nvGrpSpPr>
        <p:grpSpPr>
          <a:xfrm>
            <a:off x="6572038" y="3374429"/>
            <a:ext cx="618316" cy="61831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1C89C"/>
            </a:solidFill>
          </p:spPr>
          <p:txBody>
            <a:bodyPr/>
            <a:lstStyle/>
            <a:p>
              <a:endParaRPr lang="en-US"/>
            </a:p>
          </p:txBody>
        </p:sp>
        <p:sp>
          <p:nvSpPr>
            <p:cNvPr id="24" name="TextBox 24"/>
            <p:cNvSpPr txBox="1"/>
            <p:nvPr/>
          </p:nvSpPr>
          <p:spPr>
            <a:xfrm>
              <a:off x="76200" y="47625"/>
              <a:ext cx="660400" cy="688975"/>
            </a:xfrm>
            <a:prstGeom prst="rect">
              <a:avLst/>
            </a:prstGeom>
          </p:spPr>
          <p:txBody>
            <a:bodyPr lIns="40821" tIns="40821" rIns="40821" bIns="40821" rtlCol="0" anchor="ctr"/>
            <a:lstStyle/>
            <a:p>
              <a:pPr algn="ctr">
                <a:lnSpc>
                  <a:spcPts val="2699"/>
                </a:lnSpc>
              </a:pPr>
              <a:r>
                <a:rPr lang="en-US" sz="2800" b="1">
                  <a:solidFill>
                    <a:srgbClr val="FFFFFF"/>
                  </a:solidFill>
                  <a:latin typeface="Tajawal Bold" panose="020B0604020202020204" charset="-78"/>
                  <a:ea typeface="Garet Bold"/>
                  <a:cs typeface="Tajawal Bold" panose="020B0604020202020204" charset="-78"/>
                  <a:sym typeface="Garet Bold"/>
                </a:rPr>
                <a:t>01</a:t>
              </a:r>
            </a:p>
          </p:txBody>
        </p:sp>
      </p:grpSp>
      <p:grpSp>
        <p:nvGrpSpPr>
          <p:cNvPr id="25" name="Group 25"/>
          <p:cNvGrpSpPr/>
          <p:nvPr/>
        </p:nvGrpSpPr>
        <p:grpSpPr>
          <a:xfrm>
            <a:off x="6572038" y="6743700"/>
            <a:ext cx="618316" cy="61831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AB01"/>
            </a:solidFill>
          </p:spPr>
          <p:txBody>
            <a:bodyPr/>
            <a:lstStyle/>
            <a:p>
              <a:endParaRPr lang="en-US"/>
            </a:p>
          </p:txBody>
        </p:sp>
        <p:sp>
          <p:nvSpPr>
            <p:cNvPr id="27" name="TextBox 27"/>
            <p:cNvSpPr txBox="1"/>
            <p:nvPr/>
          </p:nvSpPr>
          <p:spPr>
            <a:xfrm>
              <a:off x="76200" y="47625"/>
              <a:ext cx="660400" cy="688975"/>
            </a:xfrm>
            <a:prstGeom prst="rect">
              <a:avLst/>
            </a:prstGeom>
          </p:spPr>
          <p:txBody>
            <a:bodyPr lIns="40821" tIns="40821" rIns="40821" bIns="40821" rtlCol="0" anchor="ctr"/>
            <a:lstStyle/>
            <a:p>
              <a:pPr algn="ctr">
                <a:lnSpc>
                  <a:spcPts val="2699"/>
                </a:lnSpc>
              </a:pPr>
              <a:r>
                <a:rPr lang="en-US" sz="2800" b="1">
                  <a:solidFill>
                    <a:srgbClr val="FFFFFF"/>
                  </a:solidFill>
                  <a:latin typeface="Tajawal Bold" panose="020B0604020202020204" charset="-78"/>
                  <a:ea typeface="Garet Bold"/>
                  <a:cs typeface="Tajawal Bold" panose="020B0604020202020204" charset="-78"/>
                  <a:sym typeface="Garet Bold"/>
                </a:rPr>
                <a:t>03</a:t>
              </a:r>
            </a:p>
          </p:txBody>
        </p:sp>
      </p:grpSp>
      <p:sp>
        <p:nvSpPr>
          <p:cNvPr id="29" name="TextBox 29"/>
          <p:cNvSpPr txBox="1"/>
          <p:nvPr/>
        </p:nvSpPr>
        <p:spPr>
          <a:xfrm>
            <a:off x="8229600" y="5067300"/>
            <a:ext cx="8686800" cy="615553"/>
          </a:xfrm>
          <a:prstGeom prst="rect">
            <a:avLst/>
          </a:prstGeom>
        </p:spPr>
        <p:txBody>
          <a:bodyPr wrap="square" lIns="0" tIns="0" rIns="0" bIns="0" rtlCol="0" anchor="t">
            <a:spAutoFit/>
          </a:bodyPr>
          <a:lstStyle/>
          <a:p>
            <a:pPr algn="r">
              <a:lnSpc>
                <a:spcPct val="100000"/>
              </a:lnSpc>
              <a:spcBef>
                <a:spcPct val="0"/>
              </a:spcBef>
              <a:buFontTx/>
              <a:buNone/>
            </a:pPr>
            <a:r>
              <a:rPr lang="ar-SA" altLang="en-US" sz="4000" dirty="0">
                <a:latin typeface="Tajawal Bold" panose="020B0604020202020204" charset="-78"/>
                <a:cs typeface="Tajawal Bold" panose="020B0604020202020204" charset="-78"/>
              </a:rPr>
              <a:t>الدوافع الفردية والدوافع الجماعية</a:t>
            </a:r>
          </a:p>
        </p:txBody>
      </p:sp>
      <p:sp>
        <p:nvSpPr>
          <p:cNvPr id="31" name="TextBox 31"/>
          <p:cNvSpPr txBox="1"/>
          <p:nvPr/>
        </p:nvSpPr>
        <p:spPr>
          <a:xfrm>
            <a:off x="8153400" y="3238500"/>
            <a:ext cx="8686800" cy="615553"/>
          </a:xfrm>
          <a:prstGeom prst="rect">
            <a:avLst/>
          </a:prstGeom>
        </p:spPr>
        <p:txBody>
          <a:bodyPr wrap="square" lIns="0" tIns="0" rIns="0" bIns="0" rtlCol="0" anchor="t">
            <a:spAutoFit/>
          </a:bodyPr>
          <a:lstStyle/>
          <a:p>
            <a:pPr algn="r">
              <a:lnSpc>
                <a:spcPct val="100000"/>
              </a:lnSpc>
              <a:spcBef>
                <a:spcPct val="0"/>
              </a:spcBef>
              <a:buFontTx/>
              <a:buNone/>
            </a:pPr>
            <a:r>
              <a:rPr lang="ar-SA" altLang="en-US" sz="4000" dirty="0">
                <a:latin typeface="Tajawal Bold" panose="020B0604020202020204" charset="-78"/>
                <a:cs typeface="Tajawal Bold" panose="020B0604020202020204" charset="-78"/>
              </a:rPr>
              <a:t>الدوافع الشعورية والدوافع اللاشعورية</a:t>
            </a:r>
          </a:p>
        </p:txBody>
      </p:sp>
      <p:sp>
        <p:nvSpPr>
          <p:cNvPr id="33" name="TextBox 33"/>
          <p:cNvSpPr txBox="1"/>
          <p:nvPr/>
        </p:nvSpPr>
        <p:spPr>
          <a:xfrm>
            <a:off x="9906000" y="6743700"/>
            <a:ext cx="7010400" cy="615553"/>
          </a:xfrm>
          <a:prstGeom prst="rect">
            <a:avLst/>
          </a:prstGeom>
        </p:spPr>
        <p:txBody>
          <a:bodyPr wrap="square" lIns="0" tIns="0" rIns="0" bIns="0" rtlCol="0" anchor="t">
            <a:spAutoFit/>
          </a:bodyPr>
          <a:lstStyle/>
          <a:p>
            <a:pPr>
              <a:lnSpc>
                <a:spcPct val="100000"/>
              </a:lnSpc>
              <a:spcBef>
                <a:spcPct val="0"/>
              </a:spcBef>
              <a:buFontTx/>
              <a:buNone/>
            </a:pPr>
            <a:r>
              <a:rPr lang="ar-SA" altLang="en-US" sz="4000" dirty="0">
                <a:latin typeface="Tajawal Bold" panose="020B0604020202020204" charset="-78"/>
                <a:cs typeface="Tajawal Bold" panose="020B0604020202020204" charset="-78"/>
              </a:rPr>
              <a:t>الدوافع الأولية والدوافع الثانوية</a:t>
            </a:r>
          </a:p>
        </p:txBody>
      </p:sp>
      <p:sp>
        <p:nvSpPr>
          <p:cNvPr id="34" name="Freeform 34"/>
          <p:cNvSpPr/>
          <p:nvPr/>
        </p:nvSpPr>
        <p:spPr>
          <a:xfrm rot="1629324">
            <a:off x="14184471" y="264098"/>
            <a:ext cx="2971563" cy="1768807"/>
          </a:xfrm>
          <a:custGeom>
            <a:avLst/>
            <a:gdLst/>
            <a:ahLst/>
            <a:cxnLst/>
            <a:rect l="l" t="t" r="r" b="b"/>
            <a:pathLst>
              <a:path w="3196288" h="2165485">
                <a:moveTo>
                  <a:pt x="0" y="0"/>
                </a:moveTo>
                <a:lnTo>
                  <a:pt x="3196289" y="0"/>
                </a:lnTo>
                <a:lnTo>
                  <a:pt x="3196289" y="2165486"/>
                </a:lnTo>
                <a:lnTo>
                  <a:pt x="0" y="2165486"/>
                </a:lnTo>
                <a:lnTo>
                  <a:pt x="0" y="0"/>
                </a:lnTo>
                <a:close/>
              </a:path>
            </a:pathLst>
          </a:custGeom>
          <a:blipFill>
            <a:blip r:embed="rId10">
              <a:alphaModFix amt="1300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5" name="Freeform 35"/>
          <p:cNvSpPr/>
          <p:nvPr/>
        </p:nvSpPr>
        <p:spPr>
          <a:xfrm rot="1629324">
            <a:off x="1765808" y="7887153"/>
            <a:ext cx="3196288" cy="2165485"/>
          </a:xfrm>
          <a:custGeom>
            <a:avLst/>
            <a:gdLst/>
            <a:ahLst/>
            <a:cxnLst/>
            <a:rect l="l" t="t" r="r" b="b"/>
            <a:pathLst>
              <a:path w="3196288" h="2165485">
                <a:moveTo>
                  <a:pt x="0" y="0"/>
                </a:moveTo>
                <a:lnTo>
                  <a:pt x="3196288" y="0"/>
                </a:lnTo>
                <a:lnTo>
                  <a:pt x="3196288" y="2165485"/>
                </a:lnTo>
                <a:lnTo>
                  <a:pt x="0" y="2165485"/>
                </a:lnTo>
                <a:lnTo>
                  <a:pt x="0" y="0"/>
                </a:lnTo>
                <a:close/>
              </a:path>
            </a:pathLst>
          </a:custGeom>
          <a:blipFill>
            <a:blip r:embed="rId10">
              <a:alphaModFix amt="1300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6" name="Group 8"/>
          <p:cNvGrpSpPr/>
          <p:nvPr/>
        </p:nvGrpSpPr>
        <p:grpSpPr>
          <a:xfrm>
            <a:off x="0" y="6690087"/>
            <a:ext cx="1028700" cy="3177813"/>
            <a:chOff x="0" y="0"/>
            <a:chExt cx="812800" cy="2510865"/>
          </a:xfrm>
        </p:grpSpPr>
        <p:sp>
          <p:nvSpPr>
            <p:cNvPr id="37" name="Freeform 9"/>
            <p:cNvSpPr/>
            <p:nvPr/>
          </p:nvSpPr>
          <p:spPr>
            <a:xfrm>
              <a:off x="0" y="0"/>
              <a:ext cx="812800" cy="2510865"/>
            </a:xfrm>
            <a:custGeom>
              <a:avLst/>
              <a:gdLst/>
              <a:ahLst/>
              <a:cxnLst/>
              <a:rect l="l" t="t" r="r" b="b"/>
              <a:pathLst>
                <a:path w="812800" h="2510865">
                  <a:moveTo>
                    <a:pt x="0" y="0"/>
                  </a:moveTo>
                  <a:lnTo>
                    <a:pt x="812800" y="0"/>
                  </a:lnTo>
                  <a:lnTo>
                    <a:pt x="812800" y="2510865"/>
                  </a:lnTo>
                  <a:lnTo>
                    <a:pt x="0" y="2510865"/>
                  </a:lnTo>
                  <a:close/>
                </a:path>
              </a:pathLst>
            </a:custGeom>
            <a:solidFill>
              <a:srgbClr val="592900"/>
            </a:solidFill>
          </p:spPr>
          <p:txBody>
            <a:bodyPr/>
            <a:lstStyle/>
            <a:p>
              <a:endParaRPr lang="en-US"/>
            </a:p>
          </p:txBody>
        </p:sp>
        <p:sp>
          <p:nvSpPr>
            <p:cNvPr id="38" name="TextBox 10"/>
            <p:cNvSpPr txBox="1"/>
            <p:nvPr/>
          </p:nvSpPr>
          <p:spPr>
            <a:xfrm>
              <a:off x="0" y="-38100"/>
              <a:ext cx="812800" cy="2548965"/>
            </a:xfrm>
            <a:prstGeom prst="rect">
              <a:avLst/>
            </a:prstGeom>
          </p:spPr>
          <p:txBody>
            <a:bodyPr lIns="50800" tIns="50800" rIns="50800" bIns="50800" rtlCol="0" anchor="ctr"/>
            <a:lstStyle/>
            <a:p>
              <a:pPr algn="ctr">
                <a:lnSpc>
                  <a:spcPts val="2659"/>
                </a:lnSpc>
              </a:pPr>
              <a:endParaRPr/>
            </a:p>
          </p:txBody>
        </p:sp>
      </p:grpSp>
      <p:grpSp>
        <p:nvGrpSpPr>
          <p:cNvPr id="39" name="Group 48"/>
          <p:cNvGrpSpPr/>
          <p:nvPr/>
        </p:nvGrpSpPr>
        <p:grpSpPr>
          <a:xfrm>
            <a:off x="0" y="0"/>
            <a:ext cx="1028700" cy="1028700"/>
            <a:chOff x="0" y="0"/>
            <a:chExt cx="812800" cy="812800"/>
          </a:xfrm>
        </p:grpSpPr>
        <p:sp>
          <p:nvSpPr>
            <p:cNvPr id="40" name="Freeform 4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592900"/>
            </a:solidFill>
          </p:spPr>
          <p:txBody>
            <a:bodyPr/>
            <a:lstStyle/>
            <a:p>
              <a:endParaRPr lang="en-US"/>
            </a:p>
          </p:txBody>
        </p:sp>
        <p:sp>
          <p:nvSpPr>
            <p:cNvPr id="41" name="TextBox 5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43" name="Group 42"/>
          <p:cNvGrpSpPr/>
          <p:nvPr/>
        </p:nvGrpSpPr>
        <p:grpSpPr>
          <a:xfrm>
            <a:off x="17259300" y="0"/>
            <a:ext cx="1694792" cy="10287000"/>
            <a:chOff x="0" y="0"/>
            <a:chExt cx="446365" cy="2709333"/>
          </a:xfrm>
        </p:grpSpPr>
        <p:sp>
          <p:nvSpPr>
            <p:cNvPr id="44" name="Freeform 43"/>
            <p:cNvSpPr/>
            <p:nvPr/>
          </p:nvSpPr>
          <p:spPr>
            <a:xfrm>
              <a:off x="0" y="0"/>
              <a:ext cx="446365" cy="2709333"/>
            </a:xfrm>
            <a:custGeom>
              <a:avLst/>
              <a:gdLst/>
              <a:ahLst/>
              <a:cxnLst/>
              <a:rect l="l" t="t" r="r" b="b"/>
              <a:pathLst>
                <a:path w="446365" h="2709333">
                  <a:moveTo>
                    <a:pt x="223183" y="0"/>
                  </a:moveTo>
                  <a:lnTo>
                    <a:pt x="223183" y="0"/>
                  </a:lnTo>
                  <a:cubicBezTo>
                    <a:pt x="282374" y="0"/>
                    <a:pt x="339142" y="23514"/>
                    <a:pt x="380996" y="65369"/>
                  </a:cubicBezTo>
                  <a:cubicBezTo>
                    <a:pt x="422851" y="107224"/>
                    <a:pt x="446365" y="163991"/>
                    <a:pt x="446365" y="223183"/>
                  </a:cubicBezTo>
                  <a:lnTo>
                    <a:pt x="446365" y="2486151"/>
                  </a:lnTo>
                  <a:cubicBezTo>
                    <a:pt x="446365" y="2609411"/>
                    <a:pt x="346443" y="2709333"/>
                    <a:pt x="223183" y="2709333"/>
                  </a:cubicBezTo>
                  <a:lnTo>
                    <a:pt x="223183" y="2709333"/>
                  </a:lnTo>
                  <a:cubicBezTo>
                    <a:pt x="99922" y="2709333"/>
                    <a:pt x="0" y="2609411"/>
                    <a:pt x="0" y="2486151"/>
                  </a:cubicBezTo>
                  <a:lnTo>
                    <a:pt x="0" y="223183"/>
                  </a:lnTo>
                  <a:cubicBezTo>
                    <a:pt x="0" y="99922"/>
                    <a:pt x="99922" y="0"/>
                    <a:pt x="223183" y="0"/>
                  </a:cubicBezTo>
                  <a:close/>
                </a:path>
              </a:pathLst>
            </a:custGeom>
            <a:solidFill>
              <a:srgbClr val="592900"/>
            </a:solidFill>
          </p:spPr>
          <p:txBody>
            <a:bodyPr/>
            <a:lstStyle/>
            <a:p>
              <a:endParaRPr lang="en-US"/>
            </a:p>
          </p:txBody>
        </p:sp>
        <p:sp>
          <p:nvSpPr>
            <p:cNvPr id="45" name="TextBox 44"/>
            <p:cNvSpPr txBox="1"/>
            <p:nvPr/>
          </p:nvSpPr>
          <p:spPr>
            <a:xfrm>
              <a:off x="0" y="-38100"/>
              <a:ext cx="446365" cy="2747433"/>
            </a:xfrm>
            <a:prstGeom prst="rect">
              <a:avLst/>
            </a:prstGeom>
          </p:spPr>
          <p:txBody>
            <a:bodyPr lIns="50800" tIns="50800" rIns="50800" bIns="50800" rtlCol="0" anchor="ctr"/>
            <a:lstStyle/>
            <a:p>
              <a:pPr algn="ctr">
                <a:lnSpc>
                  <a:spcPts val="2659"/>
                </a:lnSpc>
              </a:pPr>
              <a:endParaRPr/>
            </a:p>
          </p:txBody>
        </p:sp>
      </p:grpSp>
      <p:sp>
        <p:nvSpPr>
          <p:cNvPr id="46" name="Rounded Rectangle 45"/>
          <p:cNvSpPr/>
          <p:nvPr/>
        </p:nvSpPr>
        <p:spPr>
          <a:xfrm>
            <a:off x="5410200" y="190500"/>
            <a:ext cx="6858000" cy="1219200"/>
          </a:xfrm>
          <a:prstGeom prst="roundRect">
            <a:avLst/>
          </a:prstGeom>
          <a:solidFill>
            <a:srgbClr val="8841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51"/>
          <p:cNvSpPr txBox="1"/>
          <p:nvPr/>
        </p:nvSpPr>
        <p:spPr>
          <a:xfrm>
            <a:off x="5486400" y="495300"/>
            <a:ext cx="6781800" cy="553998"/>
          </a:xfrm>
          <a:prstGeom prst="rect">
            <a:avLst/>
          </a:prstGeom>
        </p:spPr>
        <p:txBody>
          <a:bodyPr wrap="square" lIns="0" tIns="0" rIns="0" bIns="0" rtlCol="0" anchor="t">
            <a:spAutoFit/>
          </a:bodyPr>
          <a:lstStyle/>
          <a:p>
            <a:pPr algn="ctr">
              <a:spcBef>
                <a:spcPct val="0"/>
              </a:spcBef>
            </a:pPr>
            <a:r>
              <a:rPr lang="en-US" sz="3600" b="1" dirty="0">
                <a:solidFill>
                  <a:schemeClr val="bg1"/>
                </a:solidFill>
                <a:latin typeface="Tajawal Bold"/>
                <a:ea typeface="Tajawal Bold"/>
                <a:cs typeface="Tajawal Bold"/>
                <a:sym typeface="Tajawal Bold"/>
                <a:rtl/>
              </a:rPr>
              <a:t>Types Of Motivation </a:t>
            </a:r>
            <a:r>
              <a:rPr lang="ar-EG" sz="3600" b="1" dirty="0">
                <a:solidFill>
                  <a:schemeClr val="bg1"/>
                </a:solidFill>
                <a:latin typeface="Tajawal Bold"/>
                <a:ea typeface="Tajawal Bold"/>
                <a:cs typeface="Tajawal Bold"/>
                <a:sym typeface="Tajawal Bold"/>
                <a:rtl/>
              </a:rPr>
              <a:t>أنواع الدوافع</a:t>
            </a:r>
          </a:p>
        </p:txBody>
      </p:sp>
      <p:sp>
        <p:nvSpPr>
          <p:cNvPr id="4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2"/>
            <a:stretch>
              <a:fillRect/>
            </a:stretch>
          </a:blipFill>
        </p:spPr>
        <p:txBody>
          <a:bodyPr/>
          <a:lstStyle/>
          <a:p>
            <a:endParaRPr lang="en-US"/>
          </a:p>
        </p:txBody>
      </p:sp>
      <p:sp>
        <p:nvSpPr>
          <p:cNvPr id="50" name="TextBox 49"/>
          <p:cNvSpPr txBox="1"/>
          <p:nvPr/>
        </p:nvSpPr>
        <p:spPr>
          <a:xfrm>
            <a:off x="9448800" y="9702225"/>
            <a:ext cx="686132" cy="523220"/>
          </a:xfrm>
          <a:prstGeom prst="rect">
            <a:avLst/>
          </a:prstGeom>
          <a:noFill/>
        </p:spPr>
        <p:txBody>
          <a:bodyPr wrap="square" rtlCol="0">
            <a:spAutoFit/>
          </a:bodyPr>
          <a:lstStyle/>
          <a:p>
            <a:pPr algn="ctr"/>
            <a:r>
              <a:rPr lang="en-US" sz="2800" b="1" dirty="0">
                <a:solidFill>
                  <a:schemeClr val="bg1"/>
                </a:solidFill>
              </a:rPr>
              <a:t>5</a:t>
            </a:r>
          </a:p>
        </p:txBody>
      </p:sp>
      <p:sp>
        <p:nvSpPr>
          <p:cNvPr id="2" name="Rectangle 7">
            <a:extLst>
              <a:ext uri="{FF2B5EF4-FFF2-40B4-BE49-F238E27FC236}">
                <a16:creationId xmlns:a16="http://schemas.microsoft.com/office/drawing/2014/main" id="{D06FBDF2-157C-14BA-9495-9C5026506420}"/>
              </a:ext>
            </a:extLst>
          </p:cNvPr>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Tree>
    <p:extLst>
      <p:ext uri="{BB962C8B-B14F-4D97-AF65-F5344CB8AC3E}">
        <p14:creationId xmlns:p14="http://schemas.microsoft.com/office/powerpoint/2010/main" val="26205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19219" y="-4027193"/>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3"/>
            <a:stretch>
              <a:fillRect l="-15444" r="-15444"/>
            </a:stretch>
          </a:blipFill>
        </p:spPr>
        <p:txBody>
          <a:bodyPr/>
          <a:lstStyle/>
          <a:p>
            <a:endParaRPr lang="en-US"/>
          </a:p>
        </p:txBody>
      </p:sp>
      <p:sp>
        <p:nvSpPr>
          <p:cNvPr id="3" name="Freeform 3"/>
          <p:cNvSpPr/>
          <p:nvPr/>
        </p:nvSpPr>
        <p:spPr>
          <a:xfrm>
            <a:off x="343469" y="266700"/>
            <a:ext cx="14790625" cy="9111692"/>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l="-36215"/>
            </a:stretch>
          </a:blipFill>
        </p:spPr>
        <p:txBody>
          <a:bodyPr/>
          <a:lstStyle/>
          <a:p>
            <a:endParaRPr lang="en-US"/>
          </a:p>
        </p:txBody>
      </p:sp>
      <p:grpSp>
        <p:nvGrpSpPr>
          <p:cNvPr id="4" name="Group 4"/>
          <p:cNvGrpSpPr>
            <a:grpSpLocks noChangeAspect="1"/>
          </p:cNvGrpSpPr>
          <p:nvPr/>
        </p:nvGrpSpPr>
        <p:grpSpPr>
          <a:xfrm>
            <a:off x="13190391" y="2569508"/>
            <a:ext cx="5000767" cy="51647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t="-22607" b="-2260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11510887" y="1024013"/>
            <a:ext cx="1295400" cy="1152374"/>
          </a:xfrm>
          <a:custGeom>
            <a:avLst/>
            <a:gdLst/>
            <a:ahLst/>
            <a:cxnLst/>
            <a:rect l="l" t="t" r="r" b="b"/>
            <a:pathLst>
              <a:path w="2105666" h="1152374">
                <a:moveTo>
                  <a:pt x="0" y="0"/>
                </a:moveTo>
                <a:lnTo>
                  <a:pt x="2105666" y="0"/>
                </a:lnTo>
                <a:lnTo>
                  <a:pt x="2105666" y="1152373"/>
                </a:lnTo>
                <a:lnTo>
                  <a:pt x="0" y="1152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6395787" y="8001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1282274" y="908608"/>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16" name="TextBox 16"/>
          <p:cNvSpPr txBox="1"/>
          <p:nvPr/>
        </p:nvSpPr>
        <p:spPr>
          <a:xfrm>
            <a:off x="1524000" y="1333500"/>
            <a:ext cx="8124026" cy="677108"/>
          </a:xfrm>
          <a:prstGeom prst="rect">
            <a:avLst/>
          </a:prstGeom>
        </p:spPr>
        <p:txBody>
          <a:bodyPr wrap="square" lIns="0" tIns="0" rIns="0" bIns="0" rtlCol="0" anchor="t">
            <a:spAutoFit/>
          </a:bodyPr>
          <a:lstStyle/>
          <a:p>
            <a:pPr algn="r" rtl="1"/>
            <a:r>
              <a:rPr lang="ar-EG" sz="4400" b="1" dirty="0">
                <a:solidFill>
                  <a:srgbClr val="000000"/>
                </a:solidFill>
                <a:latin typeface="Tajawal Bold"/>
                <a:ea typeface="Tajawal Bold"/>
                <a:cs typeface="Tajawal Bold"/>
                <a:sym typeface="League Spartan"/>
                <a:rtl/>
              </a:rPr>
              <a:t>الدوافع الأولية والدوافع الثانوية</a:t>
            </a:r>
          </a:p>
        </p:txBody>
      </p:sp>
      <p:sp>
        <p:nvSpPr>
          <p:cNvPr id="20"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13"/>
            <a:stretch>
              <a:fillRect/>
            </a:stretch>
          </a:blipFill>
        </p:spPr>
        <p:txBody>
          <a:bodyPr/>
          <a:lstStyle/>
          <a:p>
            <a:endParaRPr lang="en-US"/>
          </a:p>
        </p:txBody>
      </p:sp>
      <p:sp>
        <p:nvSpPr>
          <p:cNvPr id="21" name="TextBox 20"/>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6</a:t>
            </a:r>
          </a:p>
        </p:txBody>
      </p:sp>
      <p:sp>
        <p:nvSpPr>
          <p:cNvPr id="22"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44" name="Rectangle 29"/>
          <p:cNvSpPr>
            <a:spLocks noChangeArrowheads="1"/>
          </p:cNvSpPr>
          <p:nvPr/>
        </p:nvSpPr>
        <p:spPr bwMode="auto">
          <a:xfrm>
            <a:off x="990600" y="3238500"/>
            <a:ext cx="11301412"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sz="2400" b="1" dirty="0">
                <a:solidFill>
                  <a:srgbClr val="002060"/>
                </a:solidFill>
                <a:latin typeface="Tajawal Bold" panose="020B0604020202020204" charset="-78"/>
                <a:cs typeface="Tajawal Bold" panose="020B0604020202020204" charset="-78"/>
              </a:rPr>
              <a:t>1- الدوافع الأولية:</a:t>
            </a:r>
          </a:p>
          <a:p>
            <a:pPr algn="r" rtl="1">
              <a:lnSpc>
                <a:spcPct val="100000"/>
              </a:lnSpc>
              <a:spcBef>
                <a:spcPct val="0"/>
              </a:spcBef>
              <a:buFontTx/>
              <a:buNone/>
            </a:pPr>
            <a:endParaRPr lang="ar-SA" altLang="en-US" sz="2400" b="1" dirty="0">
              <a:solidFill>
                <a:srgbClr val="002060"/>
              </a:solidFill>
              <a:latin typeface="Tajawal Bold" panose="020B0604020202020204" charset="-78"/>
              <a:cs typeface="Tajawal Bold" panose="020B0604020202020204" charset="-78"/>
            </a:endParaRPr>
          </a:p>
          <a:p>
            <a:pPr algn="r" rtl="1">
              <a:lnSpc>
                <a:spcPct val="150000"/>
              </a:lnSpc>
              <a:spcBef>
                <a:spcPct val="0"/>
              </a:spcBef>
              <a:buFont typeface="Arial" panose="020B0604020202020204" pitchFamily="34" charset="0"/>
              <a:buNone/>
            </a:pPr>
            <a:r>
              <a:rPr lang="ar-SA" altLang="en-US" sz="2000" dirty="0">
                <a:latin typeface="Tajawal Bold" panose="020B0604020202020204" charset="-78"/>
                <a:cs typeface="Tajawal Bold" panose="020B0604020202020204" charset="-78"/>
              </a:rPr>
              <a:t>يقصد</a:t>
            </a:r>
            <a:r>
              <a:rPr lang="ar-SA" altLang="en-US" sz="2000" dirty="0">
                <a:solidFill>
                  <a:srgbClr val="FF0000"/>
                </a:solidFill>
                <a:latin typeface="Tajawal Bold" panose="020B0604020202020204" charset="-78"/>
                <a:cs typeface="Tajawal Bold" panose="020B0604020202020204" charset="-78"/>
              </a:rPr>
              <a:t> </a:t>
            </a:r>
            <a:r>
              <a:rPr lang="ar-SA" altLang="en-US" sz="2000" dirty="0">
                <a:solidFill>
                  <a:schemeClr val="bg1"/>
                </a:solidFill>
                <a:latin typeface="Tajawal Bold" panose="020B0604020202020204" charset="-78"/>
                <a:cs typeface="Tajawal Bold" panose="020B0604020202020204" charset="-78"/>
              </a:rPr>
              <a:t>بالدوافع الأولية </a:t>
            </a:r>
            <a:r>
              <a:rPr lang="ar-SA" altLang="en-US" sz="2000" dirty="0">
                <a:latin typeface="Tajawal Bold" panose="020B0604020202020204" charset="-78"/>
                <a:cs typeface="Tajawal Bold" panose="020B0604020202020204" charset="-78"/>
              </a:rPr>
              <a:t>هي تلك الدوافع التي تعتمد على التكوين البيولوجي للإنسان وترتبط هذه الدوافع المختلفة بالتكوين العضوي وبأجهزة الجسم المختلفة وهي أهم الدوافع على الإطلاق .</a:t>
            </a:r>
          </a:p>
          <a:p>
            <a:pPr algn="r" rtl="1">
              <a:lnSpc>
                <a:spcPct val="100000"/>
              </a:lnSpc>
              <a:spcBef>
                <a:spcPct val="0"/>
              </a:spcBef>
              <a:buFont typeface="Arial" panose="020B0604020202020204" pitchFamily="34" charset="0"/>
              <a:buNone/>
            </a:pPr>
            <a:endParaRPr lang="ar-SA" altLang="en-US" sz="2000" dirty="0">
              <a:latin typeface="Tajawal Bold" panose="020B0604020202020204" charset="-78"/>
              <a:cs typeface="Tajawal Bold" panose="020B0604020202020204" charset="-78"/>
            </a:endParaRPr>
          </a:p>
          <a:p>
            <a:pPr algn="r" rtl="1">
              <a:lnSpc>
                <a:spcPct val="100000"/>
              </a:lnSpc>
              <a:spcBef>
                <a:spcPct val="0"/>
              </a:spcBef>
              <a:buFont typeface="Arial" panose="020B0604020202020204" pitchFamily="34" charset="0"/>
              <a:buNone/>
            </a:pPr>
            <a:r>
              <a:rPr lang="ar-SA" altLang="en-US" sz="2000" dirty="0">
                <a:solidFill>
                  <a:schemeClr val="bg1"/>
                </a:solidFill>
                <a:latin typeface="Tajawal Bold" panose="020B0604020202020204" charset="-78"/>
                <a:cs typeface="Tajawal Bold" panose="020B0604020202020204" charset="-78"/>
              </a:rPr>
              <a:t>و من أمثلة هذه الدوافع </a:t>
            </a:r>
            <a:r>
              <a:rPr lang="ar-SA" altLang="en-US" sz="2000" dirty="0">
                <a:solidFill>
                  <a:srgbClr val="FF0000"/>
                </a:solidFill>
                <a:latin typeface="Tajawal Bold" panose="020B0604020202020204" charset="-78"/>
                <a:cs typeface="Tajawal Bold" panose="020B0604020202020204" charset="-78"/>
              </a:rPr>
              <a:t>: </a:t>
            </a:r>
            <a:r>
              <a:rPr lang="ar-SA" altLang="en-US" sz="2000" dirty="0">
                <a:latin typeface="Tajawal Bold" panose="020B0604020202020204" charset="-78"/>
                <a:cs typeface="Tajawal Bold" panose="020B0604020202020204" charset="-78"/>
              </a:rPr>
              <a:t>الدافع للأكل أو الشرب أو التنفس وغيرها.</a:t>
            </a:r>
          </a:p>
        </p:txBody>
      </p:sp>
      <p:sp>
        <p:nvSpPr>
          <p:cNvPr id="45" name="Oval 80"/>
          <p:cNvSpPr/>
          <p:nvPr/>
        </p:nvSpPr>
        <p:spPr>
          <a:xfrm>
            <a:off x="12368928" y="3238500"/>
            <a:ext cx="315197"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2400" dirty="0">
              <a:solidFill>
                <a:schemeClr val="bg1">
                  <a:lumMod val="75000"/>
                </a:schemeClr>
              </a:solidFill>
              <a:latin typeface="Tajawal Bold" panose="020B0604020202020204" charset="-78"/>
              <a:cs typeface="Tajawal Bold" panose="020B0604020202020204" charset="-78"/>
            </a:endParaRPr>
          </a:p>
        </p:txBody>
      </p:sp>
      <p:sp>
        <p:nvSpPr>
          <p:cNvPr id="46" name="Rectangle 29"/>
          <p:cNvSpPr>
            <a:spLocks noChangeArrowheads="1"/>
          </p:cNvSpPr>
          <p:nvPr/>
        </p:nvSpPr>
        <p:spPr bwMode="auto">
          <a:xfrm>
            <a:off x="1289381" y="5940425"/>
            <a:ext cx="11047082" cy="2985433"/>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defRPr/>
            </a:pPr>
            <a:r>
              <a:rPr lang="ar-SA" sz="2400" b="1" dirty="0">
                <a:solidFill>
                  <a:srgbClr val="002060"/>
                </a:solidFill>
                <a:latin typeface="Tajawal Bold" panose="020B0604020202020204" charset="-78"/>
                <a:cs typeface="Tajawal Bold" panose="020B0604020202020204" charset="-78"/>
              </a:rPr>
              <a:t>2-الدوافع الثانوية:</a:t>
            </a:r>
          </a:p>
          <a:p>
            <a:pPr algn="r" rtl="1">
              <a:lnSpc>
                <a:spcPct val="100000"/>
              </a:lnSpc>
              <a:spcBef>
                <a:spcPct val="0"/>
              </a:spcBef>
              <a:buFontTx/>
              <a:buNone/>
              <a:defRPr/>
            </a:pPr>
            <a:endParaRPr lang="ar-SA" sz="2400" b="1" dirty="0">
              <a:solidFill>
                <a:srgbClr val="002060"/>
              </a:solidFill>
              <a:latin typeface="Tajawal Bold" panose="020B0604020202020204" charset="-78"/>
              <a:cs typeface="Tajawal Bold" panose="020B0604020202020204" charset="-78"/>
            </a:endParaRPr>
          </a:p>
          <a:p>
            <a:pPr algn="r" rtl="1">
              <a:lnSpc>
                <a:spcPct val="150000"/>
              </a:lnSpc>
              <a:spcBef>
                <a:spcPct val="0"/>
              </a:spcBef>
              <a:buFont typeface="Arial" panose="020B0604020202020204" pitchFamily="34" charset="0"/>
              <a:buNone/>
              <a:defRPr/>
            </a:pPr>
            <a:r>
              <a:rPr lang="ar-SA" sz="2000" dirty="0">
                <a:latin typeface="Tajawal Bold" panose="020B0604020202020204" charset="-78"/>
                <a:cs typeface="Tajawal Bold" panose="020B0604020202020204" charset="-78"/>
              </a:rPr>
              <a:t>أما </a:t>
            </a:r>
            <a:r>
              <a:rPr lang="ar-SA" sz="2000" dirty="0">
                <a:solidFill>
                  <a:schemeClr val="bg1"/>
                </a:solidFill>
                <a:latin typeface="Tajawal Bold" panose="020B0604020202020204" charset="-78"/>
                <a:cs typeface="Tajawal Bold" panose="020B0604020202020204" charset="-78"/>
              </a:rPr>
              <a:t>الدوافع الثانوية ( أو المكتسبة) </a:t>
            </a:r>
            <a:r>
              <a:rPr lang="ar-SA" sz="2000" dirty="0">
                <a:solidFill>
                  <a:schemeClr val="tx1">
                    <a:lumMod val="85000"/>
                    <a:lumOff val="15000"/>
                  </a:schemeClr>
                </a:solidFill>
                <a:latin typeface="Tajawal Bold" panose="020B0604020202020204" charset="-78"/>
                <a:cs typeface="Tajawal Bold" panose="020B0604020202020204" charset="-78"/>
              </a:rPr>
              <a:t>فهي تلك الدوافع التي تكتسب من البيئة وما يتوفر فيها من قوى ومؤشرات وتتميز هذه الدوافع بأنها تتمتع بمرونة عالية وبقابليتها للتغير والتعديل .</a:t>
            </a:r>
          </a:p>
          <a:p>
            <a:pPr algn="r" rtl="1">
              <a:lnSpc>
                <a:spcPct val="100000"/>
              </a:lnSpc>
              <a:spcBef>
                <a:spcPct val="0"/>
              </a:spcBef>
              <a:buFont typeface="Arial" panose="020B0604020202020204" pitchFamily="34" charset="0"/>
              <a:buNone/>
              <a:defRPr/>
            </a:pPr>
            <a:endParaRPr lang="ar-SA" sz="2000" dirty="0">
              <a:solidFill>
                <a:schemeClr val="tx1">
                  <a:lumMod val="85000"/>
                  <a:lumOff val="15000"/>
                </a:schemeClr>
              </a:solidFill>
              <a:latin typeface="Tajawal Bold" panose="020B0604020202020204" charset="-78"/>
              <a:cs typeface="Tajawal Bold" panose="020B0604020202020204" charset="-78"/>
            </a:endParaRPr>
          </a:p>
          <a:p>
            <a:pPr algn="r" rtl="1">
              <a:lnSpc>
                <a:spcPct val="100000"/>
              </a:lnSpc>
              <a:spcBef>
                <a:spcPct val="0"/>
              </a:spcBef>
              <a:buFont typeface="Arial" panose="020B0604020202020204" pitchFamily="34" charset="0"/>
              <a:buNone/>
              <a:defRPr/>
            </a:pPr>
            <a:r>
              <a:rPr lang="ar-SA" sz="2000" dirty="0">
                <a:solidFill>
                  <a:srgbClr val="FF0000"/>
                </a:solidFill>
                <a:latin typeface="Tajawal Bold" panose="020B0604020202020204" charset="-78"/>
                <a:cs typeface="Tajawal Bold" panose="020B0604020202020204" charset="-78"/>
              </a:rPr>
              <a:t> </a:t>
            </a:r>
            <a:r>
              <a:rPr lang="ar-SA" sz="2000" dirty="0">
                <a:solidFill>
                  <a:schemeClr val="bg1"/>
                </a:solidFill>
                <a:latin typeface="Tajawal Bold" panose="020B0604020202020204" charset="-78"/>
                <a:cs typeface="Tajawal Bold" panose="020B0604020202020204" charset="-78"/>
              </a:rPr>
              <a:t>و من أمثلة هذه الدوافع : </a:t>
            </a:r>
            <a:r>
              <a:rPr lang="ar-SA" sz="2000" dirty="0">
                <a:solidFill>
                  <a:schemeClr val="tx1">
                    <a:lumMod val="85000"/>
                    <a:lumOff val="15000"/>
                  </a:schemeClr>
                </a:solidFill>
                <a:latin typeface="Tajawal Bold" panose="020B0604020202020204" charset="-78"/>
                <a:cs typeface="Tajawal Bold" panose="020B0604020202020204" charset="-78"/>
              </a:rPr>
              <a:t>الدافع الى السيطرة ,أو التملق أو الانتباه أو الالتزام بالقيم السائدة في المجتمع.</a:t>
            </a:r>
            <a:endParaRPr lang="en-US" sz="2000" dirty="0">
              <a:solidFill>
                <a:schemeClr val="tx1">
                  <a:lumMod val="85000"/>
                  <a:lumOff val="15000"/>
                </a:schemeClr>
              </a:solidFill>
              <a:latin typeface="Tajawal Bold" panose="020B0604020202020204" charset="-78"/>
              <a:cs typeface="Tajawal Bold" panose="020B0604020202020204" charset="-78"/>
            </a:endParaRPr>
          </a:p>
          <a:p>
            <a:pPr algn="r" rtl="1">
              <a:lnSpc>
                <a:spcPct val="100000"/>
              </a:lnSpc>
              <a:spcBef>
                <a:spcPct val="0"/>
              </a:spcBef>
              <a:buFontTx/>
              <a:buNone/>
              <a:defRPr/>
            </a:pPr>
            <a:endParaRPr lang="ar-SA" sz="2000" b="1" dirty="0">
              <a:solidFill>
                <a:srgbClr val="002060"/>
              </a:solidFill>
              <a:latin typeface="Tajawal Bold" panose="020B0604020202020204" charset="-78"/>
              <a:cs typeface="Tajawal Bold" panose="020B0604020202020204" charset="-78"/>
            </a:endParaRPr>
          </a:p>
        </p:txBody>
      </p:sp>
      <p:sp>
        <p:nvSpPr>
          <p:cNvPr id="47" name="Oval 80"/>
          <p:cNvSpPr/>
          <p:nvPr/>
        </p:nvSpPr>
        <p:spPr>
          <a:xfrm>
            <a:off x="12368928" y="6064250"/>
            <a:ext cx="315197"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2400" dirty="0">
              <a:solidFill>
                <a:schemeClr val="bg1">
                  <a:lumMod val="75000"/>
                </a:schemeClr>
              </a:solidFill>
              <a:latin typeface="Tajawal Bold" panose="020B0604020202020204" charset="-78"/>
              <a:cs typeface="Tajawal Bold" panose="020B0604020202020204" charset="-78"/>
            </a:endParaRPr>
          </a:p>
        </p:txBody>
      </p:sp>
    </p:spTree>
    <p:extLst>
      <p:ext uri="{BB962C8B-B14F-4D97-AF65-F5344CB8AC3E}">
        <p14:creationId xmlns:p14="http://schemas.microsoft.com/office/powerpoint/2010/main" val="2810404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3276600" y="876300"/>
            <a:ext cx="14638225" cy="82296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3"/>
            <a:stretch>
              <a:fillRect l="-36215"/>
            </a:stretch>
          </a:blipFill>
        </p:spPr>
        <p:txBody>
          <a:bodyPr/>
          <a:lstStyle/>
          <a:p>
            <a:endParaRPr lang="en-US"/>
          </a:p>
        </p:txBody>
      </p:sp>
      <p:grpSp>
        <p:nvGrpSpPr>
          <p:cNvPr id="4" name="Group 4"/>
          <p:cNvGrpSpPr>
            <a:grpSpLocks noChangeAspect="1"/>
          </p:cNvGrpSpPr>
          <p:nvPr/>
        </p:nvGrpSpPr>
        <p:grpSpPr>
          <a:xfrm>
            <a:off x="185976" y="2721908"/>
            <a:ext cx="5295887" cy="54695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7166568" y="693549"/>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sp>
        <p:nvSpPr>
          <p:cNvPr id="8" name="Freeform 8"/>
          <p:cNvSpPr/>
          <p:nvPr/>
        </p:nvSpPr>
        <p:spPr>
          <a:xfrm>
            <a:off x="14310910" y="8763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9215676" y="1333500"/>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grpSp>
      <p:sp>
        <p:nvSpPr>
          <p:cNvPr id="16" name="TextBox 16"/>
          <p:cNvSpPr txBox="1"/>
          <p:nvPr/>
        </p:nvSpPr>
        <p:spPr>
          <a:xfrm>
            <a:off x="7391400" y="1714500"/>
            <a:ext cx="10488049" cy="1661993"/>
          </a:xfrm>
          <a:prstGeom prst="rect">
            <a:avLst/>
          </a:prstGeom>
        </p:spPr>
        <p:txBody>
          <a:bodyPr wrap="square" lIns="0" tIns="0" rIns="0" bIns="0" rtlCol="0" anchor="t">
            <a:spAutoFit/>
          </a:bodyPr>
          <a:lstStyle/>
          <a:p>
            <a:pPr algn="r" rtl="1"/>
            <a:r>
              <a:rPr lang="ar-EG" sz="4400" b="1" dirty="0">
                <a:solidFill>
                  <a:srgbClr val="000000"/>
                </a:solidFill>
                <a:latin typeface="Tajawal Bold"/>
                <a:ea typeface="Tajawal Bold"/>
                <a:cs typeface="Tajawal Bold"/>
                <a:sym typeface="League Spartan"/>
                <a:rtl/>
              </a:rPr>
              <a:t>الدوافع الفردية والدوافع الاجتماعية</a:t>
            </a:r>
          </a:p>
          <a:p>
            <a:pPr algn="just"/>
            <a:endParaRPr lang="ar-EG" sz="6000" dirty="0">
              <a:solidFill>
                <a:srgbClr val="626953"/>
              </a:solidFill>
              <a:latin typeface="League Spartan"/>
              <a:ea typeface="League Spartan"/>
              <a:cs typeface="League Spartan"/>
              <a:sym typeface="League Spartan"/>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8"/>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7</a:t>
            </a:r>
          </a:p>
        </p:txBody>
      </p:sp>
      <p:sp>
        <p:nvSpPr>
          <p:cNvPr id="21"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27" name="Rectangle 29"/>
          <p:cNvSpPr>
            <a:spLocks noChangeArrowheads="1"/>
          </p:cNvSpPr>
          <p:nvPr/>
        </p:nvSpPr>
        <p:spPr bwMode="auto">
          <a:xfrm>
            <a:off x="5562600" y="3584575"/>
            <a:ext cx="115284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sz="2400" b="1" dirty="0">
                <a:solidFill>
                  <a:srgbClr val="002060"/>
                </a:solidFill>
                <a:latin typeface="Tajawal" panose="00000500000000000000" pitchFamily="2" charset="-78"/>
                <a:cs typeface="Tajawal" panose="00000500000000000000" pitchFamily="2" charset="-78"/>
              </a:rPr>
              <a:t>1- الدوافع الفردية:</a:t>
            </a:r>
          </a:p>
          <a:p>
            <a:pPr algn="r" rtl="1">
              <a:lnSpc>
                <a:spcPct val="100000"/>
              </a:lnSpc>
              <a:spcBef>
                <a:spcPct val="0"/>
              </a:spcBef>
              <a:buFontTx/>
              <a:buNone/>
            </a:pPr>
            <a:endParaRPr lang="ar-SA" altLang="en-US" sz="2400" b="1" dirty="0">
              <a:solidFill>
                <a:srgbClr val="002060"/>
              </a:solidFill>
              <a:latin typeface="Tajawal" panose="00000500000000000000" pitchFamily="2" charset="-78"/>
              <a:cs typeface="Tajawal" panose="00000500000000000000" pitchFamily="2" charset="-78"/>
            </a:endParaRPr>
          </a:p>
          <a:p>
            <a:pPr marL="342900" indent="-342900" algn="r" rtl="1">
              <a:lnSpc>
                <a:spcPct val="150000"/>
              </a:lnSpc>
              <a:spcBef>
                <a:spcPct val="0"/>
              </a:spcBef>
              <a:buFont typeface="Wingdings" panose="05000000000000000000" pitchFamily="2" charset="2"/>
              <a:buChar char="q"/>
            </a:pPr>
            <a:r>
              <a:rPr lang="ar-SA" altLang="en-US" sz="2400" dirty="0">
                <a:latin typeface="Tajawal" panose="00000500000000000000" pitchFamily="2" charset="-78"/>
                <a:cs typeface="Tajawal" panose="00000500000000000000" pitchFamily="2" charset="-78"/>
              </a:rPr>
              <a:t>يقصد </a:t>
            </a:r>
            <a:r>
              <a:rPr lang="ar-SA" altLang="en-US" sz="2400" dirty="0">
                <a:solidFill>
                  <a:srgbClr val="FF0000"/>
                </a:solidFill>
                <a:latin typeface="Tajawal" panose="00000500000000000000" pitchFamily="2" charset="-78"/>
                <a:cs typeface="Tajawal" panose="00000500000000000000" pitchFamily="2" charset="-78"/>
              </a:rPr>
              <a:t>بالدوافع الفردية </a:t>
            </a:r>
            <a:r>
              <a:rPr lang="ar-SA" altLang="en-US" sz="2400" dirty="0">
                <a:latin typeface="Tajawal" panose="00000500000000000000" pitchFamily="2" charset="-78"/>
                <a:cs typeface="Tajawal" panose="00000500000000000000" pitchFamily="2" charset="-78"/>
              </a:rPr>
              <a:t>تلك القوى الداخلية التي تحرك السلوك الإنساني والضرورية لحياة الفرد وبغض النظر عما إذا وجد في جماعة أو كان يعيش في عزلة وطبقاً لهذا المفهوم فإننا نجد أن جميع هذه الدوافع الفسيولوجية أو الأولية التي سبق ذكرها تعد دوافع فردية.</a:t>
            </a:r>
          </a:p>
          <a:p>
            <a:pPr algn="r" rtl="1">
              <a:lnSpc>
                <a:spcPct val="100000"/>
              </a:lnSpc>
              <a:spcBef>
                <a:spcPct val="0"/>
              </a:spcBef>
              <a:buFontTx/>
              <a:buNone/>
            </a:pPr>
            <a:endParaRPr lang="ar-SA" altLang="en-US" sz="2400" b="1" dirty="0">
              <a:solidFill>
                <a:srgbClr val="002060"/>
              </a:solidFill>
              <a:latin typeface="Tajawal" panose="00000500000000000000" pitchFamily="2" charset="-78"/>
              <a:cs typeface="Tajawal" panose="00000500000000000000" pitchFamily="2" charset="-78"/>
            </a:endParaRPr>
          </a:p>
        </p:txBody>
      </p:sp>
      <p:sp>
        <p:nvSpPr>
          <p:cNvPr id="28" name="Oval 80"/>
          <p:cNvSpPr/>
          <p:nvPr/>
        </p:nvSpPr>
        <p:spPr>
          <a:xfrm>
            <a:off x="17161610" y="3584575"/>
            <a:ext cx="321528"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2400" dirty="0">
              <a:solidFill>
                <a:schemeClr val="bg1">
                  <a:lumMod val="75000"/>
                </a:schemeClr>
              </a:solidFill>
              <a:latin typeface="Tajawal" panose="00000500000000000000" pitchFamily="2" charset="-78"/>
              <a:cs typeface="Tajawal" panose="00000500000000000000" pitchFamily="2" charset="-78"/>
            </a:endParaRPr>
          </a:p>
        </p:txBody>
      </p:sp>
      <p:sp>
        <p:nvSpPr>
          <p:cNvPr id="29" name="Rectangle 29"/>
          <p:cNvSpPr>
            <a:spLocks noChangeArrowheads="1"/>
          </p:cNvSpPr>
          <p:nvPr/>
        </p:nvSpPr>
        <p:spPr bwMode="auto">
          <a:xfrm>
            <a:off x="5866490" y="6286500"/>
            <a:ext cx="1126898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sz="2400" b="1" dirty="0">
                <a:solidFill>
                  <a:srgbClr val="002060"/>
                </a:solidFill>
                <a:latin typeface="Tajawal" panose="00000500000000000000" pitchFamily="2" charset="-78"/>
                <a:cs typeface="Tajawal" panose="00000500000000000000" pitchFamily="2" charset="-78"/>
              </a:rPr>
              <a:t>2-الدوافع الاجتماعية:</a:t>
            </a:r>
          </a:p>
          <a:p>
            <a:pPr algn="r" rtl="1">
              <a:lnSpc>
                <a:spcPct val="100000"/>
              </a:lnSpc>
              <a:spcBef>
                <a:spcPct val="0"/>
              </a:spcBef>
              <a:buFontTx/>
              <a:buNone/>
            </a:pPr>
            <a:endParaRPr lang="ar-SA" altLang="en-US" sz="2400" b="1" dirty="0">
              <a:solidFill>
                <a:srgbClr val="002060"/>
              </a:solidFill>
              <a:latin typeface="Tajawal" panose="00000500000000000000" pitchFamily="2" charset="-78"/>
              <a:cs typeface="Tajawal" panose="00000500000000000000" pitchFamily="2" charset="-78"/>
            </a:endParaRPr>
          </a:p>
          <a:p>
            <a:pPr marL="342900" indent="-342900" algn="r" rtl="1">
              <a:lnSpc>
                <a:spcPct val="150000"/>
              </a:lnSpc>
              <a:spcBef>
                <a:spcPct val="0"/>
              </a:spcBef>
              <a:buFont typeface="Wingdings" panose="05000000000000000000" pitchFamily="2" charset="2"/>
              <a:buChar char="q"/>
            </a:pPr>
            <a:r>
              <a:rPr lang="ar-SA" altLang="en-US" sz="2400" dirty="0">
                <a:latin typeface="Tajawal" panose="00000500000000000000" pitchFamily="2" charset="-78"/>
                <a:cs typeface="Tajawal" panose="00000500000000000000" pitchFamily="2" charset="-78"/>
              </a:rPr>
              <a:t>كما يقصد </a:t>
            </a:r>
            <a:r>
              <a:rPr lang="ar-SA" altLang="en-US" sz="2400" dirty="0">
                <a:solidFill>
                  <a:srgbClr val="FF0000"/>
                </a:solidFill>
                <a:latin typeface="Tajawal" panose="00000500000000000000" pitchFamily="2" charset="-78"/>
                <a:cs typeface="Tajawal" panose="00000500000000000000" pitchFamily="2" charset="-78"/>
              </a:rPr>
              <a:t>بالدوافع الاجتماعية </a:t>
            </a:r>
            <a:r>
              <a:rPr lang="ar-SA" altLang="en-US" sz="2400" dirty="0">
                <a:latin typeface="Tajawal" panose="00000500000000000000" pitchFamily="2" charset="-78"/>
                <a:cs typeface="Tajawal" panose="00000500000000000000" pitchFamily="2" charset="-78"/>
              </a:rPr>
              <a:t>تلك الدوافع التي يكتسبها الفرد في خلال مراحل التنشئة الاجتماعية أو التي تتأثر بالعوامل البيئية والثقافية التي يعيش في ظلها ,وطبقاً لهذا المفهوم فإننا نجد أن جميع هذه الدوافع  المكتسبة أو الثانوية دوافع اجتماعية.</a:t>
            </a:r>
            <a:endParaRPr lang="en-US" altLang="en-US" sz="2400" dirty="0">
              <a:latin typeface="Tajawal" panose="00000500000000000000" pitchFamily="2" charset="-78"/>
              <a:cs typeface="Tajawal" panose="00000500000000000000" pitchFamily="2" charset="-78"/>
            </a:endParaRPr>
          </a:p>
          <a:p>
            <a:pPr algn="r" rtl="1">
              <a:lnSpc>
                <a:spcPct val="100000"/>
              </a:lnSpc>
              <a:spcBef>
                <a:spcPct val="0"/>
              </a:spcBef>
              <a:buFontTx/>
              <a:buNone/>
            </a:pPr>
            <a:endParaRPr lang="ar-SA" altLang="en-US" sz="2400" b="1" dirty="0">
              <a:solidFill>
                <a:srgbClr val="002060"/>
              </a:solidFill>
              <a:latin typeface="Tajawal" panose="00000500000000000000" pitchFamily="2" charset="-78"/>
              <a:cs typeface="Tajawal" panose="00000500000000000000" pitchFamily="2" charset="-78"/>
            </a:endParaRPr>
          </a:p>
        </p:txBody>
      </p:sp>
      <p:sp>
        <p:nvSpPr>
          <p:cNvPr id="37" name="Oval 80"/>
          <p:cNvSpPr/>
          <p:nvPr/>
        </p:nvSpPr>
        <p:spPr>
          <a:xfrm>
            <a:off x="17161610" y="6410325"/>
            <a:ext cx="321528"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2400" dirty="0">
              <a:solidFill>
                <a:schemeClr val="bg1">
                  <a:lumMod val="75000"/>
                </a:schemeClr>
              </a:solidFill>
              <a:latin typeface="Tajawal" panose="00000500000000000000" pitchFamily="2" charset="-78"/>
              <a:cs typeface="Tajawal" panose="00000500000000000000" pitchFamily="2" charset="-78"/>
            </a:endParaRPr>
          </a:p>
        </p:txBody>
      </p:sp>
    </p:spTree>
    <p:extLst>
      <p:ext uri="{BB962C8B-B14F-4D97-AF65-F5344CB8AC3E}">
        <p14:creationId xmlns:p14="http://schemas.microsoft.com/office/powerpoint/2010/main" val="36742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15444" r="-15444"/>
            </a:stretch>
          </a:blipFill>
        </p:spPr>
        <p:txBody>
          <a:bodyPr/>
          <a:lstStyle/>
          <a:p>
            <a:endParaRPr lang="en-US"/>
          </a:p>
        </p:txBody>
      </p:sp>
      <p:sp>
        <p:nvSpPr>
          <p:cNvPr id="3" name="Freeform 3"/>
          <p:cNvSpPr/>
          <p:nvPr/>
        </p:nvSpPr>
        <p:spPr>
          <a:xfrm rot="-10800000">
            <a:off x="3276600" y="876300"/>
            <a:ext cx="14638225" cy="8229600"/>
          </a:xfrm>
          <a:custGeom>
            <a:avLst/>
            <a:gdLst/>
            <a:ahLst/>
            <a:cxnLst/>
            <a:rect l="l" t="t" r="r" b="b"/>
            <a:pathLst>
              <a:path w="14638225" h="8229600">
                <a:moveTo>
                  <a:pt x="0" y="0"/>
                </a:moveTo>
                <a:lnTo>
                  <a:pt x="14638225" y="0"/>
                </a:lnTo>
                <a:lnTo>
                  <a:pt x="14638225" y="8229600"/>
                </a:lnTo>
                <a:lnTo>
                  <a:pt x="0" y="8229600"/>
                </a:lnTo>
                <a:lnTo>
                  <a:pt x="0" y="0"/>
                </a:lnTo>
                <a:close/>
              </a:path>
            </a:pathLst>
          </a:custGeom>
          <a:blipFill>
            <a:blip r:embed="rId3"/>
            <a:stretch>
              <a:fillRect l="-36215"/>
            </a:stretch>
          </a:blipFill>
        </p:spPr>
        <p:txBody>
          <a:bodyPr/>
          <a:lstStyle/>
          <a:p>
            <a:endParaRPr lang="en-US"/>
          </a:p>
        </p:txBody>
      </p:sp>
      <p:grpSp>
        <p:nvGrpSpPr>
          <p:cNvPr id="4" name="Group 4"/>
          <p:cNvGrpSpPr>
            <a:grpSpLocks noChangeAspect="1"/>
          </p:cNvGrpSpPr>
          <p:nvPr/>
        </p:nvGrpSpPr>
        <p:grpSpPr>
          <a:xfrm>
            <a:off x="185976" y="2721908"/>
            <a:ext cx="5295887" cy="5469592"/>
            <a:chOff x="0" y="0"/>
            <a:chExt cx="6350000" cy="6558280"/>
          </a:xfrm>
        </p:grpSpPr>
        <p:sp>
          <p:nvSpPr>
            <p:cNvPr id="5" name="Freeform 5"/>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r="-27567"/>
              </a:stretch>
            </a:blipFill>
          </p:spPr>
          <p:txBody>
            <a:bodyPr/>
            <a:lstStyle/>
            <a:p>
              <a:endParaRPr lang="en-US"/>
            </a:p>
          </p:txBody>
        </p:sp>
        <p:sp>
          <p:nvSpPr>
            <p:cNvPr id="6" name="Freeform 6"/>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26953"/>
            </a:solidFill>
          </p:spPr>
          <p:txBody>
            <a:bodyPr/>
            <a:lstStyle/>
            <a:p>
              <a:endParaRPr lang="en-US"/>
            </a:p>
          </p:txBody>
        </p:sp>
      </p:grpSp>
      <p:sp>
        <p:nvSpPr>
          <p:cNvPr id="7" name="Freeform 7"/>
          <p:cNvSpPr/>
          <p:nvPr/>
        </p:nvSpPr>
        <p:spPr>
          <a:xfrm rot="-5400000">
            <a:off x="7166568" y="693549"/>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5"/>
            <a:stretch>
              <a:fillRect/>
            </a:stretch>
          </a:blipFill>
        </p:spPr>
        <p:txBody>
          <a:bodyPr/>
          <a:lstStyle/>
          <a:p>
            <a:endParaRPr lang="en-US"/>
          </a:p>
        </p:txBody>
      </p:sp>
      <p:sp>
        <p:nvSpPr>
          <p:cNvPr id="8" name="Freeform 8"/>
          <p:cNvSpPr/>
          <p:nvPr/>
        </p:nvSpPr>
        <p:spPr>
          <a:xfrm>
            <a:off x="14310910" y="876300"/>
            <a:ext cx="2105666" cy="1152374"/>
          </a:xfrm>
          <a:custGeom>
            <a:avLst/>
            <a:gdLst/>
            <a:ahLst/>
            <a:cxnLst/>
            <a:rect l="l" t="t" r="r" b="b"/>
            <a:pathLst>
              <a:path w="2105666" h="1152374">
                <a:moveTo>
                  <a:pt x="0" y="0"/>
                </a:moveTo>
                <a:lnTo>
                  <a:pt x="2105666" y="0"/>
                </a:lnTo>
                <a:lnTo>
                  <a:pt x="2105666" y="1152374"/>
                </a:lnTo>
                <a:lnTo>
                  <a:pt x="0" y="1152374"/>
                </a:lnTo>
                <a:lnTo>
                  <a:pt x="0" y="0"/>
                </a:lnTo>
                <a:close/>
              </a:path>
            </a:pathLst>
          </a:custGeom>
          <a:blipFill>
            <a:blip r:embed="rId6"/>
            <a:stretch>
              <a:fillRect/>
            </a:stretch>
          </a:blipFill>
        </p:spPr>
        <p:txBody>
          <a:bodyPr/>
          <a:lstStyle/>
          <a:p>
            <a:endParaRPr lang="en-US"/>
          </a:p>
        </p:txBody>
      </p:sp>
      <p:grpSp>
        <p:nvGrpSpPr>
          <p:cNvPr id="9" name="Group 9"/>
          <p:cNvGrpSpPr/>
          <p:nvPr/>
        </p:nvGrpSpPr>
        <p:grpSpPr>
          <a:xfrm>
            <a:off x="8795588" y="-1989626"/>
            <a:ext cx="2882434" cy="28824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D9D9D9"/>
              </a:solidFill>
              <a:prstDash val="solid"/>
              <a:miter/>
            </a:ln>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399"/>
                </a:lnSpc>
              </a:pPr>
              <a:endParaRPr/>
            </a:p>
          </p:txBody>
        </p:sp>
      </p:grpSp>
      <p:grpSp>
        <p:nvGrpSpPr>
          <p:cNvPr id="12" name="Group 12"/>
          <p:cNvGrpSpPr/>
          <p:nvPr/>
        </p:nvGrpSpPr>
        <p:grpSpPr>
          <a:xfrm>
            <a:off x="9215676" y="1333500"/>
            <a:ext cx="9212667" cy="1665608"/>
            <a:chOff x="0" y="0"/>
            <a:chExt cx="12283556" cy="2220810"/>
          </a:xfrm>
        </p:grpSpPr>
        <p:sp>
          <p:nvSpPr>
            <p:cNvPr id="13" name="Freeform 13"/>
            <p:cNvSpPr/>
            <p:nvPr/>
          </p:nvSpPr>
          <p:spPr>
            <a:xfrm>
              <a:off x="364449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4" name="Freeform 14"/>
            <p:cNvSpPr/>
            <p:nvPr/>
          </p:nvSpPr>
          <p:spPr>
            <a:xfrm>
              <a:off x="0"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sp>
          <p:nvSpPr>
            <p:cNvPr id="15" name="Freeform 15"/>
            <p:cNvSpPr/>
            <p:nvPr/>
          </p:nvSpPr>
          <p:spPr>
            <a:xfrm>
              <a:off x="6902738" y="0"/>
              <a:ext cx="5380818" cy="2220810"/>
            </a:xfrm>
            <a:custGeom>
              <a:avLst/>
              <a:gdLst/>
              <a:ahLst/>
              <a:cxnLst/>
              <a:rect l="l" t="t" r="r" b="b"/>
              <a:pathLst>
                <a:path w="5380818" h="2220810">
                  <a:moveTo>
                    <a:pt x="0" y="0"/>
                  </a:moveTo>
                  <a:lnTo>
                    <a:pt x="5380818" y="0"/>
                  </a:lnTo>
                  <a:lnTo>
                    <a:pt x="5380818" y="2220810"/>
                  </a:lnTo>
                  <a:lnTo>
                    <a:pt x="0" y="2220810"/>
                  </a:lnTo>
                  <a:lnTo>
                    <a:pt x="0" y="0"/>
                  </a:lnTo>
                  <a:close/>
                </a:path>
              </a:pathLst>
            </a:custGeom>
            <a:blipFill>
              <a:blip r:embed="rId7"/>
              <a:stretch>
                <a:fillRect/>
              </a:stretch>
            </a:blipFill>
          </p:spPr>
          <p:txBody>
            <a:bodyPr/>
            <a:lstStyle/>
            <a:p>
              <a:endParaRPr lang="en-US"/>
            </a:p>
          </p:txBody>
        </p:sp>
      </p:grpSp>
      <p:sp>
        <p:nvSpPr>
          <p:cNvPr id="16" name="TextBox 16"/>
          <p:cNvSpPr txBox="1"/>
          <p:nvPr/>
        </p:nvSpPr>
        <p:spPr>
          <a:xfrm>
            <a:off x="7391400" y="1714500"/>
            <a:ext cx="10488049" cy="1538883"/>
          </a:xfrm>
          <a:prstGeom prst="rect">
            <a:avLst/>
          </a:prstGeom>
        </p:spPr>
        <p:txBody>
          <a:bodyPr wrap="square" lIns="0" tIns="0" rIns="0" bIns="0" rtlCol="0" anchor="t">
            <a:spAutoFit/>
          </a:bodyPr>
          <a:lstStyle/>
          <a:p>
            <a:pPr algn="r" rtl="1"/>
            <a:r>
              <a:rPr lang="ar-EG" sz="4000" b="1" dirty="0">
                <a:solidFill>
                  <a:srgbClr val="000000"/>
                </a:solidFill>
                <a:latin typeface="Tajawal Bold"/>
                <a:ea typeface="Tajawal Bold"/>
                <a:cs typeface="Tajawal Bold"/>
                <a:sym typeface="League Spartan"/>
                <a:rtl/>
              </a:rPr>
              <a:t>الدوافع الشعورية والدوافع اللاشعورية</a:t>
            </a:r>
          </a:p>
          <a:p>
            <a:pPr algn="just"/>
            <a:endParaRPr lang="ar-EG" sz="6000" dirty="0">
              <a:solidFill>
                <a:srgbClr val="626953"/>
              </a:solidFill>
              <a:latin typeface="League Spartan"/>
              <a:ea typeface="League Spartan"/>
              <a:cs typeface="League Spartan"/>
              <a:sym typeface="League Spartan"/>
              <a:rtl/>
            </a:endParaRPr>
          </a:p>
        </p:txBody>
      </p:sp>
      <p:sp>
        <p:nvSpPr>
          <p:cNvPr id="19" name="Freeform 11"/>
          <p:cNvSpPr/>
          <p:nvPr/>
        </p:nvSpPr>
        <p:spPr>
          <a:xfrm rot="2651781">
            <a:off x="9507228" y="9680203"/>
            <a:ext cx="534789" cy="489693"/>
          </a:xfrm>
          <a:custGeom>
            <a:avLst/>
            <a:gdLst/>
            <a:ahLst/>
            <a:cxnLst/>
            <a:rect l="l" t="t" r="r" b="b"/>
            <a:pathLst>
              <a:path w="689140" h="689140">
                <a:moveTo>
                  <a:pt x="0" y="0"/>
                </a:moveTo>
                <a:lnTo>
                  <a:pt x="689140" y="0"/>
                </a:lnTo>
                <a:lnTo>
                  <a:pt x="689140" y="689141"/>
                </a:lnTo>
                <a:lnTo>
                  <a:pt x="0" y="689141"/>
                </a:lnTo>
                <a:lnTo>
                  <a:pt x="0" y="0"/>
                </a:lnTo>
                <a:close/>
              </a:path>
            </a:pathLst>
          </a:custGeom>
          <a:blipFill>
            <a:blip r:embed="rId8"/>
            <a:stretch>
              <a:fillRect/>
            </a:stretch>
          </a:blipFill>
        </p:spPr>
        <p:txBody>
          <a:bodyPr/>
          <a:lstStyle/>
          <a:p>
            <a:endParaRPr lang="en-US"/>
          </a:p>
        </p:txBody>
      </p:sp>
      <p:sp>
        <p:nvSpPr>
          <p:cNvPr id="20" name="TextBox 19"/>
          <p:cNvSpPr txBox="1"/>
          <p:nvPr/>
        </p:nvSpPr>
        <p:spPr>
          <a:xfrm>
            <a:off x="9448800" y="9702225"/>
            <a:ext cx="686132" cy="584775"/>
          </a:xfrm>
          <a:prstGeom prst="rect">
            <a:avLst/>
          </a:prstGeom>
          <a:noFill/>
        </p:spPr>
        <p:txBody>
          <a:bodyPr wrap="square" rtlCol="0">
            <a:spAutoFit/>
          </a:bodyPr>
          <a:lstStyle/>
          <a:p>
            <a:pPr algn="ctr"/>
            <a:r>
              <a:rPr lang="en-US" sz="3200" b="1" dirty="0">
                <a:solidFill>
                  <a:schemeClr val="bg1"/>
                </a:solidFill>
              </a:rPr>
              <a:t>8</a:t>
            </a:r>
          </a:p>
        </p:txBody>
      </p:sp>
      <p:sp>
        <p:nvSpPr>
          <p:cNvPr id="21" name="Rectangle 7"/>
          <p:cNvSpPr>
            <a:spLocks noChangeArrowheads="1"/>
          </p:cNvSpPr>
          <p:nvPr/>
        </p:nvSpPr>
        <p:spPr bwMode="auto">
          <a:xfrm>
            <a:off x="-76200" y="9983308"/>
            <a:ext cx="14718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ar-SA" altLang="en-US" sz="1200" b="1" dirty="0">
                <a:latin typeface="Tajawal Bold" panose="020B0604020202020204" charset="-78"/>
                <a:cs typeface="Tajawal Bold" panose="020B0604020202020204" charset="-78"/>
              </a:rPr>
              <a:t>الشميمري 2025-2026</a:t>
            </a:r>
          </a:p>
        </p:txBody>
      </p:sp>
      <p:sp>
        <p:nvSpPr>
          <p:cNvPr id="24" name="Rectangle 29"/>
          <p:cNvSpPr>
            <a:spLocks noChangeArrowheads="1"/>
          </p:cNvSpPr>
          <p:nvPr/>
        </p:nvSpPr>
        <p:spPr bwMode="auto">
          <a:xfrm>
            <a:off x="5410200" y="3238500"/>
            <a:ext cx="11987212"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b="1" dirty="0">
                <a:solidFill>
                  <a:srgbClr val="002060"/>
                </a:solidFill>
                <a:latin typeface="Tajawal" panose="00000500000000000000" pitchFamily="2" charset="-78"/>
                <a:cs typeface="Tajawal" panose="00000500000000000000" pitchFamily="2" charset="-78"/>
              </a:rPr>
              <a:t>1- الدوافع الشعورية:</a:t>
            </a:r>
          </a:p>
          <a:p>
            <a:pPr algn="r" rtl="1">
              <a:lnSpc>
                <a:spcPct val="100000"/>
              </a:lnSpc>
              <a:spcBef>
                <a:spcPct val="0"/>
              </a:spcBef>
              <a:buFontTx/>
              <a:buNone/>
            </a:pPr>
            <a:endParaRPr lang="ar-SA" altLang="en-US" b="1" dirty="0">
              <a:solidFill>
                <a:srgbClr val="002060"/>
              </a:solidFill>
              <a:latin typeface="Tajawal" panose="00000500000000000000" pitchFamily="2" charset="-78"/>
              <a:cs typeface="Tajawal" panose="00000500000000000000" pitchFamily="2" charset="-78"/>
            </a:endParaRPr>
          </a:p>
          <a:p>
            <a:pPr algn="r" rtl="1">
              <a:lnSpc>
                <a:spcPct val="150000"/>
              </a:lnSpc>
              <a:spcBef>
                <a:spcPct val="0"/>
              </a:spcBef>
              <a:buFont typeface="Arial" panose="020B0604020202020204" pitchFamily="34" charset="0"/>
              <a:buNone/>
            </a:pPr>
            <a:r>
              <a:rPr lang="ar-SA" altLang="en-US" dirty="0">
                <a:latin typeface="Tajawal" panose="00000500000000000000" pitchFamily="2" charset="-78"/>
                <a:cs typeface="Tajawal" panose="00000500000000000000" pitchFamily="2" charset="-78"/>
              </a:rPr>
              <a:t>يقصد با</a:t>
            </a:r>
            <a:r>
              <a:rPr lang="ar-SA" altLang="en-US" dirty="0">
                <a:solidFill>
                  <a:srgbClr val="FF0000"/>
                </a:solidFill>
                <a:latin typeface="Tajawal" panose="00000500000000000000" pitchFamily="2" charset="-78"/>
                <a:cs typeface="Tajawal" panose="00000500000000000000" pitchFamily="2" charset="-78"/>
              </a:rPr>
              <a:t>لدوافع الشعورية </a:t>
            </a:r>
            <a:r>
              <a:rPr lang="ar-SA" altLang="en-US" dirty="0">
                <a:latin typeface="Tajawal" panose="00000500000000000000" pitchFamily="2" charset="-78"/>
                <a:cs typeface="Tajawal" panose="00000500000000000000" pitchFamily="2" charset="-78"/>
              </a:rPr>
              <a:t>تلك الدوافع التي تخضع لسيطرة وتحكم وإرادة الفرد حيث يدرك الفرد أو يعي السلوك الناجم عنها وبالتالي فإنه يستطيع توجيهه.</a:t>
            </a:r>
          </a:p>
        </p:txBody>
      </p:sp>
      <p:sp>
        <p:nvSpPr>
          <p:cNvPr id="25" name="Oval 80"/>
          <p:cNvSpPr/>
          <p:nvPr/>
        </p:nvSpPr>
        <p:spPr>
          <a:xfrm>
            <a:off x="17455201" y="3238500"/>
            <a:ext cx="334324"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2800" dirty="0">
              <a:solidFill>
                <a:schemeClr val="bg1">
                  <a:lumMod val="75000"/>
                </a:schemeClr>
              </a:solidFill>
              <a:latin typeface="Tajawal" panose="00000500000000000000" pitchFamily="2" charset="-78"/>
              <a:cs typeface="Tajawal" panose="00000500000000000000" pitchFamily="2" charset="-78"/>
            </a:endParaRPr>
          </a:p>
        </p:txBody>
      </p:sp>
      <p:sp>
        <p:nvSpPr>
          <p:cNvPr id="26" name="Rectangle 29"/>
          <p:cNvSpPr>
            <a:spLocks noChangeArrowheads="1"/>
          </p:cNvSpPr>
          <p:nvPr/>
        </p:nvSpPr>
        <p:spPr bwMode="auto">
          <a:xfrm>
            <a:off x="5724413" y="5940425"/>
            <a:ext cx="11717449" cy="283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rtl="1">
              <a:lnSpc>
                <a:spcPct val="100000"/>
              </a:lnSpc>
              <a:spcBef>
                <a:spcPct val="0"/>
              </a:spcBef>
              <a:buFontTx/>
              <a:buNone/>
            </a:pPr>
            <a:r>
              <a:rPr lang="ar-SA" altLang="en-US" b="1" dirty="0">
                <a:solidFill>
                  <a:srgbClr val="002060"/>
                </a:solidFill>
                <a:latin typeface="Tajawal" panose="00000500000000000000" pitchFamily="2" charset="-78"/>
                <a:cs typeface="Tajawal" panose="00000500000000000000" pitchFamily="2" charset="-78"/>
              </a:rPr>
              <a:t>2-الدوافع اللاشعورية:</a:t>
            </a:r>
          </a:p>
          <a:p>
            <a:pPr algn="r" rtl="1">
              <a:lnSpc>
                <a:spcPct val="100000"/>
              </a:lnSpc>
              <a:spcBef>
                <a:spcPct val="0"/>
              </a:spcBef>
              <a:buFontTx/>
              <a:buNone/>
            </a:pPr>
            <a:endParaRPr lang="ar-SA" altLang="en-US" b="1" dirty="0">
              <a:solidFill>
                <a:srgbClr val="002060"/>
              </a:solidFill>
              <a:latin typeface="Tajawal" panose="00000500000000000000" pitchFamily="2" charset="-78"/>
              <a:cs typeface="Tajawal" panose="00000500000000000000" pitchFamily="2" charset="-78"/>
            </a:endParaRPr>
          </a:p>
          <a:p>
            <a:pPr algn="r" rtl="1">
              <a:lnSpc>
                <a:spcPct val="150000"/>
              </a:lnSpc>
              <a:spcBef>
                <a:spcPct val="0"/>
              </a:spcBef>
              <a:buFont typeface="Arial" panose="020B0604020202020204" pitchFamily="34" charset="0"/>
              <a:buNone/>
            </a:pPr>
            <a:r>
              <a:rPr lang="ar-SA" altLang="en-US" dirty="0">
                <a:latin typeface="Tajawal" panose="00000500000000000000" pitchFamily="2" charset="-78"/>
                <a:cs typeface="Tajawal" panose="00000500000000000000" pitchFamily="2" charset="-78"/>
              </a:rPr>
              <a:t>أما </a:t>
            </a:r>
            <a:r>
              <a:rPr lang="ar-SA" altLang="en-US" dirty="0">
                <a:solidFill>
                  <a:srgbClr val="FF0000"/>
                </a:solidFill>
                <a:latin typeface="Tajawal" panose="00000500000000000000" pitchFamily="2" charset="-78"/>
                <a:cs typeface="Tajawal" panose="00000500000000000000" pitchFamily="2" charset="-78"/>
              </a:rPr>
              <a:t>الدوافع اللاشعورية </a:t>
            </a:r>
            <a:r>
              <a:rPr lang="ar-SA" altLang="en-US" dirty="0">
                <a:latin typeface="Tajawal" panose="00000500000000000000" pitchFamily="2" charset="-78"/>
                <a:cs typeface="Tajawal" panose="00000500000000000000" pitchFamily="2" charset="-78"/>
              </a:rPr>
              <a:t>فهي تلك الدوافع التي لا تخضع لسيطرة وتحكم وإرادة الفرد وبالتالي فإنه لا يستطيع توجيهها وفي واقع الأمر فأن هذه الدوافع تكون من فعل العقل الباطن مثل كراهية أو حب شخص معين دون مبرر ظاهر.</a:t>
            </a:r>
            <a:endParaRPr lang="en-US" altLang="en-US" dirty="0">
              <a:latin typeface="Tajawal" panose="00000500000000000000" pitchFamily="2" charset="-78"/>
              <a:cs typeface="Tajawal" panose="00000500000000000000" pitchFamily="2" charset="-78"/>
            </a:endParaRPr>
          </a:p>
        </p:txBody>
      </p:sp>
      <p:sp>
        <p:nvSpPr>
          <p:cNvPr id="30" name="Oval 80"/>
          <p:cNvSpPr/>
          <p:nvPr/>
        </p:nvSpPr>
        <p:spPr>
          <a:xfrm>
            <a:off x="17455201" y="6064250"/>
            <a:ext cx="334324" cy="250825"/>
          </a:xfrm>
          <a:prstGeom prst="ellipse">
            <a:avLst/>
          </a:prstGeom>
          <a:solidFill>
            <a:schemeClr val="bg1">
              <a:lumMod val="8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en-US" sz="2800" dirty="0">
              <a:solidFill>
                <a:schemeClr val="bg1">
                  <a:lumMod val="75000"/>
                </a:schemeClr>
              </a:solidFill>
              <a:latin typeface="Tajawal" panose="00000500000000000000" pitchFamily="2" charset="-78"/>
              <a:cs typeface="Tajawal" panose="00000500000000000000" pitchFamily="2" charset="-78"/>
            </a:endParaRPr>
          </a:p>
        </p:txBody>
      </p:sp>
    </p:spTree>
    <p:extLst>
      <p:ext uri="{BB962C8B-B14F-4D97-AF65-F5344CB8AC3E}">
        <p14:creationId xmlns:p14="http://schemas.microsoft.com/office/powerpoint/2010/main" val="111492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1028</TotalTime>
  <Words>1531</Words>
  <Application>Microsoft Office PowerPoint</Application>
  <PresentationFormat>Custom</PresentationFormat>
  <Paragraphs>274</Paragraphs>
  <Slides>24</Slides>
  <Notes>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Codec Pro Bold</vt:lpstr>
      <vt:lpstr>DIN NEXT™ ARABIC BOLD</vt:lpstr>
      <vt:lpstr>Calibri</vt:lpstr>
      <vt:lpstr>League Spartan</vt:lpstr>
      <vt:lpstr>Tajawal</vt:lpstr>
      <vt:lpstr>Codec Pro</vt:lpstr>
      <vt:lpstr>Cascadia Code</vt:lpstr>
      <vt:lpstr>Arial</vt:lpstr>
      <vt:lpstr>29LT Bukra Bold</vt:lpstr>
      <vt:lpstr>Sakkal Majalla</vt:lpstr>
      <vt:lpstr>Tajawal 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Blue Simple Modern Business Proposal Pitch Deck Presentation Design</dc:title>
  <dc:creator>Dr-Mohamed Ahmed</dc:creator>
  <cp:lastModifiedBy>Valentina Wilson</cp:lastModifiedBy>
  <cp:revision>60</cp:revision>
  <dcterms:created xsi:type="dcterms:W3CDTF">2006-08-16T00:00:00Z</dcterms:created>
  <dcterms:modified xsi:type="dcterms:W3CDTF">2025-03-01T12:47:36Z</dcterms:modified>
  <dc:identifier>DAGfLp__JEg</dc:identifier>
</cp:coreProperties>
</file>