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7" r:id="rId2"/>
    <p:sldId id="262" r:id="rId3"/>
    <p:sldId id="266" r:id="rId4"/>
    <p:sldId id="265" r:id="rId5"/>
    <p:sldId id="264" r:id="rId6"/>
    <p:sldId id="263" r:id="rId7"/>
    <p:sldId id="261" r:id="rId8"/>
    <p:sldId id="260" r:id="rId9"/>
    <p:sldId id="259" r:id="rId10"/>
    <p:sldId id="258" r:id="rId11"/>
    <p:sldId id="268" r:id="rId12"/>
    <p:sldId id="269" r:id="rId13"/>
    <p:sldId id="270" r:id="rId14"/>
    <p:sldId id="272" r:id="rId15"/>
    <p:sldId id="271" r:id="rId16"/>
    <p:sldId id="273" r:id="rId17"/>
    <p:sldId id="274" r:id="rId18"/>
    <p:sldId id="275"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7" d="100"/>
          <a:sy n="67" d="100"/>
        </p:scale>
        <p:origin x="-147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623353-C46B-4EA5-9C91-6E76BC873999}" type="doc">
      <dgm:prSet loTypeId="urn:microsoft.com/office/officeart/2005/8/layout/orgChart1" loCatId="hierarchy" qsTypeId="urn:microsoft.com/office/officeart/2005/8/quickstyle/simple1" qsCatId="simple" csTypeId="urn:microsoft.com/office/officeart/2005/8/colors/accent1_1" csCatId="accent1" phldr="1"/>
      <dgm:spPr/>
      <dgm:t>
        <a:bodyPr/>
        <a:lstStyle/>
        <a:p>
          <a:pPr rtl="1"/>
          <a:endParaRPr lang="ar-SA"/>
        </a:p>
      </dgm:t>
    </dgm:pt>
    <dgm:pt modelId="{2BE888D4-E99B-4664-911C-86296EAB9458}">
      <dgm:prSet phldrT="[نص]" custT="1"/>
      <dgm:spPr/>
      <dgm:t>
        <a:bodyPr/>
        <a:lstStyle/>
        <a:p>
          <a:pPr rtl="1"/>
          <a:r>
            <a:rPr lang="ar-SA" sz="3200" b="1" dirty="0" smtClean="0">
              <a:solidFill>
                <a:srgbClr val="7030A0"/>
              </a:solidFill>
            </a:rPr>
            <a:t>أسباب فشل المنشآت الصغيرة</a:t>
          </a:r>
          <a:endParaRPr lang="ar-SA" sz="3200" b="1" dirty="0">
            <a:solidFill>
              <a:srgbClr val="7030A0"/>
            </a:solidFill>
          </a:endParaRPr>
        </a:p>
      </dgm:t>
    </dgm:pt>
    <dgm:pt modelId="{EEE404FE-302A-42A9-95C6-1D8A57DFC666}" type="parTrans" cxnId="{3CEF7ACC-5BA3-4039-8444-36236A3D8F74}">
      <dgm:prSet/>
      <dgm:spPr/>
      <dgm:t>
        <a:bodyPr/>
        <a:lstStyle/>
        <a:p>
          <a:pPr rtl="1"/>
          <a:endParaRPr lang="ar-SA"/>
        </a:p>
      </dgm:t>
    </dgm:pt>
    <dgm:pt modelId="{0E2C3F5F-DF14-4C37-8DA9-598C29FC1E88}" type="sibTrans" cxnId="{3CEF7ACC-5BA3-4039-8444-36236A3D8F74}">
      <dgm:prSet/>
      <dgm:spPr/>
      <dgm:t>
        <a:bodyPr/>
        <a:lstStyle/>
        <a:p>
          <a:pPr rtl="1"/>
          <a:endParaRPr lang="ar-SA"/>
        </a:p>
      </dgm:t>
    </dgm:pt>
    <dgm:pt modelId="{420A9A05-F72B-4A69-BF8B-4ABC8165FDC4}">
      <dgm:prSet phldrT="[نص]" custT="1"/>
      <dgm:spPr/>
      <dgm:t>
        <a:bodyPr/>
        <a:lstStyle/>
        <a:p>
          <a:pPr rtl="1"/>
          <a:r>
            <a:rPr lang="ar-SA" sz="2800" b="1" dirty="0" smtClean="0">
              <a:solidFill>
                <a:schemeClr val="tx2"/>
              </a:solidFill>
            </a:rPr>
            <a:t>المجموعة الثانية:</a:t>
          </a:r>
        </a:p>
        <a:p>
          <a:pPr rtl="1"/>
          <a:r>
            <a:rPr lang="ar-SA" sz="2800" b="1" dirty="0" smtClean="0">
              <a:solidFill>
                <a:schemeClr val="tx2"/>
              </a:solidFill>
            </a:rPr>
            <a:t>مشكلات البيئة الداخلية</a:t>
          </a:r>
          <a:endParaRPr lang="ar-SA" sz="2800" b="1" dirty="0">
            <a:solidFill>
              <a:schemeClr val="tx2"/>
            </a:solidFill>
          </a:endParaRPr>
        </a:p>
      </dgm:t>
    </dgm:pt>
    <dgm:pt modelId="{76A056F0-A1DE-4A2C-AD36-18135ABD8A1E}" type="parTrans" cxnId="{CC50CB7E-3CFC-4C1F-9E12-4F6A3855C4C3}">
      <dgm:prSet/>
      <dgm:spPr/>
      <dgm:t>
        <a:bodyPr/>
        <a:lstStyle/>
        <a:p>
          <a:pPr rtl="1"/>
          <a:endParaRPr lang="ar-SA"/>
        </a:p>
      </dgm:t>
    </dgm:pt>
    <dgm:pt modelId="{9A9FA97E-5FBD-4571-BEE3-5F0F53645838}" type="sibTrans" cxnId="{CC50CB7E-3CFC-4C1F-9E12-4F6A3855C4C3}">
      <dgm:prSet/>
      <dgm:spPr/>
      <dgm:t>
        <a:bodyPr/>
        <a:lstStyle/>
        <a:p>
          <a:pPr rtl="1"/>
          <a:endParaRPr lang="ar-SA"/>
        </a:p>
      </dgm:t>
    </dgm:pt>
    <dgm:pt modelId="{3E89B556-4035-4F66-9510-C71AA3E4F9A6}">
      <dgm:prSet phldrT="[نص]" custT="1"/>
      <dgm:spPr/>
      <dgm:t>
        <a:bodyPr/>
        <a:lstStyle/>
        <a:p>
          <a:pPr rtl="1"/>
          <a:r>
            <a:rPr lang="ar-SA" sz="2800" b="1" dirty="0" smtClean="0">
              <a:solidFill>
                <a:schemeClr val="tx2"/>
              </a:solidFill>
            </a:rPr>
            <a:t>المجموعة الأولى:</a:t>
          </a:r>
        </a:p>
        <a:p>
          <a:pPr rtl="1"/>
          <a:r>
            <a:rPr lang="ar-SA" sz="2800" b="1" dirty="0" smtClean="0">
              <a:solidFill>
                <a:schemeClr val="tx2"/>
              </a:solidFill>
            </a:rPr>
            <a:t>مشكلات البيئة الخارجية</a:t>
          </a:r>
          <a:endParaRPr lang="ar-SA" sz="2800" b="1" dirty="0">
            <a:solidFill>
              <a:schemeClr val="tx2"/>
            </a:solidFill>
          </a:endParaRPr>
        </a:p>
      </dgm:t>
    </dgm:pt>
    <dgm:pt modelId="{85632E29-1106-4965-874D-38C061E773BE}" type="parTrans" cxnId="{A508387A-CD7A-43CF-8CAF-1B796FC17372}">
      <dgm:prSet/>
      <dgm:spPr/>
      <dgm:t>
        <a:bodyPr/>
        <a:lstStyle/>
        <a:p>
          <a:pPr rtl="1"/>
          <a:endParaRPr lang="ar-SA"/>
        </a:p>
      </dgm:t>
    </dgm:pt>
    <dgm:pt modelId="{A936B415-D97E-43EF-8027-BC2E42B0D209}" type="sibTrans" cxnId="{A508387A-CD7A-43CF-8CAF-1B796FC17372}">
      <dgm:prSet/>
      <dgm:spPr/>
      <dgm:t>
        <a:bodyPr/>
        <a:lstStyle/>
        <a:p>
          <a:pPr rtl="1"/>
          <a:endParaRPr lang="ar-SA"/>
        </a:p>
      </dgm:t>
    </dgm:pt>
    <dgm:pt modelId="{1B61D845-4272-4A4A-905F-8F50094977B1}" type="pres">
      <dgm:prSet presAssocID="{7E623353-C46B-4EA5-9C91-6E76BC873999}" presName="hierChild1" presStyleCnt="0">
        <dgm:presLayoutVars>
          <dgm:orgChart val="1"/>
          <dgm:chPref val="1"/>
          <dgm:dir/>
          <dgm:animOne val="branch"/>
          <dgm:animLvl val="lvl"/>
          <dgm:resizeHandles/>
        </dgm:presLayoutVars>
      </dgm:prSet>
      <dgm:spPr/>
      <dgm:t>
        <a:bodyPr/>
        <a:lstStyle/>
        <a:p>
          <a:pPr rtl="1"/>
          <a:endParaRPr lang="ar-SA"/>
        </a:p>
      </dgm:t>
    </dgm:pt>
    <dgm:pt modelId="{49B120ED-B73B-42BB-968D-4A50E6A7301F}" type="pres">
      <dgm:prSet presAssocID="{2BE888D4-E99B-4664-911C-86296EAB9458}" presName="hierRoot1" presStyleCnt="0">
        <dgm:presLayoutVars>
          <dgm:hierBranch val="init"/>
        </dgm:presLayoutVars>
      </dgm:prSet>
      <dgm:spPr/>
    </dgm:pt>
    <dgm:pt modelId="{BB130F65-235F-49E3-AF40-89FFC9CC7245}" type="pres">
      <dgm:prSet presAssocID="{2BE888D4-E99B-4664-911C-86296EAB9458}" presName="rootComposite1" presStyleCnt="0"/>
      <dgm:spPr/>
    </dgm:pt>
    <dgm:pt modelId="{7E753040-A102-4480-AB18-3A91D6A0FE1B}" type="pres">
      <dgm:prSet presAssocID="{2BE888D4-E99B-4664-911C-86296EAB9458}" presName="rootText1" presStyleLbl="node0" presStyleIdx="0" presStyleCnt="1" custScaleY="76741">
        <dgm:presLayoutVars>
          <dgm:chPref val="3"/>
        </dgm:presLayoutVars>
      </dgm:prSet>
      <dgm:spPr/>
      <dgm:t>
        <a:bodyPr/>
        <a:lstStyle/>
        <a:p>
          <a:pPr rtl="1"/>
          <a:endParaRPr lang="ar-SA"/>
        </a:p>
      </dgm:t>
    </dgm:pt>
    <dgm:pt modelId="{D6798CB7-6137-4933-ACD2-879979A73400}" type="pres">
      <dgm:prSet presAssocID="{2BE888D4-E99B-4664-911C-86296EAB9458}" presName="rootConnector1" presStyleLbl="node1" presStyleIdx="0" presStyleCnt="0"/>
      <dgm:spPr/>
      <dgm:t>
        <a:bodyPr/>
        <a:lstStyle/>
        <a:p>
          <a:pPr rtl="1"/>
          <a:endParaRPr lang="ar-SA"/>
        </a:p>
      </dgm:t>
    </dgm:pt>
    <dgm:pt modelId="{E0FD1B0C-C8B2-4ABD-AE90-43460613634A}" type="pres">
      <dgm:prSet presAssocID="{2BE888D4-E99B-4664-911C-86296EAB9458}" presName="hierChild2" presStyleCnt="0"/>
      <dgm:spPr/>
    </dgm:pt>
    <dgm:pt modelId="{F1E14FE4-B4A4-4D48-8EA1-A3CEFB528FFA}" type="pres">
      <dgm:prSet presAssocID="{76A056F0-A1DE-4A2C-AD36-18135ABD8A1E}" presName="Name37" presStyleLbl="parChTrans1D2" presStyleIdx="0" presStyleCnt="2"/>
      <dgm:spPr/>
      <dgm:t>
        <a:bodyPr/>
        <a:lstStyle/>
        <a:p>
          <a:pPr rtl="1"/>
          <a:endParaRPr lang="ar-SA"/>
        </a:p>
      </dgm:t>
    </dgm:pt>
    <dgm:pt modelId="{0E48C485-09D6-4253-86BB-42F8B4F9F781}" type="pres">
      <dgm:prSet presAssocID="{420A9A05-F72B-4A69-BF8B-4ABC8165FDC4}" presName="hierRoot2" presStyleCnt="0">
        <dgm:presLayoutVars>
          <dgm:hierBranch val="init"/>
        </dgm:presLayoutVars>
      </dgm:prSet>
      <dgm:spPr/>
    </dgm:pt>
    <dgm:pt modelId="{0E5D4333-B77B-486F-887B-2AA7DFA36353}" type="pres">
      <dgm:prSet presAssocID="{420A9A05-F72B-4A69-BF8B-4ABC8165FDC4}" presName="rootComposite" presStyleCnt="0"/>
      <dgm:spPr/>
    </dgm:pt>
    <dgm:pt modelId="{58032805-A5D1-4CF0-A552-53B415830D8A}" type="pres">
      <dgm:prSet presAssocID="{420A9A05-F72B-4A69-BF8B-4ABC8165FDC4}" presName="rootText" presStyleLbl="node2" presStyleIdx="0" presStyleCnt="2" custScaleY="69353">
        <dgm:presLayoutVars>
          <dgm:chPref val="3"/>
        </dgm:presLayoutVars>
      </dgm:prSet>
      <dgm:spPr/>
      <dgm:t>
        <a:bodyPr/>
        <a:lstStyle/>
        <a:p>
          <a:pPr rtl="1"/>
          <a:endParaRPr lang="ar-SA"/>
        </a:p>
      </dgm:t>
    </dgm:pt>
    <dgm:pt modelId="{B8CFD5CD-0AF0-4955-8DDB-2A0890C9AF7C}" type="pres">
      <dgm:prSet presAssocID="{420A9A05-F72B-4A69-BF8B-4ABC8165FDC4}" presName="rootConnector" presStyleLbl="node2" presStyleIdx="0" presStyleCnt="2"/>
      <dgm:spPr/>
      <dgm:t>
        <a:bodyPr/>
        <a:lstStyle/>
        <a:p>
          <a:pPr rtl="1"/>
          <a:endParaRPr lang="ar-SA"/>
        </a:p>
      </dgm:t>
    </dgm:pt>
    <dgm:pt modelId="{968D733E-C874-4EBF-8209-E9BBACED155F}" type="pres">
      <dgm:prSet presAssocID="{420A9A05-F72B-4A69-BF8B-4ABC8165FDC4}" presName="hierChild4" presStyleCnt="0"/>
      <dgm:spPr/>
    </dgm:pt>
    <dgm:pt modelId="{4E1853D2-05CE-4393-86A5-784CD6C8B684}" type="pres">
      <dgm:prSet presAssocID="{420A9A05-F72B-4A69-BF8B-4ABC8165FDC4}" presName="hierChild5" presStyleCnt="0"/>
      <dgm:spPr/>
    </dgm:pt>
    <dgm:pt modelId="{D42D6E41-5E37-4F0B-85A6-51F3F0D1957D}" type="pres">
      <dgm:prSet presAssocID="{85632E29-1106-4965-874D-38C061E773BE}" presName="Name37" presStyleLbl="parChTrans1D2" presStyleIdx="1" presStyleCnt="2"/>
      <dgm:spPr/>
      <dgm:t>
        <a:bodyPr/>
        <a:lstStyle/>
        <a:p>
          <a:pPr rtl="1"/>
          <a:endParaRPr lang="ar-SA"/>
        </a:p>
      </dgm:t>
    </dgm:pt>
    <dgm:pt modelId="{9010754A-DD9A-432A-9CA0-F9FA5CF86CE8}" type="pres">
      <dgm:prSet presAssocID="{3E89B556-4035-4F66-9510-C71AA3E4F9A6}" presName="hierRoot2" presStyleCnt="0">
        <dgm:presLayoutVars>
          <dgm:hierBranch val="init"/>
        </dgm:presLayoutVars>
      </dgm:prSet>
      <dgm:spPr/>
    </dgm:pt>
    <dgm:pt modelId="{865B0292-924E-4DC5-8D83-2CE63E2CE523}" type="pres">
      <dgm:prSet presAssocID="{3E89B556-4035-4F66-9510-C71AA3E4F9A6}" presName="rootComposite" presStyleCnt="0"/>
      <dgm:spPr/>
    </dgm:pt>
    <dgm:pt modelId="{5707B35D-3091-4EE1-8326-7F62C74C904E}" type="pres">
      <dgm:prSet presAssocID="{3E89B556-4035-4F66-9510-C71AA3E4F9A6}" presName="rootText" presStyleLbl="node2" presStyleIdx="1" presStyleCnt="2" custScaleY="69353" custLinFactNeighborX="-1202" custLinFactNeighborY="257">
        <dgm:presLayoutVars>
          <dgm:chPref val="3"/>
        </dgm:presLayoutVars>
      </dgm:prSet>
      <dgm:spPr/>
      <dgm:t>
        <a:bodyPr/>
        <a:lstStyle/>
        <a:p>
          <a:pPr rtl="1"/>
          <a:endParaRPr lang="ar-SA"/>
        </a:p>
      </dgm:t>
    </dgm:pt>
    <dgm:pt modelId="{C4409E42-3224-48AB-A6AA-EFE37418016A}" type="pres">
      <dgm:prSet presAssocID="{3E89B556-4035-4F66-9510-C71AA3E4F9A6}" presName="rootConnector" presStyleLbl="node2" presStyleIdx="1" presStyleCnt="2"/>
      <dgm:spPr/>
      <dgm:t>
        <a:bodyPr/>
        <a:lstStyle/>
        <a:p>
          <a:pPr rtl="1"/>
          <a:endParaRPr lang="ar-SA"/>
        </a:p>
      </dgm:t>
    </dgm:pt>
    <dgm:pt modelId="{A981370E-505F-4735-A356-AA1E9391D149}" type="pres">
      <dgm:prSet presAssocID="{3E89B556-4035-4F66-9510-C71AA3E4F9A6}" presName="hierChild4" presStyleCnt="0"/>
      <dgm:spPr/>
    </dgm:pt>
    <dgm:pt modelId="{83FDF302-6532-4AA3-AFAD-E9908FE738AC}" type="pres">
      <dgm:prSet presAssocID="{3E89B556-4035-4F66-9510-C71AA3E4F9A6}" presName="hierChild5" presStyleCnt="0"/>
      <dgm:spPr/>
    </dgm:pt>
    <dgm:pt modelId="{D4CFAD1F-801D-4495-96E1-23838138E66C}" type="pres">
      <dgm:prSet presAssocID="{2BE888D4-E99B-4664-911C-86296EAB9458}" presName="hierChild3" presStyleCnt="0"/>
      <dgm:spPr/>
    </dgm:pt>
  </dgm:ptLst>
  <dgm:cxnLst>
    <dgm:cxn modelId="{3CEF7ACC-5BA3-4039-8444-36236A3D8F74}" srcId="{7E623353-C46B-4EA5-9C91-6E76BC873999}" destId="{2BE888D4-E99B-4664-911C-86296EAB9458}" srcOrd="0" destOrd="0" parTransId="{EEE404FE-302A-42A9-95C6-1D8A57DFC666}" sibTransId="{0E2C3F5F-DF14-4C37-8DA9-598C29FC1E88}"/>
    <dgm:cxn modelId="{DE23C9A6-D657-4253-BEC1-CCDFF5DD0403}" type="presOf" srcId="{85632E29-1106-4965-874D-38C061E773BE}" destId="{D42D6E41-5E37-4F0B-85A6-51F3F0D1957D}" srcOrd="0" destOrd="0" presId="urn:microsoft.com/office/officeart/2005/8/layout/orgChart1"/>
    <dgm:cxn modelId="{93BA3558-04D5-4C94-B4AB-24340D268422}" type="presOf" srcId="{3E89B556-4035-4F66-9510-C71AA3E4F9A6}" destId="{C4409E42-3224-48AB-A6AA-EFE37418016A}" srcOrd="1" destOrd="0" presId="urn:microsoft.com/office/officeart/2005/8/layout/orgChart1"/>
    <dgm:cxn modelId="{3BBF21D5-FCC1-4638-9BF5-6DABD8E0D530}" type="presOf" srcId="{76A056F0-A1DE-4A2C-AD36-18135ABD8A1E}" destId="{F1E14FE4-B4A4-4D48-8EA1-A3CEFB528FFA}" srcOrd="0" destOrd="0" presId="urn:microsoft.com/office/officeart/2005/8/layout/orgChart1"/>
    <dgm:cxn modelId="{CC50CB7E-3CFC-4C1F-9E12-4F6A3855C4C3}" srcId="{2BE888D4-E99B-4664-911C-86296EAB9458}" destId="{420A9A05-F72B-4A69-BF8B-4ABC8165FDC4}" srcOrd="0" destOrd="0" parTransId="{76A056F0-A1DE-4A2C-AD36-18135ABD8A1E}" sibTransId="{9A9FA97E-5FBD-4571-BEE3-5F0F53645838}"/>
    <dgm:cxn modelId="{3C84DA25-72F3-46F6-8273-343CADB282D3}" type="presOf" srcId="{3E89B556-4035-4F66-9510-C71AA3E4F9A6}" destId="{5707B35D-3091-4EE1-8326-7F62C74C904E}" srcOrd="0" destOrd="0" presId="urn:microsoft.com/office/officeart/2005/8/layout/orgChart1"/>
    <dgm:cxn modelId="{9C8FD1C6-A6B1-4638-AA36-D8FECC95FE42}" type="presOf" srcId="{7E623353-C46B-4EA5-9C91-6E76BC873999}" destId="{1B61D845-4272-4A4A-905F-8F50094977B1}" srcOrd="0" destOrd="0" presId="urn:microsoft.com/office/officeart/2005/8/layout/orgChart1"/>
    <dgm:cxn modelId="{A508387A-CD7A-43CF-8CAF-1B796FC17372}" srcId="{2BE888D4-E99B-4664-911C-86296EAB9458}" destId="{3E89B556-4035-4F66-9510-C71AA3E4F9A6}" srcOrd="1" destOrd="0" parTransId="{85632E29-1106-4965-874D-38C061E773BE}" sibTransId="{A936B415-D97E-43EF-8027-BC2E42B0D209}"/>
    <dgm:cxn modelId="{E6D01657-F12D-47D6-9B19-CD54A6022364}" type="presOf" srcId="{420A9A05-F72B-4A69-BF8B-4ABC8165FDC4}" destId="{58032805-A5D1-4CF0-A552-53B415830D8A}" srcOrd="0" destOrd="0" presId="urn:microsoft.com/office/officeart/2005/8/layout/orgChart1"/>
    <dgm:cxn modelId="{0EAB9E90-FD41-4107-825E-419ECDDAB8EC}" type="presOf" srcId="{2BE888D4-E99B-4664-911C-86296EAB9458}" destId="{D6798CB7-6137-4933-ACD2-879979A73400}" srcOrd="1" destOrd="0" presId="urn:microsoft.com/office/officeart/2005/8/layout/orgChart1"/>
    <dgm:cxn modelId="{5E815518-5DC3-4522-9C12-5569388A2E17}" type="presOf" srcId="{420A9A05-F72B-4A69-BF8B-4ABC8165FDC4}" destId="{B8CFD5CD-0AF0-4955-8DDB-2A0890C9AF7C}" srcOrd="1" destOrd="0" presId="urn:microsoft.com/office/officeart/2005/8/layout/orgChart1"/>
    <dgm:cxn modelId="{E091CF35-19B9-4FE4-8EDB-81DB2EEC853A}" type="presOf" srcId="{2BE888D4-E99B-4664-911C-86296EAB9458}" destId="{7E753040-A102-4480-AB18-3A91D6A0FE1B}" srcOrd="0" destOrd="0" presId="urn:microsoft.com/office/officeart/2005/8/layout/orgChart1"/>
    <dgm:cxn modelId="{6B28F8F1-B94E-4681-8AA6-7FC088C5F9B8}" type="presParOf" srcId="{1B61D845-4272-4A4A-905F-8F50094977B1}" destId="{49B120ED-B73B-42BB-968D-4A50E6A7301F}" srcOrd="0" destOrd="0" presId="urn:microsoft.com/office/officeart/2005/8/layout/orgChart1"/>
    <dgm:cxn modelId="{492719F6-4686-4B74-A0C0-4D0088AC1684}" type="presParOf" srcId="{49B120ED-B73B-42BB-968D-4A50E6A7301F}" destId="{BB130F65-235F-49E3-AF40-89FFC9CC7245}" srcOrd="0" destOrd="0" presId="urn:microsoft.com/office/officeart/2005/8/layout/orgChart1"/>
    <dgm:cxn modelId="{6A02BF75-B378-441D-9C02-32923B679638}" type="presParOf" srcId="{BB130F65-235F-49E3-AF40-89FFC9CC7245}" destId="{7E753040-A102-4480-AB18-3A91D6A0FE1B}" srcOrd="0" destOrd="0" presId="urn:microsoft.com/office/officeart/2005/8/layout/orgChart1"/>
    <dgm:cxn modelId="{8B3F5D15-426D-4A2A-BA2F-D51AD095D296}" type="presParOf" srcId="{BB130F65-235F-49E3-AF40-89FFC9CC7245}" destId="{D6798CB7-6137-4933-ACD2-879979A73400}" srcOrd="1" destOrd="0" presId="urn:microsoft.com/office/officeart/2005/8/layout/orgChart1"/>
    <dgm:cxn modelId="{052DDC14-2C84-4925-8028-23018C2E2CC7}" type="presParOf" srcId="{49B120ED-B73B-42BB-968D-4A50E6A7301F}" destId="{E0FD1B0C-C8B2-4ABD-AE90-43460613634A}" srcOrd="1" destOrd="0" presId="urn:microsoft.com/office/officeart/2005/8/layout/orgChart1"/>
    <dgm:cxn modelId="{2B9EC6F6-A3E5-43DA-BE08-5D26949CCEE3}" type="presParOf" srcId="{E0FD1B0C-C8B2-4ABD-AE90-43460613634A}" destId="{F1E14FE4-B4A4-4D48-8EA1-A3CEFB528FFA}" srcOrd="0" destOrd="0" presId="urn:microsoft.com/office/officeart/2005/8/layout/orgChart1"/>
    <dgm:cxn modelId="{2106D89B-3503-46AB-9458-BE21A1EF357A}" type="presParOf" srcId="{E0FD1B0C-C8B2-4ABD-AE90-43460613634A}" destId="{0E48C485-09D6-4253-86BB-42F8B4F9F781}" srcOrd="1" destOrd="0" presId="urn:microsoft.com/office/officeart/2005/8/layout/orgChart1"/>
    <dgm:cxn modelId="{31DB5FDB-ECF7-48DF-9FF1-D11DE2E371C2}" type="presParOf" srcId="{0E48C485-09D6-4253-86BB-42F8B4F9F781}" destId="{0E5D4333-B77B-486F-887B-2AA7DFA36353}" srcOrd="0" destOrd="0" presId="urn:microsoft.com/office/officeart/2005/8/layout/orgChart1"/>
    <dgm:cxn modelId="{DDB8AF5C-80F2-4104-A49A-F57931E407EF}" type="presParOf" srcId="{0E5D4333-B77B-486F-887B-2AA7DFA36353}" destId="{58032805-A5D1-4CF0-A552-53B415830D8A}" srcOrd="0" destOrd="0" presId="urn:microsoft.com/office/officeart/2005/8/layout/orgChart1"/>
    <dgm:cxn modelId="{1AFD9B8C-4062-4955-BB85-0EB85E11B7CC}" type="presParOf" srcId="{0E5D4333-B77B-486F-887B-2AA7DFA36353}" destId="{B8CFD5CD-0AF0-4955-8DDB-2A0890C9AF7C}" srcOrd="1" destOrd="0" presId="urn:microsoft.com/office/officeart/2005/8/layout/orgChart1"/>
    <dgm:cxn modelId="{C966F4FA-F4EA-497C-A86D-3978C5B19808}" type="presParOf" srcId="{0E48C485-09D6-4253-86BB-42F8B4F9F781}" destId="{968D733E-C874-4EBF-8209-E9BBACED155F}" srcOrd="1" destOrd="0" presId="urn:microsoft.com/office/officeart/2005/8/layout/orgChart1"/>
    <dgm:cxn modelId="{E7737754-03B3-4667-A907-C52F04D578DE}" type="presParOf" srcId="{0E48C485-09D6-4253-86BB-42F8B4F9F781}" destId="{4E1853D2-05CE-4393-86A5-784CD6C8B684}" srcOrd="2" destOrd="0" presId="urn:microsoft.com/office/officeart/2005/8/layout/orgChart1"/>
    <dgm:cxn modelId="{3CB68AEF-50E4-4E3B-A391-5B48623394E2}" type="presParOf" srcId="{E0FD1B0C-C8B2-4ABD-AE90-43460613634A}" destId="{D42D6E41-5E37-4F0B-85A6-51F3F0D1957D}" srcOrd="2" destOrd="0" presId="urn:microsoft.com/office/officeart/2005/8/layout/orgChart1"/>
    <dgm:cxn modelId="{839E4B5F-EAC1-4308-A712-05B608580CC7}" type="presParOf" srcId="{E0FD1B0C-C8B2-4ABD-AE90-43460613634A}" destId="{9010754A-DD9A-432A-9CA0-F9FA5CF86CE8}" srcOrd="3" destOrd="0" presId="urn:microsoft.com/office/officeart/2005/8/layout/orgChart1"/>
    <dgm:cxn modelId="{FA86B052-0ABE-4907-A6ED-C265AE43A62D}" type="presParOf" srcId="{9010754A-DD9A-432A-9CA0-F9FA5CF86CE8}" destId="{865B0292-924E-4DC5-8D83-2CE63E2CE523}" srcOrd="0" destOrd="0" presId="urn:microsoft.com/office/officeart/2005/8/layout/orgChart1"/>
    <dgm:cxn modelId="{ADBD77E4-303E-4416-A453-4EE646398243}" type="presParOf" srcId="{865B0292-924E-4DC5-8D83-2CE63E2CE523}" destId="{5707B35D-3091-4EE1-8326-7F62C74C904E}" srcOrd="0" destOrd="0" presId="urn:microsoft.com/office/officeart/2005/8/layout/orgChart1"/>
    <dgm:cxn modelId="{78B62706-285E-4FAB-9C72-F38176A26F41}" type="presParOf" srcId="{865B0292-924E-4DC5-8D83-2CE63E2CE523}" destId="{C4409E42-3224-48AB-A6AA-EFE37418016A}" srcOrd="1" destOrd="0" presId="urn:microsoft.com/office/officeart/2005/8/layout/orgChart1"/>
    <dgm:cxn modelId="{DB5BBE8F-8395-4431-85B0-2AB606A5F98B}" type="presParOf" srcId="{9010754A-DD9A-432A-9CA0-F9FA5CF86CE8}" destId="{A981370E-505F-4735-A356-AA1E9391D149}" srcOrd="1" destOrd="0" presId="urn:microsoft.com/office/officeart/2005/8/layout/orgChart1"/>
    <dgm:cxn modelId="{CDD92D06-3D00-4747-AAF9-66B57CA681C0}" type="presParOf" srcId="{9010754A-DD9A-432A-9CA0-F9FA5CF86CE8}" destId="{83FDF302-6532-4AA3-AFAD-E9908FE738AC}" srcOrd="2" destOrd="0" presId="urn:microsoft.com/office/officeart/2005/8/layout/orgChart1"/>
    <dgm:cxn modelId="{9C6D059D-AA45-41C7-9846-96B988AD07DC}" type="presParOf" srcId="{49B120ED-B73B-42BB-968D-4A50E6A7301F}" destId="{D4CFAD1F-801D-4495-96E1-23838138E66C}" srcOrd="2" destOrd="0" presId="urn:microsoft.com/office/officeart/2005/8/layout/orgChart1"/>
  </dgm:cxnLst>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63D0D149-E0AA-4957-8D35-65821EE898F9}"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AC01720-2C9D-468B-999B-4E2346ADCF17}"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3D0D149-E0AA-4957-8D35-65821EE898F9}"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AC01720-2C9D-468B-999B-4E2346ADCF17}"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3D0D149-E0AA-4957-8D35-65821EE898F9}"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AC01720-2C9D-468B-999B-4E2346ADCF17}"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3D0D149-E0AA-4957-8D35-65821EE898F9}"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AC01720-2C9D-468B-999B-4E2346ADCF17}"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3D0D149-E0AA-4957-8D35-65821EE898F9}"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AC01720-2C9D-468B-999B-4E2346ADCF17}"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63D0D149-E0AA-4957-8D35-65821EE898F9}" type="datetimeFigureOut">
              <a:rPr lang="ar-SA" smtClean="0"/>
              <a:pPr/>
              <a:t>26/05/1432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AC01720-2C9D-468B-999B-4E2346ADCF17}"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63D0D149-E0AA-4957-8D35-65821EE898F9}" type="datetimeFigureOut">
              <a:rPr lang="ar-SA" smtClean="0"/>
              <a:pPr/>
              <a:t>26/05/1432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AC01720-2C9D-468B-999B-4E2346ADCF17}"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63D0D149-E0AA-4957-8D35-65821EE898F9}" type="datetimeFigureOut">
              <a:rPr lang="ar-SA" smtClean="0"/>
              <a:pPr/>
              <a:t>26/05/1432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AC01720-2C9D-468B-999B-4E2346ADCF17}"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3D0D149-E0AA-4957-8D35-65821EE898F9}" type="datetimeFigureOut">
              <a:rPr lang="ar-SA" smtClean="0"/>
              <a:pPr/>
              <a:t>26/05/1432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AC01720-2C9D-468B-999B-4E2346ADCF17}"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3D0D149-E0AA-4957-8D35-65821EE898F9}" type="datetimeFigureOut">
              <a:rPr lang="ar-SA" smtClean="0"/>
              <a:pPr/>
              <a:t>26/05/1432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AC01720-2C9D-468B-999B-4E2346ADCF17}"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3D0D149-E0AA-4957-8D35-65821EE898F9}" type="datetimeFigureOut">
              <a:rPr lang="ar-SA" smtClean="0"/>
              <a:pPr/>
              <a:t>26/05/1432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AC01720-2C9D-468B-999B-4E2346ADCF17}"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3D0D149-E0AA-4957-8D35-65821EE898F9}" type="datetimeFigureOut">
              <a:rPr lang="ar-SA" smtClean="0"/>
              <a:pPr/>
              <a:t>26/05/1432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AC01720-2C9D-468B-999B-4E2346ADCF17}"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google.com.sa/imgres?imgurl=http://www.noorsa.net/files/image/202980.gif.jpeg&amp;imgrefurl=http://www.noorsa.net/browse.php?c=52&amp;p=1&amp;usg=__EvkWuIGdE58LxrS92HmQ9Bacgjk=&amp;h=375&amp;w=500&amp;sz=54&amp;hl=ar&amp;start=5&amp;zoom=1&amp;tbnid=m09gIdUmVAp7QM:&amp;tbnh=98&amp;tbnw=130&amp;ei=x6KFTfi9Ic3ogQey9NjKCA&amp;prev=/images?q=%D8%A7%D9%84%D9%85%D9%87%D9%86+%D8%A7%D9%84%D8%AD%D8%B1%D9%81%D9%8A%D8%A9&amp;hl=ar&amp;safe=active&amp;biw=1020&amp;bih=567&amp;gbv=2&amp;tbs=isch:1&amp;itbs=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18.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sa/imgres?imgurl=http://3.bp.blogspot.com/_wvpl1-gWA8Y/TTwu0bugQEI/AAAAAAAAAxg/exq6sFDyJoo/s1600/svmath_problem.jpg&amp;imgrefurl=http://th3-pro.blogspot.com/2011/01/ctrla-ctrlc-ctrlv.html&amp;usg=__3s9G3bvcOuE9FLFWl7ssylgCji0=&amp;h=428&amp;w=600&amp;sz=27&amp;hl=ar&amp;start=2&amp;zoom=1&amp;tbnid=ho5BRfSRifO7qM:&amp;tbnh=96&amp;tbnw=135&amp;ei=YGSATdbdDNH14Qbi6-zYBw&amp;prev=/images?q=problem&amp;hl=ar&amp;safe=active&amp;sa=G&amp;biw=788&amp;bih=421&amp;gbv=2&amp;tbs=isch:1&amp;itbs=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8.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hyperlink" Target="http://www.google.com.sa/imgres?imgurl=http://www.alhrbi-m.com/wp-content/uploads/2010/03/success_through_failure.jpg&amp;imgrefurl=http://www.alhrbi-m.com/tag/%D8%A7%D9%84%D9%86%D8%AC%D8%A7%D8%AD&amp;usg=__lefZpDpqv2WPhnP78MT6ecmhpCg=&amp;h=299&amp;w=300&amp;sz=9&amp;hl=ar&amp;start=1&amp;zoom=1&amp;tbnid=PO3nxfBeKAUCcM:&amp;tbnh=116&amp;tbnw=116&amp;ei=Om-ATdqkE4nE4gbx0OGCDg&amp;prev=/images?q=failure&amp;hl=ar&amp;safe=active&amp;biw=788&amp;bih=421&amp;gbv=2&amp;tbs=isch:1&amp;itbs=1" TargetMode="Externa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com.sa/imgres?imgurl=http://www.3asol.com/vb/3asol/up/10411.jpg&amp;imgrefurl=http://vb.3asol.com/4313.html&amp;usg=__1yCmFWDxtVTgReXtyVAKha-K6zM=&amp;h=300&amp;w=300&amp;sz=10&amp;hl=ar&amp;start=2&amp;zoom=1&amp;tbnid=tZ-71P5sWcOo5M:&amp;tbnh=116&amp;tbnw=116&amp;ei=oXeATc_aI5Hy4Qb5lsHTBw&amp;prev=/images?q=%D9%86%D9%82%D9%88%D8%AF&amp;hl=ar&amp;safe=active&amp;biw=788&amp;bih=421&amp;gbv=2&amp;tbs=isch:1&amp;itbs=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ctrTitle"/>
          </p:nvPr>
        </p:nvSpPr>
        <p:spPr>
          <a:xfrm>
            <a:off x="685800" y="214290"/>
            <a:ext cx="7772400" cy="4286280"/>
          </a:xfrm>
        </p:spPr>
        <p:txBody>
          <a:bodyPr>
            <a:normAutofit fontScale="90000"/>
          </a:bodyPr>
          <a:lstStyle/>
          <a:p>
            <a:pPr eaLnBrk="1" hangingPunct="1"/>
            <a:r>
              <a:rPr lang="ar-SA" sz="5400" b="1" dirty="0" smtClean="0">
                <a:cs typeface="Simplified Arabic" pitchFamily="2" charset="-78"/>
              </a:rPr>
              <a:t/>
            </a:r>
            <a:br>
              <a:rPr lang="ar-SA" sz="5400" b="1" dirty="0" smtClean="0">
                <a:cs typeface="Simplified Arabic" pitchFamily="2" charset="-78"/>
              </a:rPr>
            </a:br>
            <a:r>
              <a:rPr lang="ar-SA" sz="5400" b="1" dirty="0" smtClean="0">
                <a:solidFill>
                  <a:schemeClr val="accent2"/>
                </a:solidFill>
                <a:cs typeface="Simplified Arabic" pitchFamily="2" charset="-78"/>
              </a:rPr>
              <a:t>المنشآت الصغيرة</a:t>
            </a:r>
            <a:r>
              <a:rPr lang="ar-SA" sz="5400" b="1" dirty="0" smtClean="0">
                <a:cs typeface="Simplified Arabic" pitchFamily="2" charset="-78"/>
              </a:rPr>
              <a:t/>
            </a:r>
            <a:br>
              <a:rPr lang="ar-SA" sz="5400" b="1" dirty="0" smtClean="0">
                <a:cs typeface="Simplified Arabic" pitchFamily="2" charset="-78"/>
              </a:rPr>
            </a:br>
            <a:r>
              <a:rPr lang="ar-SA" sz="4000" b="1" dirty="0" smtClean="0">
                <a:solidFill>
                  <a:schemeClr val="tx2"/>
                </a:solidFill>
                <a:cs typeface="Simplified Arabic" pitchFamily="2" charset="-78"/>
              </a:rPr>
              <a:t>التأسيس والإدارة</a:t>
            </a:r>
            <a:r>
              <a:rPr lang="ar-SA" sz="2800" dirty="0" smtClean="0">
                <a:cs typeface="Simplified Arabic" pitchFamily="2" charset="-78"/>
              </a:rPr>
              <a:t/>
            </a:r>
            <a:br>
              <a:rPr lang="ar-SA" sz="2800" dirty="0" smtClean="0">
                <a:cs typeface="Simplified Arabic" pitchFamily="2" charset="-78"/>
              </a:rPr>
            </a:br>
            <a:r>
              <a:rPr lang="ar-SA" sz="2800" dirty="0" smtClean="0">
                <a:solidFill>
                  <a:schemeClr val="accent2"/>
                </a:solidFill>
                <a:cs typeface="Simplified Arabic" pitchFamily="2" charset="-78"/>
              </a:rPr>
              <a:t>( أسباب نجاح وفشل المنشآت الصغيرة)</a:t>
            </a:r>
            <a:r>
              <a:rPr lang="ar-SA" sz="2800" dirty="0" smtClean="0">
                <a:cs typeface="Simplified Arabic" pitchFamily="2" charset="-78"/>
              </a:rPr>
              <a:t/>
            </a:r>
            <a:br>
              <a:rPr lang="ar-SA" sz="2800" dirty="0" smtClean="0">
                <a:cs typeface="Simplified Arabic" pitchFamily="2" charset="-78"/>
              </a:rPr>
            </a:br>
            <a:r>
              <a:rPr lang="ar-SA" sz="2800" b="1" dirty="0" smtClean="0">
                <a:solidFill>
                  <a:schemeClr val="tx2"/>
                </a:solidFill>
                <a:cs typeface="Simplified Arabic" pitchFamily="2" charset="-78"/>
              </a:rPr>
              <a:t>د. وفاء المبيريك</a:t>
            </a:r>
            <a:r>
              <a:rPr lang="ar-SA" sz="2800" b="1" dirty="0" smtClean="0">
                <a:cs typeface="Simplified Arabic" pitchFamily="2" charset="-78"/>
              </a:rPr>
              <a:t/>
            </a:r>
            <a:br>
              <a:rPr lang="ar-SA" sz="2800" b="1" dirty="0" smtClean="0">
                <a:cs typeface="Simplified Arabic" pitchFamily="2" charset="-78"/>
              </a:rPr>
            </a:br>
            <a:r>
              <a:rPr lang="ar-SA" sz="2800" dirty="0" smtClean="0">
                <a:cs typeface="Simplified Arabic" pitchFamily="2" charset="-78"/>
              </a:rPr>
              <a:t/>
            </a:r>
            <a:br>
              <a:rPr lang="ar-SA" sz="2800" dirty="0" smtClean="0">
                <a:cs typeface="Simplified Arabic" pitchFamily="2" charset="-78"/>
              </a:rPr>
            </a:br>
            <a:r>
              <a:rPr lang="ar-SA" sz="2800" dirty="0" smtClean="0">
                <a:cs typeface="Simplified Arabic" pitchFamily="2" charset="-78"/>
              </a:rPr>
              <a:t/>
            </a:r>
            <a:br>
              <a:rPr lang="ar-SA" sz="2800" dirty="0" smtClean="0">
                <a:cs typeface="Simplified Arabic" pitchFamily="2" charset="-78"/>
              </a:rPr>
            </a:br>
            <a:endParaRPr lang="en-US" sz="2800" dirty="0" smtClean="0">
              <a:cs typeface="Simplified Arabic" pitchFamily="2" charset="-78"/>
            </a:endParaRPr>
          </a:p>
        </p:txBody>
      </p:sp>
      <p:pic>
        <p:nvPicPr>
          <p:cNvPr id="8" name="Picture 7" descr="five-ways-to-avoid-enterprise-20-failure.jpg"/>
          <p:cNvPicPr>
            <a:picLocks noChangeAspect="1"/>
          </p:cNvPicPr>
          <p:nvPr/>
        </p:nvPicPr>
        <p:blipFill>
          <a:blip r:embed="rId2" cstate="print"/>
          <a:stretch>
            <a:fillRect/>
          </a:stretch>
        </p:blipFill>
        <p:spPr>
          <a:xfrm>
            <a:off x="1115616" y="3140967"/>
            <a:ext cx="2161337" cy="189616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9" name="Picture 8" descr="whatwedo.jpg"/>
          <p:cNvPicPr>
            <a:picLocks noChangeAspect="1"/>
          </p:cNvPicPr>
          <p:nvPr/>
        </p:nvPicPr>
        <p:blipFill>
          <a:blip r:embed="rId3" cstate="print"/>
          <a:stretch>
            <a:fillRect/>
          </a:stretch>
        </p:blipFill>
        <p:spPr>
          <a:xfrm>
            <a:off x="6286512" y="3143248"/>
            <a:ext cx="2073027" cy="19075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1" name="Picture 10" descr="five-ways-to-avoid-enterprise-20-failure.jpg"/>
          <p:cNvPicPr>
            <a:picLocks noChangeAspect="1"/>
          </p:cNvPicPr>
          <p:nvPr/>
        </p:nvPicPr>
        <p:blipFill>
          <a:blip r:embed="rId2" cstate="print"/>
          <a:stretch>
            <a:fillRect/>
          </a:stretch>
        </p:blipFill>
        <p:spPr>
          <a:xfrm rot="21068106">
            <a:off x="1244373" y="3219000"/>
            <a:ext cx="2089329" cy="183299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2" name="Picture 11" descr="whatwedo.jpg"/>
          <p:cNvPicPr>
            <a:picLocks noChangeAspect="1"/>
          </p:cNvPicPr>
          <p:nvPr/>
        </p:nvPicPr>
        <p:blipFill>
          <a:blip r:embed="rId3" cstate="print"/>
          <a:stretch>
            <a:fillRect/>
          </a:stretch>
        </p:blipFill>
        <p:spPr>
          <a:xfrm rot="947374">
            <a:off x="6222844" y="3309457"/>
            <a:ext cx="2182147" cy="200790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0" name="Picture 9" descr="man_plan.jpg"/>
          <p:cNvPicPr>
            <a:picLocks noChangeAspect="1"/>
          </p:cNvPicPr>
          <p:nvPr/>
        </p:nvPicPr>
        <p:blipFill>
          <a:blip r:embed="rId4" cstate="print"/>
          <a:stretch>
            <a:fillRect/>
          </a:stretch>
        </p:blipFill>
        <p:spPr>
          <a:xfrm>
            <a:off x="3419872" y="3861048"/>
            <a:ext cx="2336552" cy="208035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4" name="Picture 13" descr="man_plan.jpg"/>
          <p:cNvPicPr>
            <a:picLocks noChangeAspect="1"/>
          </p:cNvPicPr>
          <p:nvPr/>
        </p:nvPicPr>
        <p:blipFill>
          <a:blip r:embed="rId4" cstate="print"/>
          <a:stretch>
            <a:fillRect/>
          </a:stretch>
        </p:blipFill>
        <p:spPr>
          <a:xfrm rot="21377745">
            <a:off x="3484633" y="3718329"/>
            <a:ext cx="2336552" cy="208035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cxnSp>
        <p:nvCxnSpPr>
          <p:cNvPr id="15" name="Straight Connector 14"/>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8" name="Straight Connector 17"/>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19" name="Straight Connector 18"/>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ma260909\سطح المكتب\صور\imagesCA8PNCI4.jpg"/>
          <p:cNvPicPr>
            <a:picLocks noChangeAspect="1" noChangeArrowheads="1"/>
          </p:cNvPicPr>
          <p:nvPr/>
        </p:nvPicPr>
        <p:blipFill>
          <a:blip r:embed="rId2"/>
          <a:srcRect/>
          <a:stretch>
            <a:fillRect/>
          </a:stretch>
        </p:blipFill>
        <p:spPr bwMode="auto">
          <a:xfrm>
            <a:off x="0" y="4143380"/>
            <a:ext cx="3071802" cy="2357446"/>
          </a:xfrm>
          <a:prstGeom prst="rect">
            <a:avLst/>
          </a:prstGeom>
          <a:noFill/>
        </p:spPr>
      </p:pic>
      <p:pic>
        <p:nvPicPr>
          <p:cNvPr id="10243" name="Picture 3" descr="C:\Documents and Settings\ma260909\سطح المكتب\صور\imagesCAK4N13E.jpg"/>
          <p:cNvPicPr>
            <a:picLocks noChangeAspect="1" noChangeArrowheads="1"/>
          </p:cNvPicPr>
          <p:nvPr/>
        </p:nvPicPr>
        <p:blipFill>
          <a:blip r:embed="rId3"/>
          <a:srcRect/>
          <a:stretch>
            <a:fillRect/>
          </a:stretch>
        </p:blipFill>
        <p:spPr bwMode="auto">
          <a:xfrm>
            <a:off x="6215074" y="3857628"/>
            <a:ext cx="1143000" cy="1143000"/>
          </a:xfrm>
          <a:prstGeom prst="rect">
            <a:avLst/>
          </a:prstGeom>
          <a:noFill/>
        </p:spPr>
      </p:pic>
      <p:sp>
        <p:nvSpPr>
          <p:cNvPr id="3077" name="Rectangle 3"/>
          <p:cNvSpPr>
            <a:spLocks noGrp="1" noChangeArrowheads="1"/>
          </p:cNvSpPr>
          <p:nvPr>
            <p:ph idx="1"/>
          </p:nvPr>
        </p:nvSpPr>
        <p:spPr>
          <a:xfrm>
            <a:off x="285720" y="785794"/>
            <a:ext cx="8572560" cy="5857916"/>
          </a:xfrm>
        </p:spPr>
        <p:txBody>
          <a:bodyPr/>
          <a:lstStyle/>
          <a:p>
            <a:pPr>
              <a:lnSpc>
                <a:spcPct val="200000"/>
              </a:lnSpc>
              <a:buNone/>
            </a:pPr>
            <a:r>
              <a:rPr lang="ar-SA" sz="2400" b="1" dirty="0" smtClean="0"/>
              <a:t> </a:t>
            </a:r>
            <a:r>
              <a:rPr lang="ar-SA" sz="2400" b="1" dirty="0" smtClean="0">
                <a:solidFill>
                  <a:srgbClr val="7030A0"/>
                </a:solidFill>
              </a:rPr>
              <a:t>5   </a:t>
            </a:r>
            <a:r>
              <a:rPr lang="ar-SA" sz="2200" b="1" dirty="0" smtClean="0">
                <a:solidFill>
                  <a:srgbClr val="7030A0"/>
                </a:solidFill>
              </a:rPr>
              <a:t>مشكلة الضريبة         </a:t>
            </a:r>
            <a:r>
              <a:rPr lang="ar-SA" sz="2200" b="1" dirty="0" smtClean="0">
                <a:solidFill>
                  <a:schemeClr val="tx2"/>
                </a:solidFill>
              </a:rPr>
              <a:t>العبء الضريبي للمنشآت الصغيرة أكبر وذلك لأن فوائد القروض</a:t>
            </a:r>
          </a:p>
          <a:p>
            <a:pPr>
              <a:lnSpc>
                <a:spcPct val="200000"/>
              </a:lnSpc>
              <a:buNone/>
            </a:pPr>
            <a:r>
              <a:rPr lang="ar-SA" sz="2200" b="1" dirty="0" smtClean="0">
                <a:solidFill>
                  <a:schemeClr val="tx2"/>
                </a:solidFill>
              </a:rPr>
              <a:t>                                    الملزمة ستخفض من العبء الضريبي المفروض.</a:t>
            </a:r>
          </a:p>
          <a:p>
            <a:pPr eaLnBrk="1" hangingPunct="1">
              <a:lnSpc>
                <a:spcPct val="200000"/>
              </a:lnSpc>
              <a:buNone/>
            </a:pPr>
            <a:r>
              <a:rPr lang="ar-SA" sz="2200" b="1" dirty="0">
                <a:solidFill>
                  <a:schemeClr val="tx2"/>
                </a:solidFill>
              </a:rPr>
              <a:t> </a:t>
            </a:r>
            <a:r>
              <a:rPr lang="ar-SA" sz="2200" b="1" dirty="0" smtClean="0">
                <a:solidFill>
                  <a:schemeClr val="tx2"/>
                </a:solidFill>
              </a:rPr>
              <a:t>                                   كما أن عدم انتظام الحسابات الخاصة بهذه المنشآت يعطي</a:t>
            </a:r>
          </a:p>
          <a:p>
            <a:pPr>
              <a:lnSpc>
                <a:spcPct val="200000"/>
              </a:lnSpc>
              <a:buNone/>
            </a:pPr>
            <a:r>
              <a:rPr lang="ar-SA" sz="2200" b="1" dirty="0">
                <a:solidFill>
                  <a:schemeClr val="tx2"/>
                </a:solidFill>
              </a:rPr>
              <a:t> </a:t>
            </a:r>
            <a:r>
              <a:rPr lang="ar-SA" sz="2200" b="1" dirty="0" smtClean="0">
                <a:solidFill>
                  <a:schemeClr val="tx2"/>
                </a:solidFill>
              </a:rPr>
              <a:t>                                   فرصة للمؤسسات الضريبية في استخدام التقدير الجزافي</a:t>
            </a:r>
          </a:p>
          <a:p>
            <a:pPr>
              <a:lnSpc>
                <a:spcPct val="200000"/>
              </a:lnSpc>
              <a:buNone/>
            </a:pPr>
            <a:r>
              <a:rPr lang="ar-SA" sz="2200" b="1" dirty="0">
                <a:solidFill>
                  <a:schemeClr val="tx2"/>
                </a:solidFill>
              </a:rPr>
              <a:t> </a:t>
            </a:r>
            <a:r>
              <a:rPr lang="ar-SA" sz="2200" b="1" dirty="0" smtClean="0">
                <a:solidFill>
                  <a:schemeClr val="tx2"/>
                </a:solidFill>
              </a:rPr>
              <a:t>                                   الذي يكون فيه إجحاف في حق المنشأة.</a:t>
            </a:r>
          </a:p>
          <a:p>
            <a:pPr>
              <a:lnSpc>
                <a:spcPct val="200000"/>
              </a:lnSpc>
              <a:buNone/>
            </a:pPr>
            <a:r>
              <a:rPr lang="ar-SA" sz="2200" b="1" dirty="0" smtClean="0">
                <a:solidFill>
                  <a:srgbClr val="7030A0"/>
                </a:solidFill>
              </a:rPr>
              <a:t>6 -  مشكلة نقص المعلومات        </a:t>
            </a:r>
            <a:r>
              <a:rPr lang="ar-SA" sz="2200" b="1" dirty="0" smtClean="0">
                <a:solidFill>
                  <a:schemeClr val="tx2"/>
                </a:solidFill>
              </a:rPr>
              <a:t>افتقاد قاعدة معلومات .</a:t>
            </a:r>
          </a:p>
          <a:p>
            <a:pPr>
              <a:lnSpc>
                <a:spcPct val="200000"/>
              </a:lnSpc>
              <a:buNone/>
            </a:pPr>
            <a:r>
              <a:rPr lang="ar-SA" sz="2200" b="1" dirty="0">
                <a:solidFill>
                  <a:schemeClr val="tx2"/>
                </a:solidFill>
              </a:rPr>
              <a:t> </a:t>
            </a:r>
            <a:r>
              <a:rPr lang="ar-SA" sz="2200" b="1" dirty="0" smtClean="0">
                <a:solidFill>
                  <a:schemeClr val="tx2"/>
                </a:solidFill>
              </a:rPr>
              <a:t>                                         وفي حال توفرها فإنها تعاني من التقادم.</a:t>
            </a:r>
            <a:endParaRPr lang="ar-SA" sz="2200" b="1" dirty="0" smtClean="0">
              <a:solidFill>
                <a:schemeClr val="accent2"/>
              </a:solidFill>
            </a:endParaRP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8858280" cy="2052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0" name="رابط مستقيم 9"/>
          <p:cNvCxnSpPr/>
          <p:nvPr/>
        </p:nvCxnSpPr>
        <p:spPr>
          <a:xfrm rot="5400000">
            <a:off x="5965041" y="3750471"/>
            <a:ext cx="5786478" cy="158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4" name="رابط كسهم مستقيم 13"/>
          <p:cNvCxnSpPr/>
          <p:nvPr/>
        </p:nvCxnSpPr>
        <p:spPr>
          <a:xfrm rot="10800000">
            <a:off x="8286776" y="1357298"/>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5" name="رابط كسهم مستقيم 14"/>
          <p:cNvCxnSpPr/>
          <p:nvPr/>
        </p:nvCxnSpPr>
        <p:spPr>
          <a:xfrm rot="10800000">
            <a:off x="6072198" y="1357298"/>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6" name="رابط كسهم مستقيم 15"/>
          <p:cNvCxnSpPr/>
          <p:nvPr/>
        </p:nvCxnSpPr>
        <p:spPr>
          <a:xfrm rot="10800000">
            <a:off x="6072198" y="2786058"/>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5400000">
            <a:off x="5930116" y="2070884"/>
            <a:ext cx="1428760" cy="158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رابط كسهم مستقيم 19"/>
          <p:cNvCxnSpPr/>
          <p:nvPr/>
        </p:nvCxnSpPr>
        <p:spPr>
          <a:xfrm rot="10800000">
            <a:off x="8286776" y="5072074"/>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1" name="رابط كسهم مستقيم 20"/>
          <p:cNvCxnSpPr/>
          <p:nvPr/>
        </p:nvCxnSpPr>
        <p:spPr>
          <a:xfrm rot="10800000">
            <a:off x="5643570" y="5072074"/>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2" name="رابط كسهم مستقيم 21"/>
          <p:cNvCxnSpPr/>
          <p:nvPr/>
        </p:nvCxnSpPr>
        <p:spPr>
          <a:xfrm rot="10800000">
            <a:off x="5643570" y="5786454"/>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3" name="رابط مستقيم 22"/>
          <p:cNvCxnSpPr/>
          <p:nvPr/>
        </p:nvCxnSpPr>
        <p:spPr>
          <a:xfrm rot="5400000">
            <a:off x="5857884" y="5429264"/>
            <a:ext cx="714380" cy="158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241" name="Picture 1" descr="C:\Documents and Settings\ma260909\سطح المكتب\صور\imagesCAK4N13E.jpg"/>
          <p:cNvPicPr>
            <a:picLocks noChangeAspect="1" noChangeArrowheads="1"/>
          </p:cNvPicPr>
          <p:nvPr/>
        </p:nvPicPr>
        <p:blipFill>
          <a:blip r:embed="rId3"/>
          <a:srcRect/>
          <a:stretch>
            <a:fillRect/>
          </a:stretch>
        </p:blipFill>
        <p:spPr bwMode="auto">
          <a:xfrm>
            <a:off x="7572396" y="1428736"/>
            <a:ext cx="1143000" cy="1143000"/>
          </a:xfrm>
          <a:prstGeom prst="rect">
            <a:avLst/>
          </a:prstGeom>
          <a:noFill/>
        </p:spPr>
      </p:pic>
      <p:pic>
        <p:nvPicPr>
          <p:cNvPr id="10242" name="Picture 2" descr="C:\Documents and Settings\ma260909\سطح المكتب\صور\imagesCAK4N13E.jpg"/>
          <p:cNvPicPr>
            <a:picLocks noChangeAspect="1" noChangeArrowheads="1"/>
          </p:cNvPicPr>
          <p:nvPr/>
        </p:nvPicPr>
        <p:blipFill>
          <a:blip r:embed="rId3"/>
          <a:srcRect/>
          <a:stretch>
            <a:fillRect/>
          </a:stretch>
        </p:blipFill>
        <p:spPr bwMode="auto">
          <a:xfrm>
            <a:off x="6929454" y="2786058"/>
            <a:ext cx="1143000" cy="11430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3"/>
          <p:cNvSpPr>
            <a:spLocks noGrp="1" noChangeArrowheads="1"/>
          </p:cNvSpPr>
          <p:nvPr>
            <p:ph idx="1"/>
          </p:nvPr>
        </p:nvSpPr>
        <p:spPr>
          <a:xfrm>
            <a:off x="214282" y="928670"/>
            <a:ext cx="8643998" cy="5500726"/>
          </a:xfrm>
        </p:spPr>
        <p:txBody>
          <a:bodyPr/>
          <a:lstStyle/>
          <a:p>
            <a:pPr eaLnBrk="1" hangingPunct="1">
              <a:lnSpc>
                <a:spcPct val="200000"/>
              </a:lnSpc>
              <a:buNone/>
            </a:pPr>
            <a:r>
              <a:rPr lang="ar-SA" sz="2400" b="1" dirty="0" smtClean="0"/>
              <a:t> </a:t>
            </a:r>
            <a:r>
              <a:rPr lang="ar-SA" sz="2400" b="1" dirty="0" smtClean="0">
                <a:solidFill>
                  <a:srgbClr val="7030A0"/>
                </a:solidFill>
              </a:rPr>
              <a:t>7- نقص قوة العمل المدربة  </a:t>
            </a:r>
            <a:r>
              <a:rPr lang="ar-SA" sz="1800" b="1" dirty="0" smtClean="0">
                <a:solidFill>
                  <a:schemeClr val="accent2"/>
                </a:solidFill>
              </a:rPr>
              <a:t>أسبابها</a:t>
            </a:r>
            <a:r>
              <a:rPr lang="ar-SA" sz="1600" b="1" dirty="0" smtClean="0">
                <a:solidFill>
                  <a:schemeClr val="accent2"/>
                </a:solidFill>
              </a:rPr>
              <a:t>     </a:t>
            </a:r>
            <a:r>
              <a:rPr lang="ar-SA" sz="2200" b="1" dirty="0" smtClean="0">
                <a:solidFill>
                  <a:schemeClr val="tx2"/>
                </a:solidFill>
              </a:rPr>
              <a:t>عدم كفاية المراكز التدريبية ذات الإمكانيات الفنية.</a:t>
            </a:r>
          </a:p>
          <a:p>
            <a:pPr eaLnBrk="1" hangingPunct="1">
              <a:lnSpc>
                <a:spcPct val="200000"/>
              </a:lnSpc>
              <a:buNone/>
            </a:pPr>
            <a:r>
              <a:rPr lang="ar-SA" sz="2200" b="1" dirty="0" smtClean="0">
                <a:solidFill>
                  <a:schemeClr val="tx2"/>
                </a:solidFill>
              </a:rPr>
              <a:t>                                              عزوف الشباب عن التدريب على المهن الحرفية.</a:t>
            </a:r>
          </a:p>
          <a:p>
            <a:pPr>
              <a:lnSpc>
                <a:spcPct val="200000"/>
              </a:lnSpc>
              <a:buNone/>
            </a:pPr>
            <a:r>
              <a:rPr lang="ar-SA" sz="2200" b="1" dirty="0" smtClean="0">
                <a:solidFill>
                  <a:schemeClr val="tx2"/>
                </a:solidFill>
              </a:rPr>
              <a:t>                                              العمالة تفضل العمل في المنشآت الكبيرة أو الهجرة إلى</a:t>
            </a:r>
          </a:p>
          <a:p>
            <a:pPr>
              <a:lnSpc>
                <a:spcPct val="200000"/>
              </a:lnSpc>
              <a:buNone/>
            </a:pPr>
            <a:r>
              <a:rPr lang="ar-SA" sz="2200" b="1" dirty="0" smtClean="0">
                <a:solidFill>
                  <a:schemeClr val="tx2"/>
                </a:solidFill>
              </a:rPr>
              <a:t>                                             الدول المجاورة وذلك لاختلاف الأجور والحوافز وفرص</a:t>
            </a:r>
          </a:p>
          <a:p>
            <a:pPr>
              <a:lnSpc>
                <a:spcPct val="200000"/>
              </a:lnSpc>
              <a:buNone/>
            </a:pPr>
            <a:r>
              <a:rPr lang="ar-SA" sz="2200" b="1" dirty="0" smtClean="0">
                <a:solidFill>
                  <a:schemeClr val="tx2"/>
                </a:solidFill>
              </a:rPr>
              <a:t>                                              الترقي وعدد ساعات.</a:t>
            </a:r>
          </a:p>
          <a:p>
            <a:pPr>
              <a:lnSpc>
                <a:spcPct val="200000"/>
              </a:lnSpc>
              <a:buNone/>
            </a:pPr>
            <a:r>
              <a:rPr lang="ar-SA" sz="2200" b="1" dirty="0" smtClean="0">
                <a:solidFill>
                  <a:schemeClr val="tx2"/>
                </a:solidFill>
              </a:rPr>
              <a:t>                                              نظرة المجتمع الدونية إلى الحرفيين، خاصة في دول</a:t>
            </a:r>
          </a:p>
          <a:p>
            <a:pPr>
              <a:lnSpc>
                <a:spcPct val="200000"/>
              </a:lnSpc>
              <a:buNone/>
            </a:pPr>
            <a:r>
              <a:rPr lang="ar-SA" sz="2200" b="1" dirty="0" smtClean="0">
                <a:solidFill>
                  <a:schemeClr val="tx2"/>
                </a:solidFill>
              </a:rPr>
              <a:t>                                             الخليج العربي.</a:t>
            </a:r>
            <a:endParaRPr lang="ar-SA" sz="2400" b="1" dirty="0" smtClean="0"/>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8858280" cy="2052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9" name="رابط مستقيم 8"/>
          <p:cNvCxnSpPr/>
          <p:nvPr/>
        </p:nvCxnSpPr>
        <p:spPr>
          <a:xfrm rot="5400000">
            <a:off x="6072198" y="3643314"/>
            <a:ext cx="5572164" cy="158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 name="رابط كسهم مستقيم 10"/>
          <p:cNvCxnSpPr/>
          <p:nvPr/>
        </p:nvCxnSpPr>
        <p:spPr>
          <a:xfrm rot="10800000">
            <a:off x="8501090" y="1500174"/>
            <a:ext cx="357190"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2" name="رابط كسهم مستقيم 11"/>
          <p:cNvCxnSpPr/>
          <p:nvPr/>
        </p:nvCxnSpPr>
        <p:spPr>
          <a:xfrm rot="10800000">
            <a:off x="5143504" y="1571612"/>
            <a:ext cx="714380"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5400000">
            <a:off x="4037009" y="3393281"/>
            <a:ext cx="3642544" cy="794"/>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رابط كسهم مستقيم 16"/>
          <p:cNvCxnSpPr/>
          <p:nvPr/>
        </p:nvCxnSpPr>
        <p:spPr>
          <a:xfrm rot="10800000">
            <a:off x="5143504" y="2214554"/>
            <a:ext cx="714380"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8" name="رابط كسهم مستقيم 17"/>
          <p:cNvCxnSpPr/>
          <p:nvPr/>
        </p:nvCxnSpPr>
        <p:spPr>
          <a:xfrm rot="10800000">
            <a:off x="5143504" y="2928934"/>
            <a:ext cx="714380"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9" name="رابط كسهم مستقيم 18"/>
          <p:cNvCxnSpPr/>
          <p:nvPr/>
        </p:nvCxnSpPr>
        <p:spPr>
          <a:xfrm rot="10800000">
            <a:off x="5143504" y="5214950"/>
            <a:ext cx="714380"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pic>
        <p:nvPicPr>
          <p:cNvPr id="4098" name="Picture 2" descr="http://t1.gstatic.com/images?q=tbn:ANd9GcRl-qzdeJ58GVZr7fWcO9xq6ZzjWNZ-pnOXl85aacw4cB8T5ef55UaTkDDL">
            <a:hlinkClick r:id="rId2"/>
          </p:cNvPr>
          <p:cNvPicPr>
            <a:picLocks noChangeAspect="1" noChangeArrowheads="1"/>
          </p:cNvPicPr>
          <p:nvPr/>
        </p:nvPicPr>
        <p:blipFill>
          <a:blip r:embed="rId3"/>
          <a:srcRect/>
          <a:stretch>
            <a:fillRect/>
          </a:stretch>
        </p:blipFill>
        <p:spPr bwMode="auto">
          <a:xfrm>
            <a:off x="6143636" y="1928802"/>
            <a:ext cx="2500330" cy="3286148"/>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3"/>
          <p:cNvSpPr>
            <a:spLocks noGrp="1" noChangeArrowheads="1"/>
          </p:cNvSpPr>
          <p:nvPr>
            <p:ph idx="1"/>
          </p:nvPr>
        </p:nvSpPr>
        <p:spPr>
          <a:xfrm>
            <a:off x="214282" y="928670"/>
            <a:ext cx="8929718" cy="5572164"/>
          </a:xfrm>
        </p:spPr>
        <p:txBody>
          <a:bodyPr/>
          <a:lstStyle/>
          <a:p>
            <a:pPr algn="ctr" eaLnBrk="1" hangingPunct="1">
              <a:lnSpc>
                <a:spcPct val="200000"/>
              </a:lnSpc>
              <a:buNone/>
            </a:pPr>
            <a:r>
              <a:rPr lang="ar-SA" sz="2400" b="1" dirty="0" smtClean="0">
                <a:solidFill>
                  <a:schemeClr val="accent3">
                    <a:lumMod val="50000"/>
                  </a:schemeClr>
                </a:solidFill>
              </a:rPr>
              <a:t>جميع الظروف السابقة ساهمت بشكل كبير في ظهور بعض الخصائص التي تميز المنشآت الصغيرة في الخليج العربي، وخاصة المملكة العربية السعودية وهي:</a:t>
            </a:r>
          </a:p>
          <a:p>
            <a:pPr algn="just" eaLnBrk="1" hangingPunct="1">
              <a:lnSpc>
                <a:spcPct val="200000"/>
              </a:lnSpc>
              <a:buNone/>
            </a:pPr>
            <a:r>
              <a:rPr lang="ar-SA" sz="2400" b="1" dirty="0" smtClean="0">
                <a:solidFill>
                  <a:schemeClr val="tx2"/>
                </a:solidFill>
              </a:rPr>
              <a:t>1- ارتفاع نسبة العمالة غير الوطنية في قطاع المنشآت الصغيرة.</a:t>
            </a:r>
          </a:p>
          <a:p>
            <a:pPr algn="just" eaLnBrk="1" hangingPunct="1">
              <a:lnSpc>
                <a:spcPct val="200000"/>
              </a:lnSpc>
              <a:buNone/>
            </a:pPr>
            <a:r>
              <a:rPr lang="ar-SA" sz="2400" b="1" dirty="0" smtClean="0">
                <a:solidFill>
                  <a:schemeClr val="tx2"/>
                </a:solidFill>
              </a:rPr>
              <a:t>2- ارتفاع معدل دوران العمل وذلك بسبب اعتماد هذه المنشآت على حديثي التخرج وقليلي الخبرة الذين لا يجدون فرصة عمل أخرى، وبعد اكتسابهم للخبرة يتم انتقالهم إلى فرص عمل أفضل.</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785794"/>
            <a:ext cx="9144000" cy="1588"/>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3073" name="Picture 1" descr="C:\Documents and Settings\ma260909\سطح المكتب\صور\997219_exclamation_mark.jpg"/>
          <p:cNvPicPr>
            <a:picLocks noChangeAspect="1" noChangeArrowheads="1"/>
          </p:cNvPicPr>
          <p:nvPr/>
        </p:nvPicPr>
        <p:blipFill>
          <a:blip r:embed="rId2"/>
          <a:srcRect/>
          <a:stretch>
            <a:fillRect/>
          </a:stretch>
        </p:blipFill>
        <p:spPr bwMode="auto">
          <a:xfrm>
            <a:off x="0" y="4714875"/>
            <a:ext cx="4214810" cy="214312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3"/>
          <p:cNvSpPr>
            <a:spLocks noGrp="1" noChangeArrowheads="1"/>
          </p:cNvSpPr>
          <p:nvPr>
            <p:ph idx="1"/>
          </p:nvPr>
        </p:nvSpPr>
        <p:spPr>
          <a:xfrm>
            <a:off x="214282" y="714356"/>
            <a:ext cx="8715437" cy="5786478"/>
          </a:xfrm>
        </p:spPr>
        <p:txBody>
          <a:bodyPr>
            <a:normAutofit lnSpcReduction="10000"/>
          </a:bodyPr>
          <a:lstStyle/>
          <a:p>
            <a:pPr eaLnBrk="1" hangingPunct="1">
              <a:lnSpc>
                <a:spcPct val="200000"/>
              </a:lnSpc>
              <a:buNone/>
            </a:pPr>
            <a:r>
              <a:rPr lang="ar-SA" sz="2400" b="1" dirty="0" smtClean="0">
                <a:solidFill>
                  <a:srgbClr val="7030A0"/>
                </a:solidFill>
              </a:rPr>
              <a:t>8- المشكلات الاجتماعية         </a:t>
            </a:r>
            <a:r>
              <a:rPr lang="ar-SA" sz="2200" b="1" dirty="0" smtClean="0">
                <a:solidFill>
                  <a:schemeClr val="tx2"/>
                </a:solidFill>
              </a:rPr>
              <a:t>تظهر هذه المشكلة في المجتمعات التي تتميز بوجود</a:t>
            </a:r>
          </a:p>
          <a:p>
            <a:pPr>
              <a:lnSpc>
                <a:spcPct val="200000"/>
              </a:lnSpc>
              <a:buNone/>
            </a:pPr>
            <a:r>
              <a:rPr lang="ar-SA" sz="2200" b="1" dirty="0" smtClean="0">
                <a:solidFill>
                  <a:schemeClr val="tx2"/>
                </a:solidFill>
              </a:rPr>
              <a:t>                                        عرف سائد وأخلاقيات معروفة أو عنصرية أو تميز ديني</a:t>
            </a:r>
          </a:p>
          <a:p>
            <a:pPr>
              <a:lnSpc>
                <a:spcPct val="200000"/>
              </a:lnSpc>
              <a:buNone/>
            </a:pPr>
            <a:r>
              <a:rPr lang="ar-SA" sz="2200" b="1" dirty="0" smtClean="0">
                <a:solidFill>
                  <a:schemeClr val="tx2"/>
                </a:solidFill>
              </a:rPr>
              <a:t>                                        أو طائفي حيث تؤثر بشكل مباشر على المنشأة .</a:t>
            </a:r>
          </a:p>
          <a:p>
            <a:pPr>
              <a:lnSpc>
                <a:spcPct val="200000"/>
              </a:lnSpc>
              <a:buNone/>
            </a:pPr>
            <a:r>
              <a:rPr lang="ar-SA" sz="2400" b="1" dirty="0" smtClean="0">
                <a:solidFill>
                  <a:schemeClr val="tx2"/>
                </a:solidFill>
              </a:rPr>
              <a:t> </a:t>
            </a:r>
            <a:r>
              <a:rPr lang="ar-SA" sz="2400" b="1" dirty="0" smtClean="0">
                <a:solidFill>
                  <a:srgbClr val="7030A0"/>
                </a:solidFill>
              </a:rPr>
              <a:t>9- المشكلات التسويقية        </a:t>
            </a:r>
            <a:r>
              <a:rPr lang="ar-SA" sz="2200" b="1" dirty="0" smtClean="0">
                <a:solidFill>
                  <a:schemeClr val="tx2"/>
                </a:solidFill>
              </a:rPr>
              <a:t>انخفاض أو تقلب الطلب على بعض المنتجات.</a:t>
            </a:r>
          </a:p>
          <a:p>
            <a:pPr>
              <a:lnSpc>
                <a:spcPct val="200000"/>
              </a:lnSpc>
              <a:buNone/>
            </a:pPr>
            <a:r>
              <a:rPr lang="ar-SA" sz="2200" b="1" dirty="0" smtClean="0">
                <a:solidFill>
                  <a:schemeClr val="tx2"/>
                </a:solidFill>
              </a:rPr>
              <a:t>                                       ظهور منتجات بديلة باستمرار وبتكلفة أقل.</a:t>
            </a:r>
          </a:p>
          <a:p>
            <a:pPr>
              <a:lnSpc>
                <a:spcPct val="200000"/>
              </a:lnSpc>
              <a:buNone/>
            </a:pPr>
            <a:r>
              <a:rPr lang="ar-SA" sz="2200" b="1" dirty="0" smtClean="0">
                <a:solidFill>
                  <a:schemeClr val="tx2"/>
                </a:solidFill>
              </a:rPr>
              <a:t>                                        استغلال التجار الوسطاء للمنشآت الصغيرة .</a:t>
            </a:r>
          </a:p>
          <a:p>
            <a:pPr>
              <a:lnSpc>
                <a:spcPct val="200000"/>
              </a:lnSpc>
              <a:buNone/>
            </a:pPr>
            <a:r>
              <a:rPr lang="ar-SA" sz="2200" b="1" dirty="0" smtClean="0">
                <a:solidFill>
                  <a:schemeClr val="tx2"/>
                </a:solidFill>
              </a:rPr>
              <a:t>                                        عدم القيام بالبحوث التسويقية وتجديد معلومات المنشأة.</a:t>
            </a:r>
          </a:p>
          <a:p>
            <a:pPr>
              <a:lnSpc>
                <a:spcPct val="200000"/>
              </a:lnSpc>
              <a:buNone/>
            </a:pPr>
            <a:r>
              <a:rPr lang="ar-SA" sz="2200" b="1" dirty="0" smtClean="0">
                <a:solidFill>
                  <a:schemeClr val="tx2"/>
                </a:solidFill>
              </a:rPr>
              <a:t>                                       عدم توفر معلومات كافية عن السوق والمستهلك.</a:t>
            </a:r>
            <a:endParaRPr lang="ar-SA" sz="2400" b="1" dirty="0" smtClean="0">
              <a:solidFill>
                <a:schemeClr val="tx2"/>
              </a:solidFill>
            </a:endParaRPr>
          </a:p>
          <a:p>
            <a:pPr>
              <a:lnSpc>
                <a:spcPct val="200000"/>
              </a:lnSpc>
              <a:buNone/>
            </a:pPr>
            <a:endParaRPr lang="ar-SA" sz="2400" b="1" dirty="0" smtClean="0">
              <a:solidFill>
                <a:schemeClr val="accent2"/>
              </a:solidFill>
            </a:endParaRP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785794"/>
            <a:ext cx="8929718" cy="2052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8" name="Straight Connector 5"/>
          <p:cNvCxnSpPr/>
          <p:nvPr/>
        </p:nvCxnSpPr>
        <p:spPr bwMode="auto">
          <a:xfrm rot="5400000" flipH="1" flipV="1">
            <a:off x="6143636" y="3571876"/>
            <a:ext cx="5572164" cy="1588"/>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3" name="رابط كسهم مستقيم 12"/>
          <p:cNvCxnSpPr/>
          <p:nvPr/>
        </p:nvCxnSpPr>
        <p:spPr>
          <a:xfrm rot="10800000">
            <a:off x="8358214" y="1285860"/>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4" name="رابط كسهم مستقيم 13"/>
          <p:cNvCxnSpPr/>
          <p:nvPr/>
        </p:nvCxnSpPr>
        <p:spPr>
          <a:xfrm rot="10800000">
            <a:off x="5786446" y="1214422"/>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5" name="رابط كسهم مستقيم 14"/>
          <p:cNvCxnSpPr/>
          <p:nvPr/>
        </p:nvCxnSpPr>
        <p:spPr>
          <a:xfrm rot="10800000">
            <a:off x="8358214" y="3571876"/>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6" name="رابط كسهم مستقيم 15"/>
          <p:cNvCxnSpPr/>
          <p:nvPr/>
        </p:nvCxnSpPr>
        <p:spPr>
          <a:xfrm rot="10800000">
            <a:off x="5786446" y="3429000"/>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5"/>
          <p:cNvCxnSpPr/>
          <p:nvPr/>
        </p:nvCxnSpPr>
        <p:spPr bwMode="auto">
          <a:xfrm rot="5400000" flipH="1" flipV="1">
            <a:off x="4965703" y="4821247"/>
            <a:ext cx="2786082" cy="1588"/>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21" name="رابط كسهم مستقيم 20"/>
          <p:cNvCxnSpPr/>
          <p:nvPr/>
        </p:nvCxnSpPr>
        <p:spPr>
          <a:xfrm rot="10800000">
            <a:off x="5786446" y="4071942"/>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2" name="رابط كسهم مستقيم 21"/>
          <p:cNvCxnSpPr/>
          <p:nvPr/>
        </p:nvCxnSpPr>
        <p:spPr>
          <a:xfrm rot="10800000">
            <a:off x="5786446" y="4786322"/>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3" name="رابط كسهم مستقيم 22"/>
          <p:cNvCxnSpPr/>
          <p:nvPr/>
        </p:nvCxnSpPr>
        <p:spPr>
          <a:xfrm rot="10800000">
            <a:off x="5786446" y="5500702"/>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4" name="رابط كسهم مستقيم 23"/>
          <p:cNvCxnSpPr/>
          <p:nvPr/>
        </p:nvCxnSpPr>
        <p:spPr>
          <a:xfrm rot="10800000">
            <a:off x="5786446" y="6215082"/>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878346"/>
          </a:xfrm>
        </p:spPr>
        <p:txBody>
          <a:bodyPr>
            <a:normAutofit/>
          </a:bodyPr>
          <a:lstStyle/>
          <a:p>
            <a:pPr eaLnBrk="1" hangingPunct="1"/>
            <a:r>
              <a:rPr lang="ar-SA" sz="3200" b="1" dirty="0" smtClean="0">
                <a:solidFill>
                  <a:schemeClr val="accent2"/>
                </a:solidFill>
                <a:cs typeface="Simplified Arabic" pitchFamily="2" charset="-78"/>
              </a:rPr>
              <a:t>ثانيا: مشكلات البيئة الداخلية</a:t>
            </a:r>
            <a:endParaRPr lang="en-US" sz="32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214282" y="1571612"/>
            <a:ext cx="8715435" cy="4089413"/>
          </a:xfrm>
        </p:spPr>
        <p:txBody>
          <a:bodyPr/>
          <a:lstStyle/>
          <a:p>
            <a:pPr eaLnBrk="1" hangingPunct="1">
              <a:lnSpc>
                <a:spcPct val="200000"/>
              </a:lnSpc>
              <a:buNone/>
            </a:pPr>
            <a:r>
              <a:rPr lang="ar-SA" sz="2400" b="1" dirty="0" smtClean="0">
                <a:solidFill>
                  <a:srgbClr val="7030A0"/>
                </a:solidFill>
              </a:rPr>
              <a:t> 1-المشكلات الاقتصادية الداخلية       </a:t>
            </a:r>
            <a:r>
              <a:rPr lang="ar-SA" sz="2200" b="1" dirty="0" smtClean="0">
                <a:solidFill>
                  <a:schemeClr val="tx2"/>
                </a:solidFill>
              </a:rPr>
              <a:t>مشكلات ناتجة عن ضعف أو عدم دراسة جدوى</a:t>
            </a:r>
          </a:p>
          <a:p>
            <a:pPr>
              <a:lnSpc>
                <a:spcPct val="200000"/>
              </a:lnSpc>
              <a:buNone/>
            </a:pPr>
            <a:r>
              <a:rPr lang="ar-SA" sz="2200" b="1" dirty="0" smtClean="0">
                <a:solidFill>
                  <a:schemeClr val="tx2"/>
                </a:solidFill>
              </a:rPr>
              <a:t>                                                 إنشاء المؤسسة قبل التأسيس.</a:t>
            </a:r>
            <a:endParaRPr lang="ar-SA" sz="2200" b="1" dirty="0" smtClean="0">
              <a:solidFill>
                <a:srgbClr val="7030A0"/>
              </a:solidFill>
            </a:endParaRPr>
          </a:p>
          <a:p>
            <a:pPr eaLnBrk="1" hangingPunct="1">
              <a:lnSpc>
                <a:spcPct val="200000"/>
              </a:lnSpc>
              <a:buNone/>
            </a:pPr>
            <a:r>
              <a:rPr lang="ar-SA" sz="2200" b="1" dirty="0" smtClean="0">
                <a:solidFill>
                  <a:srgbClr val="7030A0"/>
                </a:solidFill>
              </a:rPr>
              <a:t>                                                 </a:t>
            </a:r>
            <a:r>
              <a:rPr lang="ar-SA" sz="2200" b="1" dirty="0" smtClean="0">
                <a:solidFill>
                  <a:schemeClr val="tx2"/>
                </a:solidFill>
              </a:rPr>
              <a:t>مشكلة التوسعات غير المخططة مما يؤدي إلى وجود</a:t>
            </a:r>
          </a:p>
          <a:p>
            <a:pPr>
              <a:lnSpc>
                <a:spcPct val="200000"/>
              </a:lnSpc>
              <a:buNone/>
            </a:pPr>
            <a:r>
              <a:rPr lang="ar-SA" sz="2200" b="1" dirty="0" smtClean="0">
                <a:solidFill>
                  <a:schemeClr val="tx2"/>
                </a:solidFill>
              </a:rPr>
              <a:t>                                                 طاقات إنتاجية عاطلة أو فشل كثير من هذه المنشآت</a:t>
            </a:r>
          </a:p>
          <a:p>
            <a:pPr>
              <a:lnSpc>
                <a:spcPct val="200000"/>
              </a:lnSpc>
              <a:buNone/>
            </a:pPr>
            <a:r>
              <a:rPr lang="ar-SA" sz="2200" b="1" dirty="0" smtClean="0">
                <a:solidFill>
                  <a:schemeClr val="tx2"/>
                </a:solidFill>
              </a:rPr>
              <a:t>                                                 وخروجها من السوق.</a:t>
            </a:r>
          </a:p>
          <a:p>
            <a:pPr eaLnBrk="1" hangingPunct="1">
              <a:lnSpc>
                <a:spcPct val="200000"/>
              </a:lnSpc>
              <a:buNone/>
            </a:pPr>
            <a:endParaRPr lang="ar-SA" sz="2200" b="1" dirty="0" smtClean="0">
              <a:solidFill>
                <a:schemeClr val="tx2"/>
              </a:solidFill>
            </a:endParaRP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7" name="Straight Connector 5"/>
          <p:cNvCxnSpPr/>
          <p:nvPr/>
        </p:nvCxnSpPr>
        <p:spPr bwMode="auto">
          <a:xfrm>
            <a:off x="0" y="1500174"/>
            <a:ext cx="8786842" cy="1588"/>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9" name="Straight Connector 5"/>
          <p:cNvCxnSpPr/>
          <p:nvPr/>
        </p:nvCxnSpPr>
        <p:spPr bwMode="auto">
          <a:xfrm rot="5400000" flipH="1" flipV="1">
            <a:off x="6251587" y="4035429"/>
            <a:ext cx="5071304" cy="794"/>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4" name="رابط كسهم مستقيم 13"/>
          <p:cNvCxnSpPr/>
          <p:nvPr/>
        </p:nvCxnSpPr>
        <p:spPr>
          <a:xfrm rot="10800000">
            <a:off x="8286776" y="2143116"/>
            <a:ext cx="500066"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5" name="رابط كسهم مستقيم 14"/>
          <p:cNvCxnSpPr/>
          <p:nvPr/>
        </p:nvCxnSpPr>
        <p:spPr>
          <a:xfrm rot="10800000">
            <a:off x="5072066" y="2071678"/>
            <a:ext cx="500066"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6" name="رابط كسهم مستقيم 15"/>
          <p:cNvCxnSpPr/>
          <p:nvPr/>
        </p:nvCxnSpPr>
        <p:spPr>
          <a:xfrm rot="10800000">
            <a:off x="5072066" y="3643314"/>
            <a:ext cx="500066"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5"/>
          <p:cNvCxnSpPr/>
          <p:nvPr/>
        </p:nvCxnSpPr>
        <p:spPr bwMode="auto">
          <a:xfrm rot="5400000" flipH="1" flipV="1">
            <a:off x="4786314" y="2857496"/>
            <a:ext cx="1571636" cy="1588"/>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2050" name="Picture 2" descr="C:\Documents and Settings\ma260909\سطح المكتب\صور\mfln506l.jpg"/>
          <p:cNvPicPr>
            <a:picLocks noChangeAspect="1" noChangeArrowheads="1"/>
          </p:cNvPicPr>
          <p:nvPr/>
        </p:nvPicPr>
        <p:blipFill>
          <a:blip r:embed="rId2"/>
          <a:srcRect/>
          <a:stretch>
            <a:fillRect/>
          </a:stretch>
        </p:blipFill>
        <p:spPr bwMode="auto">
          <a:xfrm>
            <a:off x="5643570" y="2357430"/>
            <a:ext cx="3000396" cy="428628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3"/>
          <p:cNvSpPr>
            <a:spLocks noGrp="1" noChangeArrowheads="1"/>
          </p:cNvSpPr>
          <p:nvPr>
            <p:ph idx="1"/>
          </p:nvPr>
        </p:nvSpPr>
        <p:spPr>
          <a:xfrm>
            <a:off x="0" y="642918"/>
            <a:ext cx="8929717" cy="6072230"/>
          </a:xfrm>
        </p:spPr>
        <p:txBody>
          <a:bodyPr>
            <a:normAutofit fontScale="85000" lnSpcReduction="20000"/>
          </a:bodyPr>
          <a:lstStyle/>
          <a:p>
            <a:pPr eaLnBrk="1" hangingPunct="1">
              <a:lnSpc>
                <a:spcPct val="200000"/>
              </a:lnSpc>
              <a:buNone/>
            </a:pPr>
            <a:r>
              <a:rPr lang="ar-SA" sz="2200" b="1" dirty="0" smtClean="0">
                <a:solidFill>
                  <a:schemeClr val="tx2"/>
                </a:solidFill>
              </a:rPr>
              <a:t>                                      ضعف القدرات التنظيمية والتسويقية لدى أصحاب هذه المنشآت.</a:t>
            </a:r>
          </a:p>
          <a:p>
            <a:pPr eaLnBrk="1" hangingPunct="1">
              <a:lnSpc>
                <a:spcPct val="200000"/>
              </a:lnSpc>
              <a:buNone/>
            </a:pPr>
            <a:r>
              <a:rPr lang="ar-SA" sz="2200" b="1" dirty="0" smtClean="0">
                <a:solidFill>
                  <a:schemeClr val="tx2"/>
                </a:solidFill>
              </a:rPr>
              <a:t>                                      عدم توافر المهارات البشرية المطلوبة، ونقص التدريب.</a:t>
            </a:r>
          </a:p>
          <a:p>
            <a:pPr eaLnBrk="1" hangingPunct="1">
              <a:lnSpc>
                <a:spcPct val="200000"/>
              </a:lnSpc>
              <a:buNone/>
            </a:pPr>
            <a:r>
              <a:rPr lang="ar-SA" sz="2200" b="1" dirty="0" smtClean="0">
                <a:solidFill>
                  <a:schemeClr val="tx2"/>
                </a:solidFill>
              </a:rPr>
              <a:t>                                       نقص المهارات الإدارية لدى القائمين على الإدارة فيها.</a:t>
            </a:r>
          </a:p>
          <a:p>
            <a:pPr>
              <a:lnSpc>
                <a:spcPct val="200000"/>
              </a:lnSpc>
              <a:buNone/>
            </a:pPr>
            <a:r>
              <a:rPr lang="ar-SA" sz="2200" b="1" dirty="0" smtClean="0">
                <a:solidFill>
                  <a:schemeClr val="tx2"/>
                </a:solidFill>
              </a:rPr>
              <a:t> </a:t>
            </a:r>
            <a:r>
              <a:rPr lang="ar-SA" sz="2400" b="1" dirty="0" smtClean="0">
                <a:solidFill>
                  <a:srgbClr val="7030A0"/>
                </a:solidFill>
              </a:rPr>
              <a:t>2- المشكلات الإدارية</a:t>
            </a:r>
            <a:r>
              <a:rPr lang="ar-SA" sz="2400" b="1" dirty="0" smtClean="0">
                <a:solidFill>
                  <a:schemeClr val="tx2"/>
                </a:solidFill>
              </a:rPr>
              <a:t>           </a:t>
            </a:r>
            <a:r>
              <a:rPr lang="ar-SA" sz="2200" b="1" dirty="0" smtClean="0">
                <a:solidFill>
                  <a:schemeClr val="tx2"/>
                </a:solidFill>
              </a:rPr>
              <a:t>ضعف الكوادر المحاسبية أو عدم وجودها والاعتماد على المحاسبين الخارجيين </a:t>
            </a:r>
          </a:p>
          <a:p>
            <a:pPr>
              <a:lnSpc>
                <a:spcPct val="200000"/>
              </a:lnSpc>
              <a:buNone/>
            </a:pPr>
            <a:r>
              <a:rPr lang="ar-SA" sz="2200" b="1" dirty="0" smtClean="0">
                <a:solidFill>
                  <a:schemeClr val="tx2"/>
                </a:solidFill>
              </a:rPr>
              <a:t>                                                       في إعداد حسابات المنشأة.</a:t>
            </a:r>
          </a:p>
          <a:p>
            <a:pPr>
              <a:lnSpc>
                <a:spcPct val="200000"/>
              </a:lnSpc>
              <a:buNone/>
            </a:pPr>
            <a:r>
              <a:rPr lang="ar-SA" sz="2200" b="1" dirty="0" smtClean="0">
                <a:solidFill>
                  <a:schemeClr val="tx2"/>
                </a:solidFill>
              </a:rPr>
              <a:t>                                        افتقار العديد المنشآت الصغيرة لمفهوم تخطيط الإنتاج ومفاهيم الجودة.</a:t>
            </a:r>
          </a:p>
          <a:p>
            <a:pPr>
              <a:lnSpc>
                <a:spcPct val="200000"/>
              </a:lnSpc>
              <a:buNone/>
            </a:pPr>
            <a:r>
              <a:rPr lang="ar-SA" sz="2200" b="1" dirty="0" smtClean="0">
                <a:solidFill>
                  <a:schemeClr val="tx2"/>
                </a:solidFill>
              </a:rPr>
              <a:t>                                      عدم قدرة أصحاب المنشآت الصغيرة على القيام بوظائف الإدارة.</a:t>
            </a:r>
          </a:p>
          <a:p>
            <a:pPr>
              <a:lnSpc>
                <a:spcPct val="200000"/>
              </a:lnSpc>
              <a:buNone/>
            </a:pPr>
            <a:r>
              <a:rPr lang="ar-SA" sz="2200" b="1" dirty="0" smtClean="0">
                <a:solidFill>
                  <a:schemeClr val="tx2"/>
                </a:solidFill>
              </a:rPr>
              <a:t>                                     عدم القدرة على التعامل مع التحديات المختلفة التي تواجه المنشآت الصغيرة.</a:t>
            </a:r>
          </a:p>
          <a:p>
            <a:pPr>
              <a:lnSpc>
                <a:spcPct val="200000"/>
              </a:lnSpc>
              <a:buNone/>
            </a:pPr>
            <a:r>
              <a:rPr lang="ar-SA" sz="2200" b="1" dirty="0" smtClean="0">
                <a:solidFill>
                  <a:schemeClr val="tx2"/>
                </a:solidFill>
              </a:rPr>
              <a:t>                                     مواجهة مشاكل تسويقية تتمثل بشكل أساسي في افتقاد المتخصص بهذا الحقل.</a:t>
            </a:r>
          </a:p>
          <a:p>
            <a:pPr eaLnBrk="1" hangingPunct="1">
              <a:lnSpc>
                <a:spcPct val="200000"/>
              </a:lnSpc>
              <a:buNone/>
            </a:pPr>
            <a:r>
              <a:rPr lang="ar-SA" sz="2200" b="1" dirty="0" smtClean="0">
                <a:solidFill>
                  <a:schemeClr val="tx2"/>
                </a:solidFill>
              </a:rPr>
              <a:t>                                    </a:t>
            </a:r>
            <a:endParaRPr lang="ar-SA" sz="2400" b="1" dirty="0" smtClean="0">
              <a:solidFill>
                <a:srgbClr val="7030A0"/>
              </a:solidFill>
            </a:endParaRP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785794"/>
            <a:ext cx="8858280" cy="2052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7" name="Straight Connector 3"/>
          <p:cNvCxnSpPr/>
          <p:nvPr/>
        </p:nvCxnSpPr>
        <p:spPr bwMode="auto">
          <a:xfrm rot="5400000" flipH="1" flipV="1">
            <a:off x="6001554" y="3713958"/>
            <a:ext cx="5715040" cy="1588"/>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3" name="رابط كسهم مستقيم 12"/>
          <p:cNvCxnSpPr/>
          <p:nvPr/>
        </p:nvCxnSpPr>
        <p:spPr>
          <a:xfrm rot="10800000">
            <a:off x="8429652" y="2928934"/>
            <a:ext cx="428628"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4" name="رابط كسهم مستقيم 13"/>
          <p:cNvCxnSpPr/>
          <p:nvPr/>
        </p:nvCxnSpPr>
        <p:spPr>
          <a:xfrm rot="10800000">
            <a:off x="6357950" y="1000108"/>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3"/>
          <p:cNvCxnSpPr/>
          <p:nvPr/>
        </p:nvCxnSpPr>
        <p:spPr bwMode="auto">
          <a:xfrm rot="5400000" flipH="1" flipV="1">
            <a:off x="4572782" y="3356780"/>
            <a:ext cx="4714932" cy="1588"/>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8" name="رابط كسهم مستقيم 17"/>
          <p:cNvCxnSpPr/>
          <p:nvPr/>
        </p:nvCxnSpPr>
        <p:spPr>
          <a:xfrm rot="10800000">
            <a:off x="6357950" y="3929066"/>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0" name="رابط كسهم مستقيم 19"/>
          <p:cNvCxnSpPr/>
          <p:nvPr/>
        </p:nvCxnSpPr>
        <p:spPr>
          <a:xfrm rot="10800000">
            <a:off x="6357950" y="2786058"/>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1" name="رابط كسهم مستقيم 20"/>
          <p:cNvCxnSpPr/>
          <p:nvPr/>
        </p:nvCxnSpPr>
        <p:spPr>
          <a:xfrm rot="10800000">
            <a:off x="6357950" y="2214554"/>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2" name="رابط كسهم مستقيم 21"/>
          <p:cNvCxnSpPr/>
          <p:nvPr/>
        </p:nvCxnSpPr>
        <p:spPr>
          <a:xfrm rot="10800000">
            <a:off x="6357950" y="1643050"/>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3" name="رابط كسهم مستقيم 22"/>
          <p:cNvCxnSpPr/>
          <p:nvPr/>
        </p:nvCxnSpPr>
        <p:spPr>
          <a:xfrm rot="10800000">
            <a:off x="6357950" y="4500570"/>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4" name="رابط كسهم مستقيم 23"/>
          <p:cNvCxnSpPr/>
          <p:nvPr/>
        </p:nvCxnSpPr>
        <p:spPr>
          <a:xfrm rot="10800000">
            <a:off x="6357950" y="5072074"/>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5" name="رابط كسهم مستقيم 24"/>
          <p:cNvCxnSpPr/>
          <p:nvPr/>
        </p:nvCxnSpPr>
        <p:spPr>
          <a:xfrm rot="10800000">
            <a:off x="6357950" y="5715016"/>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pic>
        <p:nvPicPr>
          <p:cNvPr id="27650" name="Picture 2" descr="C:\Documents and Settings\ma260909\سطح المكتب\صور\imagesCABI8TEE.jpg"/>
          <p:cNvPicPr>
            <a:picLocks noChangeAspect="1" noChangeArrowheads="1"/>
          </p:cNvPicPr>
          <p:nvPr/>
        </p:nvPicPr>
        <p:blipFill>
          <a:blip r:embed="rId2"/>
          <a:srcRect/>
          <a:stretch>
            <a:fillRect/>
          </a:stretch>
        </p:blipFill>
        <p:spPr bwMode="auto">
          <a:xfrm>
            <a:off x="7000892" y="3000372"/>
            <a:ext cx="1785950" cy="2714644"/>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ma260909\سطح المكتب\صور\imagesCA3QXPPK.jpg"/>
          <p:cNvPicPr>
            <a:picLocks noChangeAspect="1" noChangeArrowheads="1"/>
          </p:cNvPicPr>
          <p:nvPr/>
        </p:nvPicPr>
        <p:blipFill>
          <a:blip r:embed="rId2"/>
          <a:srcRect/>
          <a:stretch>
            <a:fillRect/>
          </a:stretch>
        </p:blipFill>
        <p:spPr bwMode="auto">
          <a:xfrm>
            <a:off x="0" y="714356"/>
            <a:ext cx="9144000" cy="6143644"/>
          </a:xfrm>
          <a:prstGeom prst="rect">
            <a:avLst/>
          </a:prstGeom>
          <a:noFill/>
        </p:spPr>
      </p:pic>
      <p:sp>
        <p:nvSpPr>
          <p:cNvPr id="3076" name="Rectangle 2"/>
          <p:cNvSpPr>
            <a:spLocks noGrp="1" noChangeArrowheads="1"/>
          </p:cNvSpPr>
          <p:nvPr>
            <p:ph type="title"/>
          </p:nvPr>
        </p:nvSpPr>
        <p:spPr>
          <a:xfrm>
            <a:off x="539552" y="714356"/>
            <a:ext cx="8229600" cy="714380"/>
          </a:xfrm>
        </p:spPr>
        <p:txBody>
          <a:bodyPr>
            <a:normAutofit/>
          </a:bodyPr>
          <a:lstStyle/>
          <a:p>
            <a:pPr eaLnBrk="1" hangingPunct="1"/>
            <a:r>
              <a:rPr lang="ar-SA" sz="3200" b="1" dirty="0" smtClean="0">
                <a:solidFill>
                  <a:schemeClr val="accent2"/>
                </a:solidFill>
                <a:cs typeface="Simplified Arabic" pitchFamily="2" charset="-78"/>
              </a:rPr>
              <a:t>عوامل نجاح المنشآت الصغيرة</a:t>
            </a:r>
            <a:endParaRPr lang="en-US" sz="32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0" y="1071546"/>
            <a:ext cx="9144000" cy="5500726"/>
          </a:xfrm>
        </p:spPr>
        <p:txBody>
          <a:bodyPr/>
          <a:lstStyle/>
          <a:p>
            <a:pPr eaLnBrk="1" hangingPunct="1">
              <a:lnSpc>
                <a:spcPct val="200000"/>
              </a:lnSpc>
              <a:buNone/>
            </a:pPr>
            <a:r>
              <a:rPr lang="ar-SA" sz="2400" b="1" dirty="0" smtClean="0">
                <a:solidFill>
                  <a:srgbClr val="7030A0"/>
                </a:solidFill>
              </a:rPr>
              <a:t>أولاً: العوامل الشخصية</a:t>
            </a:r>
          </a:p>
          <a:p>
            <a:pPr eaLnBrk="1" hangingPunct="1">
              <a:lnSpc>
                <a:spcPct val="200000"/>
              </a:lnSpc>
              <a:buNone/>
            </a:pPr>
            <a:endParaRPr lang="ar-SA" sz="2400" b="1" dirty="0" smtClean="0">
              <a:solidFill>
                <a:srgbClr val="7030A0"/>
              </a:solidFill>
            </a:endParaRPr>
          </a:p>
          <a:p>
            <a:pPr eaLnBrk="1" hangingPunct="1">
              <a:lnSpc>
                <a:spcPct val="200000"/>
              </a:lnSpc>
              <a:buFont typeface="Wingdings" pitchFamily="2" charset="2"/>
              <a:buChar char="Ø"/>
            </a:pPr>
            <a:r>
              <a:rPr lang="ar-SA" sz="2200" b="1" dirty="0" smtClean="0"/>
              <a:t>الاستعداد والجدية من قبل المستثمر للتكيف مع ظروف العمل.</a:t>
            </a:r>
          </a:p>
          <a:p>
            <a:pPr eaLnBrk="1" hangingPunct="1">
              <a:lnSpc>
                <a:spcPct val="200000"/>
              </a:lnSpc>
              <a:buFont typeface="Wingdings" pitchFamily="2" charset="2"/>
              <a:buChar char="Ø"/>
            </a:pPr>
            <a:r>
              <a:rPr lang="ar-SA" sz="2200" b="1" dirty="0" smtClean="0"/>
              <a:t>الحرص على فصل الظروف الأسرية عن بيئة العمل.</a:t>
            </a:r>
          </a:p>
          <a:p>
            <a:pPr>
              <a:lnSpc>
                <a:spcPct val="200000"/>
              </a:lnSpc>
              <a:buFont typeface="Wingdings" pitchFamily="2" charset="2"/>
              <a:buChar char="Ø"/>
            </a:pPr>
            <a:r>
              <a:rPr lang="ar-SA" sz="2200" b="1" dirty="0" smtClean="0"/>
              <a:t>الحرص على اكتساب الحد الأدنى من الخبرة بشكل عملي وسريع.</a:t>
            </a:r>
          </a:p>
          <a:p>
            <a:pPr eaLnBrk="1" hangingPunct="1">
              <a:lnSpc>
                <a:spcPct val="200000"/>
              </a:lnSpc>
              <a:buFont typeface="Wingdings" pitchFamily="2" charset="2"/>
              <a:buChar char="Ø"/>
            </a:pPr>
            <a:r>
              <a:rPr lang="ar-SA" sz="2200" b="1" dirty="0" smtClean="0"/>
              <a:t>يعتمد نجاح المنشأة الصغيرة على توفر العديد من السمات القيادية في شخصية صاحب المنشأة.</a:t>
            </a:r>
          </a:p>
          <a:p>
            <a:pPr eaLnBrk="1" hangingPunct="1">
              <a:lnSpc>
                <a:spcPct val="200000"/>
              </a:lnSpc>
              <a:buFont typeface="Wingdings" pitchFamily="2" charset="2"/>
              <a:buChar char="Ø"/>
            </a:pPr>
            <a:r>
              <a:rPr lang="ar-SA" sz="2200" b="1" dirty="0" smtClean="0"/>
              <a:t>ضرورة توفر العديد من المهارات الإدارية والتي تساعد المدير/ المالك على الإدارة بنجاح. </a:t>
            </a:r>
          </a:p>
          <a:p>
            <a:pPr eaLnBrk="1" hangingPunct="1">
              <a:lnSpc>
                <a:spcPct val="200000"/>
              </a:lnSpc>
              <a:buNone/>
            </a:pPr>
            <a:endParaRPr lang="ar-SA" sz="2400" b="1" dirty="0" smtClean="0">
              <a:solidFill>
                <a:srgbClr val="7030A0"/>
              </a:solidFill>
            </a:endParaRP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C:\Documents and Settings\ma260909\سطح المكتب\صور\imagesCAQ8FH3H.jpg"/>
          <p:cNvPicPr>
            <a:picLocks noChangeAspect="1" noChangeArrowheads="1"/>
          </p:cNvPicPr>
          <p:nvPr/>
        </p:nvPicPr>
        <p:blipFill>
          <a:blip r:embed="rId2"/>
          <a:srcRect/>
          <a:stretch>
            <a:fillRect/>
          </a:stretch>
        </p:blipFill>
        <p:spPr bwMode="auto">
          <a:xfrm rot="19113451">
            <a:off x="6343790" y="4505819"/>
            <a:ext cx="2214578" cy="1833542"/>
          </a:xfrm>
          <a:prstGeom prst="rect">
            <a:avLst/>
          </a:prstGeom>
          <a:noFill/>
        </p:spPr>
      </p:pic>
      <p:sp>
        <p:nvSpPr>
          <p:cNvPr id="3076" name="Rectangle 2"/>
          <p:cNvSpPr>
            <a:spLocks noGrp="1" noChangeArrowheads="1"/>
          </p:cNvSpPr>
          <p:nvPr>
            <p:ph type="title"/>
          </p:nvPr>
        </p:nvSpPr>
        <p:spPr>
          <a:xfrm>
            <a:off x="539552" y="714356"/>
            <a:ext cx="8229600" cy="785818"/>
          </a:xfrm>
        </p:spPr>
        <p:txBody>
          <a:bodyPr>
            <a:normAutofit/>
          </a:bodyPr>
          <a:lstStyle/>
          <a:p>
            <a:pPr algn="r" eaLnBrk="1" hangingPunct="1"/>
            <a:r>
              <a:rPr lang="ar-SA" sz="2400" b="1" dirty="0" smtClean="0">
                <a:solidFill>
                  <a:srgbClr val="7030A0"/>
                </a:solidFill>
                <a:cs typeface="Simplified Arabic" pitchFamily="2" charset="-78"/>
              </a:rPr>
              <a:t>ثانياً: العوامل المتعلقة بالمنشأة</a:t>
            </a:r>
            <a:endParaRPr lang="en-US" sz="2400" b="1" dirty="0" smtClean="0">
              <a:solidFill>
                <a:srgbClr val="7030A0"/>
              </a:solidFill>
              <a:cs typeface="Simplified Arabic" pitchFamily="2" charset="-78"/>
            </a:endParaRPr>
          </a:p>
        </p:txBody>
      </p:sp>
      <p:sp>
        <p:nvSpPr>
          <p:cNvPr id="3077" name="Rectangle 3"/>
          <p:cNvSpPr>
            <a:spLocks noGrp="1" noChangeArrowheads="1"/>
          </p:cNvSpPr>
          <p:nvPr>
            <p:ph idx="1"/>
          </p:nvPr>
        </p:nvSpPr>
        <p:spPr>
          <a:xfrm>
            <a:off x="214282" y="1428736"/>
            <a:ext cx="8715435" cy="5000660"/>
          </a:xfrm>
        </p:spPr>
        <p:txBody>
          <a:bodyPr>
            <a:normAutofit/>
          </a:bodyPr>
          <a:lstStyle/>
          <a:p>
            <a:pPr eaLnBrk="1" hangingPunct="1">
              <a:lnSpc>
                <a:spcPct val="200000"/>
              </a:lnSpc>
              <a:buFont typeface="Wingdings" pitchFamily="2" charset="2"/>
              <a:buChar char="ü"/>
            </a:pPr>
            <a:r>
              <a:rPr lang="ar-SA" sz="2200" b="1" dirty="0" smtClean="0">
                <a:solidFill>
                  <a:schemeClr val="tx2"/>
                </a:solidFill>
              </a:rPr>
              <a:t>إجراء دراسة أولية عن جدوى المنشأة والتي على ضوءها يمكن وضع خطة للمشروع.</a:t>
            </a:r>
          </a:p>
          <a:p>
            <a:pPr eaLnBrk="1" hangingPunct="1">
              <a:lnSpc>
                <a:spcPct val="200000"/>
              </a:lnSpc>
              <a:buFont typeface="Wingdings" pitchFamily="2" charset="2"/>
              <a:buChar char="ü"/>
            </a:pPr>
            <a:r>
              <a:rPr lang="ar-SA" sz="2200" b="1" dirty="0" smtClean="0">
                <a:solidFill>
                  <a:schemeClr val="tx2"/>
                </a:solidFill>
              </a:rPr>
              <a:t>تطوير القدرات الإدارية اللازمة لسير العمل في المنشأة.</a:t>
            </a:r>
          </a:p>
          <a:p>
            <a:pPr eaLnBrk="1" hangingPunct="1">
              <a:lnSpc>
                <a:spcPct val="200000"/>
              </a:lnSpc>
              <a:buFont typeface="Wingdings" pitchFamily="2" charset="2"/>
              <a:buChar char="ü"/>
            </a:pPr>
            <a:r>
              <a:rPr lang="ar-SA" sz="2200" b="1" dirty="0" smtClean="0">
                <a:solidFill>
                  <a:schemeClr val="tx2"/>
                </a:solidFill>
              </a:rPr>
              <a:t>وظيفة التمويل والمحاسبة، والتي تساعد في وضع الخطط المالية الملائمة مع التعامل مع الجوانب المالية والمحاسبية بطريقة صحيحة تضمن التغلب على المشكلات في هذا الحقل.  </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29699" name="Picture 3" descr="C:\Documents and Settings\ma260909\سطح المكتب\صور\imagesCARY6Z6L.jpg"/>
          <p:cNvPicPr>
            <a:picLocks noChangeAspect="1" noChangeArrowheads="1"/>
          </p:cNvPicPr>
          <p:nvPr/>
        </p:nvPicPr>
        <p:blipFill>
          <a:blip r:embed="rId3"/>
          <a:srcRect/>
          <a:stretch>
            <a:fillRect/>
          </a:stretch>
        </p:blipFill>
        <p:spPr bwMode="auto">
          <a:xfrm rot="19311897">
            <a:off x="3450729" y="4653542"/>
            <a:ext cx="2371091" cy="1617434"/>
          </a:xfrm>
          <a:prstGeom prst="rect">
            <a:avLst/>
          </a:prstGeom>
          <a:noFill/>
        </p:spPr>
      </p:pic>
      <p:pic>
        <p:nvPicPr>
          <p:cNvPr id="1026" name="Picture 2" descr="C:\Documents and Settings\ma260909\سطح المكتب\صور\accounting.jpg"/>
          <p:cNvPicPr>
            <a:picLocks noChangeAspect="1" noChangeArrowheads="1"/>
          </p:cNvPicPr>
          <p:nvPr/>
        </p:nvPicPr>
        <p:blipFill>
          <a:blip r:embed="rId4"/>
          <a:srcRect/>
          <a:stretch>
            <a:fillRect/>
          </a:stretch>
        </p:blipFill>
        <p:spPr bwMode="auto">
          <a:xfrm rot="19491352">
            <a:off x="247810" y="4697202"/>
            <a:ext cx="2394358" cy="1619248"/>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571480"/>
            <a:ext cx="8229600" cy="1071570"/>
          </a:xfrm>
        </p:spPr>
        <p:txBody>
          <a:bodyPr>
            <a:normAutofit/>
          </a:bodyPr>
          <a:lstStyle/>
          <a:p>
            <a:pPr algn="r" eaLnBrk="1" hangingPunct="1"/>
            <a:r>
              <a:rPr lang="ar-SA" sz="2400" b="1" dirty="0" smtClean="0">
                <a:solidFill>
                  <a:srgbClr val="7030A0"/>
                </a:solidFill>
                <a:cs typeface="Simplified Arabic" pitchFamily="2" charset="-78"/>
              </a:rPr>
              <a:t>ثالثاً: العوامل المتعلقة بالبيئة.</a:t>
            </a:r>
            <a:endParaRPr lang="en-US" sz="2400" b="1" dirty="0" smtClean="0">
              <a:solidFill>
                <a:srgbClr val="7030A0"/>
              </a:solidFill>
              <a:cs typeface="Simplified Arabic" pitchFamily="2" charset="-78"/>
            </a:endParaRPr>
          </a:p>
        </p:txBody>
      </p:sp>
      <p:sp>
        <p:nvSpPr>
          <p:cNvPr id="3077" name="Rectangle 3"/>
          <p:cNvSpPr>
            <a:spLocks noGrp="1" noChangeArrowheads="1"/>
          </p:cNvSpPr>
          <p:nvPr>
            <p:ph idx="1"/>
          </p:nvPr>
        </p:nvSpPr>
        <p:spPr>
          <a:xfrm>
            <a:off x="214282" y="1285860"/>
            <a:ext cx="8715435" cy="5286412"/>
          </a:xfrm>
        </p:spPr>
        <p:txBody>
          <a:bodyPr>
            <a:normAutofit fontScale="85000" lnSpcReduction="20000"/>
          </a:bodyPr>
          <a:lstStyle/>
          <a:p>
            <a:pPr eaLnBrk="1" hangingPunct="1">
              <a:lnSpc>
                <a:spcPct val="200000"/>
              </a:lnSpc>
              <a:buFont typeface="Wingdings" pitchFamily="2" charset="2"/>
              <a:buChar char="v"/>
            </a:pPr>
            <a:r>
              <a:rPr lang="ar-SA" sz="2200" b="1" dirty="0" smtClean="0">
                <a:solidFill>
                  <a:schemeClr val="tx2"/>
                </a:solidFill>
              </a:rPr>
              <a:t>التخطيط المركزي لأنشطة المنشآت الصغيرة ، مع تحديد أوجه المساعدة التي يحتاج إليها.</a:t>
            </a:r>
          </a:p>
          <a:p>
            <a:pPr eaLnBrk="1" hangingPunct="1">
              <a:lnSpc>
                <a:spcPct val="200000"/>
              </a:lnSpc>
              <a:buFont typeface="Wingdings" pitchFamily="2" charset="2"/>
              <a:buChar char="v"/>
            </a:pPr>
            <a:r>
              <a:rPr lang="ar-SA" sz="2200" b="1" dirty="0" smtClean="0">
                <a:solidFill>
                  <a:schemeClr val="tx2"/>
                </a:solidFill>
              </a:rPr>
              <a:t>المساعدة في عملية دعم وتطوير رواد الأعمال من خلال التنسيق مع الجامعات والمعاهد.</a:t>
            </a:r>
          </a:p>
          <a:p>
            <a:pPr eaLnBrk="1" hangingPunct="1">
              <a:lnSpc>
                <a:spcPct val="200000"/>
              </a:lnSpc>
              <a:buFont typeface="Wingdings" pitchFamily="2" charset="2"/>
              <a:buChar char="v"/>
            </a:pPr>
            <a:r>
              <a:rPr lang="ar-SA" sz="2200" b="1" dirty="0" smtClean="0">
                <a:solidFill>
                  <a:schemeClr val="tx2"/>
                </a:solidFill>
              </a:rPr>
              <a:t>المساهمة في تنمية وتطوير المنشآت الصغيرة إدارياً وفنياً.</a:t>
            </a:r>
          </a:p>
          <a:p>
            <a:pPr eaLnBrk="1" hangingPunct="1">
              <a:lnSpc>
                <a:spcPct val="200000"/>
              </a:lnSpc>
              <a:buFont typeface="Wingdings" pitchFamily="2" charset="2"/>
              <a:buChar char="v"/>
            </a:pPr>
            <a:r>
              <a:rPr lang="ar-SA" sz="2200" b="1" dirty="0" smtClean="0">
                <a:solidFill>
                  <a:schemeClr val="tx2"/>
                </a:solidFill>
              </a:rPr>
              <a:t>المساعدة في بناء قاعدة بيانات تتلاءم مع احتياجات المنشأة الصغيرة.</a:t>
            </a:r>
          </a:p>
          <a:p>
            <a:pPr eaLnBrk="1" hangingPunct="1">
              <a:lnSpc>
                <a:spcPct val="200000"/>
              </a:lnSpc>
              <a:buFont typeface="Wingdings" pitchFamily="2" charset="2"/>
              <a:buChar char="v"/>
            </a:pPr>
            <a:r>
              <a:rPr lang="ar-SA" sz="2200" b="1" dirty="0" smtClean="0">
                <a:solidFill>
                  <a:schemeClr val="tx2"/>
                </a:solidFill>
              </a:rPr>
              <a:t>التنسيق مع الجهات التمويلية المختلفة لوضع برامج تمويلية متنوعة وداعمة للمشروعات.</a:t>
            </a:r>
          </a:p>
          <a:p>
            <a:pPr eaLnBrk="1" hangingPunct="1">
              <a:lnSpc>
                <a:spcPct val="200000"/>
              </a:lnSpc>
              <a:buFont typeface="Wingdings" pitchFamily="2" charset="2"/>
              <a:buChar char="v"/>
            </a:pPr>
            <a:r>
              <a:rPr lang="ar-SA" sz="2200" b="1" dirty="0" smtClean="0">
                <a:solidFill>
                  <a:schemeClr val="tx2"/>
                </a:solidFill>
              </a:rPr>
              <a:t>تقديم المساعدات التسويقية على المستويين المحلي والدولي.</a:t>
            </a:r>
          </a:p>
          <a:p>
            <a:pPr eaLnBrk="1" hangingPunct="1">
              <a:lnSpc>
                <a:spcPct val="200000"/>
              </a:lnSpc>
              <a:buFont typeface="Wingdings" pitchFamily="2" charset="2"/>
              <a:buChar char="v"/>
            </a:pPr>
            <a:r>
              <a:rPr lang="ar-SA" sz="2200" b="1" dirty="0" smtClean="0">
                <a:solidFill>
                  <a:schemeClr val="tx2"/>
                </a:solidFill>
              </a:rPr>
              <a:t>التنسيق مع الجهات المختصة لدعم برامج العاملين والمعاشات.</a:t>
            </a:r>
          </a:p>
          <a:p>
            <a:pPr eaLnBrk="1" hangingPunct="1">
              <a:lnSpc>
                <a:spcPct val="200000"/>
              </a:lnSpc>
              <a:buFont typeface="Wingdings" pitchFamily="2" charset="2"/>
              <a:buChar char="v"/>
            </a:pPr>
            <a:r>
              <a:rPr lang="ar-SA" sz="2200" b="1" dirty="0" smtClean="0">
                <a:solidFill>
                  <a:schemeClr val="tx2"/>
                </a:solidFill>
              </a:rPr>
              <a:t>تنسيق التكامل مع المنشآت الكبيرة من خلال توفير المعلومات المتعلقة بالمنشآت الكبيرة من المواصفات اللازمة لاحتياجاتها من مستلزمات الإنتاج التي تقدمها المنشآت الصغيرة.</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5122" name="Picture 2" descr="C:\Documents and Settings\ma260909\سطح المكتب\صور\imagesCAI09K6N.jpg"/>
          <p:cNvPicPr>
            <a:picLocks noChangeAspect="1" noChangeArrowheads="1"/>
          </p:cNvPicPr>
          <p:nvPr/>
        </p:nvPicPr>
        <p:blipFill>
          <a:blip r:embed="rId2"/>
          <a:srcRect/>
          <a:stretch>
            <a:fillRect/>
          </a:stretch>
        </p:blipFill>
        <p:spPr bwMode="auto">
          <a:xfrm>
            <a:off x="0" y="0"/>
            <a:ext cx="3143240" cy="142873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t2.gstatic.com/images?q=tbn:ANd9GcSs8eJmDlG8y3ePdEyejD_IooVuDQKnqw02H68ujAjS7KyAeJUT_cbCIAY">
            <a:hlinkClick r:id="rId2"/>
          </p:cNvPr>
          <p:cNvPicPr>
            <a:picLocks noChangeAspect="1" noChangeArrowheads="1"/>
          </p:cNvPicPr>
          <p:nvPr/>
        </p:nvPicPr>
        <p:blipFill>
          <a:blip r:embed="rId3"/>
          <a:srcRect/>
          <a:stretch>
            <a:fillRect/>
          </a:stretch>
        </p:blipFill>
        <p:spPr bwMode="auto">
          <a:xfrm>
            <a:off x="285720" y="1500174"/>
            <a:ext cx="8429684" cy="5000660"/>
          </a:xfrm>
          <a:prstGeom prst="rect">
            <a:avLst/>
          </a:prstGeom>
          <a:noFill/>
        </p:spPr>
      </p:pic>
      <p:sp>
        <p:nvSpPr>
          <p:cNvPr id="3076" name="Rectangle 2"/>
          <p:cNvSpPr>
            <a:spLocks noGrp="1" noChangeArrowheads="1"/>
          </p:cNvSpPr>
          <p:nvPr>
            <p:ph type="title"/>
          </p:nvPr>
        </p:nvSpPr>
        <p:spPr>
          <a:xfrm>
            <a:off x="539552" y="764704"/>
            <a:ext cx="8229600" cy="878346"/>
          </a:xfrm>
        </p:spPr>
        <p:txBody>
          <a:bodyPr>
            <a:normAutofit/>
          </a:bodyPr>
          <a:lstStyle/>
          <a:p>
            <a:pPr eaLnBrk="1" hangingPunct="1"/>
            <a:r>
              <a:rPr lang="ar-SA" sz="3200" b="1" dirty="0" smtClean="0">
                <a:solidFill>
                  <a:schemeClr val="accent2"/>
                </a:solidFill>
                <a:cs typeface="Simplified Arabic" pitchFamily="2" charset="-78"/>
              </a:rPr>
              <a:t>المشاكل والمعوقات التي تسبب فشل المنشآت الصغيرة</a:t>
            </a:r>
            <a:endParaRPr lang="en-US" sz="32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468312" y="1571612"/>
            <a:ext cx="8389967" cy="4786346"/>
          </a:xfrm>
        </p:spPr>
        <p:txBody>
          <a:bodyPr/>
          <a:lstStyle/>
          <a:p>
            <a:pPr algn="just">
              <a:lnSpc>
                <a:spcPct val="200000"/>
              </a:lnSpc>
              <a:buNone/>
            </a:pPr>
            <a:r>
              <a:rPr lang="ar-SA" sz="2400" b="1" dirty="0" smtClean="0">
                <a:solidFill>
                  <a:schemeClr val="tx2"/>
                </a:solidFill>
              </a:rPr>
              <a:t>   امتداداً لدور المنشآت الصغيرة الهام في الاقتصاد الوطني، فإن فشل هذه المنشأة يؤدي إلى حدوث نتائج سلبية متعددة آثارها لتشمل الدائنون وأصحاب المنشأة والعاملون والمستهلكون والموردون وأخيراً الحكومة التي تفقد مصدراً من مصادر الدخل ( الضرائب ).</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descr="C:\Documents and Settings\ma260909\سطح المكتب\صور\imagesCA58C6PS.jpg"/>
          <p:cNvPicPr>
            <a:picLocks noChangeAspect="1" noChangeArrowheads="1"/>
          </p:cNvPicPr>
          <p:nvPr/>
        </p:nvPicPr>
        <p:blipFill>
          <a:blip r:embed="rId2"/>
          <a:srcRect/>
          <a:stretch>
            <a:fillRect/>
          </a:stretch>
        </p:blipFill>
        <p:spPr bwMode="auto">
          <a:xfrm>
            <a:off x="0" y="4214818"/>
            <a:ext cx="2571768" cy="2643182"/>
          </a:xfrm>
          <a:prstGeom prst="rect">
            <a:avLst/>
          </a:prstGeom>
          <a:noFill/>
        </p:spPr>
      </p:pic>
      <p:sp>
        <p:nvSpPr>
          <p:cNvPr id="3076" name="Rectangle 2"/>
          <p:cNvSpPr>
            <a:spLocks noGrp="1" noChangeArrowheads="1"/>
          </p:cNvSpPr>
          <p:nvPr>
            <p:ph type="title"/>
          </p:nvPr>
        </p:nvSpPr>
        <p:spPr>
          <a:xfrm>
            <a:off x="539552" y="764704"/>
            <a:ext cx="8229600" cy="1021222"/>
          </a:xfrm>
        </p:spPr>
        <p:txBody>
          <a:bodyPr>
            <a:normAutofit/>
          </a:bodyPr>
          <a:lstStyle/>
          <a:p>
            <a:pPr eaLnBrk="1" hangingPunct="1"/>
            <a:r>
              <a:rPr lang="ar-SA" sz="3200" b="1" dirty="0" smtClean="0">
                <a:solidFill>
                  <a:srgbClr val="7030A0"/>
                </a:solidFill>
                <a:cs typeface="Simplified Arabic" pitchFamily="2" charset="-78"/>
              </a:rPr>
              <a:t>فشل المنشآت الصغيرة</a:t>
            </a:r>
            <a:endParaRPr lang="en-US" sz="3200" b="1" dirty="0" smtClean="0">
              <a:solidFill>
                <a:srgbClr val="7030A0"/>
              </a:solidFill>
              <a:cs typeface="Simplified Arabic" pitchFamily="2" charset="-78"/>
            </a:endParaRPr>
          </a:p>
        </p:txBody>
      </p:sp>
      <p:sp>
        <p:nvSpPr>
          <p:cNvPr id="3077" name="Rectangle 3"/>
          <p:cNvSpPr>
            <a:spLocks noGrp="1" noChangeArrowheads="1"/>
          </p:cNvSpPr>
          <p:nvPr>
            <p:ph idx="1"/>
          </p:nvPr>
        </p:nvSpPr>
        <p:spPr>
          <a:xfrm>
            <a:off x="468313" y="1285860"/>
            <a:ext cx="8229600" cy="4375165"/>
          </a:xfrm>
        </p:spPr>
        <p:txBody>
          <a:bodyPr/>
          <a:lstStyle/>
          <a:p>
            <a:pPr algn="just" eaLnBrk="1" hangingPunct="1">
              <a:lnSpc>
                <a:spcPct val="200000"/>
              </a:lnSpc>
              <a:buFont typeface="Wingdings" pitchFamily="2" charset="2"/>
              <a:buChar char="§"/>
            </a:pPr>
            <a:r>
              <a:rPr lang="ar-SA" sz="2400" b="1" dirty="0" smtClean="0">
                <a:solidFill>
                  <a:schemeClr val="tx2"/>
                </a:solidFill>
              </a:rPr>
              <a:t>تجدر الإشارة إلى أن هذا القطاع يعاني من مشكلة ارتفاع نسبة المنشآت الفاشلة بشكل ملحوظ وخاصة في الدول النامية.</a:t>
            </a:r>
          </a:p>
          <a:p>
            <a:pPr algn="just">
              <a:lnSpc>
                <a:spcPct val="200000"/>
              </a:lnSpc>
              <a:buFont typeface="Wingdings" pitchFamily="2" charset="2"/>
              <a:buChar char="§"/>
            </a:pPr>
            <a:r>
              <a:rPr lang="ar-SA" sz="2400" b="1" dirty="0" smtClean="0">
                <a:solidFill>
                  <a:schemeClr val="tx2"/>
                </a:solidFill>
              </a:rPr>
              <a:t> أشارت السجلات في المملكة العربية السعودية إلى ارتفاع عدد السجلات المشطوبة والتي وصلت إلى 54846 سجلاً بنسبة 20% من مجموع السجلات التجارية.</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ma260909\سطح المكتب\صور\imagesCASO8UWW.jpg"/>
          <p:cNvPicPr>
            <a:picLocks noChangeAspect="1" noChangeArrowheads="1"/>
          </p:cNvPicPr>
          <p:nvPr/>
        </p:nvPicPr>
        <p:blipFill>
          <a:blip r:embed="rId2"/>
          <a:srcRect/>
          <a:stretch>
            <a:fillRect/>
          </a:stretch>
        </p:blipFill>
        <p:spPr bwMode="auto">
          <a:xfrm rot="2042199">
            <a:off x="7246122" y="266227"/>
            <a:ext cx="1513478" cy="1836780"/>
          </a:xfrm>
          <a:prstGeom prst="rect">
            <a:avLst/>
          </a:prstGeom>
          <a:noFill/>
        </p:spPr>
      </p:pic>
      <p:sp>
        <p:nvSpPr>
          <p:cNvPr id="15" name="مستطيل 14"/>
          <p:cNvSpPr/>
          <p:nvPr/>
        </p:nvSpPr>
        <p:spPr>
          <a:xfrm>
            <a:off x="285720" y="3643314"/>
            <a:ext cx="5929322" cy="200026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3" name="مستطيل 12"/>
          <p:cNvSpPr/>
          <p:nvPr/>
        </p:nvSpPr>
        <p:spPr>
          <a:xfrm>
            <a:off x="285720" y="1857364"/>
            <a:ext cx="5929322" cy="1357322"/>
          </a:xfrm>
          <a:prstGeom prst="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076" name="Rectangle 2"/>
          <p:cNvSpPr>
            <a:spLocks noGrp="1" noChangeArrowheads="1"/>
          </p:cNvSpPr>
          <p:nvPr>
            <p:ph type="title"/>
          </p:nvPr>
        </p:nvSpPr>
        <p:spPr>
          <a:xfrm>
            <a:off x="539552" y="764704"/>
            <a:ext cx="8229600" cy="1021222"/>
          </a:xfrm>
        </p:spPr>
        <p:txBody>
          <a:bodyPr>
            <a:normAutofit/>
          </a:bodyPr>
          <a:lstStyle/>
          <a:p>
            <a:pPr eaLnBrk="1" hangingPunct="1"/>
            <a:r>
              <a:rPr lang="ar-SA" sz="3200" b="1" dirty="0" smtClean="0">
                <a:solidFill>
                  <a:schemeClr val="accent2"/>
                </a:solidFill>
                <a:cs typeface="Simplified Arabic" pitchFamily="2" charset="-78"/>
              </a:rPr>
              <a:t>أنواع فشل المنشآت الصغيرة</a:t>
            </a:r>
            <a:endParaRPr lang="en-US" sz="32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0" y="1285860"/>
            <a:ext cx="9143999" cy="4375165"/>
          </a:xfrm>
        </p:spPr>
        <p:txBody>
          <a:bodyPr>
            <a:normAutofit fontScale="85000" lnSpcReduction="20000"/>
          </a:bodyPr>
          <a:lstStyle/>
          <a:p>
            <a:pPr eaLnBrk="1" hangingPunct="1">
              <a:lnSpc>
                <a:spcPct val="200000"/>
              </a:lnSpc>
              <a:buNone/>
            </a:pPr>
            <a:endParaRPr lang="ar-SA" sz="2400" b="1" dirty="0" smtClean="0">
              <a:solidFill>
                <a:schemeClr val="tx2"/>
              </a:solidFill>
            </a:endParaRPr>
          </a:p>
          <a:p>
            <a:pPr>
              <a:lnSpc>
                <a:spcPct val="200000"/>
              </a:lnSpc>
              <a:buNone/>
            </a:pPr>
            <a:r>
              <a:rPr lang="ar-SA" sz="2400" b="1" dirty="0" smtClean="0">
                <a:solidFill>
                  <a:schemeClr val="tx2"/>
                </a:solidFill>
              </a:rPr>
              <a:t>أولاً : فشل رسمي                     هو العمل الذي ينتهي بإشهار إفلاس صاحب المنشأة وتصفية المنشأة</a:t>
            </a:r>
          </a:p>
          <a:p>
            <a:pPr>
              <a:lnSpc>
                <a:spcPct val="200000"/>
              </a:lnSpc>
              <a:buNone/>
            </a:pPr>
            <a:r>
              <a:rPr lang="ar-SA" sz="2400" b="1" dirty="0" smtClean="0">
                <a:solidFill>
                  <a:schemeClr val="tx2"/>
                </a:solidFill>
              </a:rPr>
              <a:t>                                          بصورة رسمية، وتسمى التصفية الإجبارية.</a:t>
            </a:r>
          </a:p>
          <a:p>
            <a:pPr algn="just" eaLnBrk="1" hangingPunct="1">
              <a:lnSpc>
                <a:spcPct val="200000"/>
              </a:lnSpc>
              <a:buNone/>
            </a:pPr>
            <a:endParaRPr lang="ar-SA" sz="2400" b="1" dirty="0" smtClean="0">
              <a:solidFill>
                <a:schemeClr val="tx2"/>
              </a:solidFill>
            </a:endParaRPr>
          </a:p>
          <a:p>
            <a:pPr algn="just">
              <a:lnSpc>
                <a:spcPct val="200000"/>
              </a:lnSpc>
              <a:buNone/>
            </a:pPr>
            <a:r>
              <a:rPr lang="ar-SA" sz="2400" b="1" dirty="0" smtClean="0">
                <a:solidFill>
                  <a:schemeClr val="tx2"/>
                </a:solidFill>
              </a:rPr>
              <a:t>ثانياً: فشل شخصي                     يقوم صاحب المنشأة بمحض إرادته بإجراء تصفية اختيارية لأعمال</a:t>
            </a:r>
          </a:p>
          <a:p>
            <a:pPr algn="just">
              <a:lnSpc>
                <a:spcPct val="200000"/>
              </a:lnSpc>
              <a:buNone/>
            </a:pPr>
            <a:r>
              <a:rPr lang="ar-SA" sz="2400" b="1" dirty="0" smtClean="0">
                <a:solidFill>
                  <a:schemeClr val="tx2"/>
                </a:solidFill>
              </a:rPr>
              <a:t>                                          المنشأة وسداد الديون المستحقة ، وبذلك يتم إشهار إفلاس صاحب </a:t>
            </a:r>
          </a:p>
          <a:p>
            <a:pPr algn="just">
              <a:lnSpc>
                <a:spcPct val="200000"/>
              </a:lnSpc>
              <a:buNone/>
            </a:pPr>
            <a:r>
              <a:rPr lang="ar-SA" sz="2400" b="1" dirty="0" smtClean="0">
                <a:solidFill>
                  <a:schemeClr val="tx2"/>
                </a:solidFill>
              </a:rPr>
              <a:t>                                          المنشأة.</a:t>
            </a:r>
            <a:endParaRPr lang="ar-SA" sz="2400" b="1" dirty="0" smtClean="0"/>
          </a:p>
        </p:txBody>
      </p:sp>
      <p:cxnSp>
        <p:nvCxnSpPr>
          <p:cNvPr id="4" name="Straight Connector 3"/>
          <p:cNvCxnSpPr/>
          <p:nvPr/>
        </p:nvCxnSpPr>
        <p:spPr bwMode="auto">
          <a:xfrm>
            <a:off x="1571604" y="214290"/>
            <a:ext cx="7572396" cy="1588"/>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642910" y="428604"/>
            <a:ext cx="8501090" cy="1588"/>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714356"/>
            <a:ext cx="7500958" cy="1588"/>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8" name="سهم مسنن إلى اليمين 7"/>
          <p:cNvSpPr/>
          <p:nvPr/>
        </p:nvSpPr>
        <p:spPr>
          <a:xfrm rot="10800000">
            <a:off x="6286512" y="2071678"/>
            <a:ext cx="1285884" cy="42862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4" name="سهم مسنن إلى اليمين 13"/>
          <p:cNvSpPr/>
          <p:nvPr/>
        </p:nvSpPr>
        <p:spPr>
          <a:xfrm rot="10800000">
            <a:off x="6215074" y="3929066"/>
            <a:ext cx="1285884" cy="42862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027" name="Picture 3" descr="C:\Documents and Settings\ma260909\سطح المكتب\صور\imagesCAE5RGTU.jpg"/>
          <p:cNvPicPr>
            <a:picLocks noChangeAspect="1" noChangeArrowheads="1"/>
          </p:cNvPicPr>
          <p:nvPr/>
        </p:nvPicPr>
        <p:blipFill>
          <a:blip r:embed="rId3"/>
          <a:srcRect/>
          <a:stretch>
            <a:fillRect/>
          </a:stretch>
        </p:blipFill>
        <p:spPr bwMode="auto">
          <a:xfrm>
            <a:off x="0" y="0"/>
            <a:ext cx="2285984" cy="178592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عنصر نائب للمحتوى 6"/>
          <p:cNvGraphicFramePr>
            <a:graphicFrameLocks noGrp="1"/>
          </p:cNvGraphicFramePr>
          <p:nvPr>
            <p:ph idx="1"/>
          </p:nvPr>
        </p:nvGraphicFramePr>
        <p:xfrm>
          <a:off x="468313" y="0"/>
          <a:ext cx="8229600" cy="65008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8" name="Picture 2" descr="http://t1.gstatic.com/images?q=tbn:ANd9GcR9UNmstzuDLj-LoxuOKp-CLgNnHrXWwSz_P9LB0zQTZmrTa8O0uZXB1g">
            <a:hlinkClick r:id="rId6"/>
          </p:cNvPr>
          <p:cNvPicPr>
            <a:picLocks noChangeAspect="1" noChangeArrowheads="1"/>
          </p:cNvPicPr>
          <p:nvPr/>
        </p:nvPicPr>
        <p:blipFill>
          <a:blip r:embed="rId7"/>
          <a:srcRect/>
          <a:stretch>
            <a:fillRect/>
          </a:stretch>
        </p:blipFill>
        <p:spPr bwMode="auto">
          <a:xfrm rot="20053931">
            <a:off x="271900" y="1576839"/>
            <a:ext cx="1714512" cy="1643074"/>
          </a:xfrm>
          <a:prstGeom prst="rect">
            <a:avLst/>
          </a:prstGeom>
          <a:noFill/>
        </p:spPr>
      </p:pic>
      <p:pic>
        <p:nvPicPr>
          <p:cNvPr id="9" name="Picture 2" descr="http://t1.gstatic.com/images?q=tbn:ANd9GcR9UNmstzuDLj-LoxuOKp-CLgNnHrXWwSz_P9LB0zQTZmrTa8O0uZXB1g">
            <a:hlinkClick r:id="rId6"/>
          </p:cNvPr>
          <p:cNvPicPr>
            <a:picLocks noChangeAspect="1" noChangeArrowheads="1"/>
          </p:cNvPicPr>
          <p:nvPr/>
        </p:nvPicPr>
        <p:blipFill>
          <a:blip r:embed="rId7"/>
          <a:srcRect/>
          <a:stretch>
            <a:fillRect/>
          </a:stretch>
        </p:blipFill>
        <p:spPr bwMode="auto">
          <a:xfrm rot="1852378">
            <a:off x="7129394" y="1609343"/>
            <a:ext cx="1714512" cy="164307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949784"/>
          </a:xfrm>
        </p:spPr>
        <p:txBody>
          <a:bodyPr>
            <a:normAutofit/>
          </a:bodyPr>
          <a:lstStyle/>
          <a:p>
            <a:pPr eaLnBrk="1" hangingPunct="1"/>
            <a:r>
              <a:rPr lang="ar-SA" sz="3200" b="1" dirty="0" smtClean="0">
                <a:solidFill>
                  <a:schemeClr val="accent2"/>
                </a:solidFill>
                <a:cs typeface="Simplified Arabic" pitchFamily="2" charset="-78"/>
              </a:rPr>
              <a:t>المجموعة الأولى: مشكلات البيئة الخارجية</a:t>
            </a:r>
            <a:endParaRPr lang="en-US" sz="32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285720" y="1500174"/>
            <a:ext cx="8412193" cy="4929222"/>
          </a:xfrm>
        </p:spPr>
        <p:txBody>
          <a:bodyPr>
            <a:normAutofit/>
          </a:bodyPr>
          <a:lstStyle/>
          <a:p>
            <a:pPr algn="just" eaLnBrk="1" hangingPunct="1">
              <a:lnSpc>
                <a:spcPct val="200000"/>
              </a:lnSpc>
              <a:buNone/>
            </a:pPr>
            <a:r>
              <a:rPr lang="ar-SA" sz="2400" b="1" dirty="0" smtClean="0">
                <a:solidFill>
                  <a:srgbClr val="7030A0"/>
                </a:solidFill>
              </a:rPr>
              <a:t> 1- الركود الاقتصادي: </a:t>
            </a:r>
            <a:r>
              <a:rPr lang="ar-SA" sz="2400" b="1" dirty="0" smtClean="0">
                <a:solidFill>
                  <a:schemeClr val="tx2"/>
                </a:solidFill>
              </a:rPr>
              <a:t>يترتب عليه انخفاض الطلب على المنتجات بشكل عام ومحدودية القوى الشرائية للأفراد، وبالتالي يحدث فائض في الطاقة الإنتاجية مما يؤدي إلى فشل المنشأة الصغيرة لمحدودية إمكانات هذه المنشأة .</a:t>
            </a:r>
          </a:p>
          <a:p>
            <a:pPr algn="just" eaLnBrk="1" hangingPunct="1">
              <a:lnSpc>
                <a:spcPct val="200000"/>
              </a:lnSpc>
              <a:buNone/>
            </a:pPr>
            <a:r>
              <a:rPr lang="ar-SA" sz="2400" b="1" dirty="0">
                <a:solidFill>
                  <a:srgbClr val="7030A0"/>
                </a:solidFill>
              </a:rPr>
              <a:t> </a:t>
            </a:r>
            <a:r>
              <a:rPr lang="ar-SA" sz="2400" b="1" dirty="0" smtClean="0">
                <a:solidFill>
                  <a:srgbClr val="7030A0"/>
                </a:solidFill>
              </a:rPr>
              <a:t>2- المشكلات التمويلية: </a:t>
            </a:r>
            <a:r>
              <a:rPr lang="ar-SA" sz="2400" b="1" dirty="0" smtClean="0">
                <a:solidFill>
                  <a:schemeClr val="tx2"/>
                </a:solidFill>
              </a:rPr>
              <a:t>تحتاج المنشآت الصغيرة إلى رأس المال اللازم لتمويل نشاطها الإنتاجي ، ولا شك أن عدم توافر التمويل الكافي لتلبية هذه الاحتياجات يشكل عائقاً أمام انطلاق هذه المنشآت وتطورها.   </a:t>
            </a:r>
            <a:endParaRPr lang="ar-SA" sz="2400" b="1" dirty="0" smtClean="0">
              <a:solidFill>
                <a:srgbClr val="7030A0"/>
              </a:solidFill>
            </a:endParaRP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8" name="رابط مستقيم 7"/>
          <p:cNvCxnSpPr/>
          <p:nvPr/>
        </p:nvCxnSpPr>
        <p:spPr>
          <a:xfrm>
            <a:off x="285720" y="1571612"/>
            <a:ext cx="8501122" cy="158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5400000">
            <a:off x="6322231" y="4036223"/>
            <a:ext cx="4929222" cy="158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رابط كسهم مستقيم 11"/>
          <p:cNvCxnSpPr/>
          <p:nvPr/>
        </p:nvCxnSpPr>
        <p:spPr>
          <a:xfrm rot="10800000">
            <a:off x="8215338" y="2143116"/>
            <a:ext cx="571504"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6" name="رابط كسهم مستقيم 15"/>
          <p:cNvCxnSpPr/>
          <p:nvPr/>
        </p:nvCxnSpPr>
        <p:spPr>
          <a:xfrm rot="10800000">
            <a:off x="8286776" y="4357694"/>
            <a:ext cx="500066"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878346"/>
          </a:xfrm>
        </p:spPr>
        <p:txBody>
          <a:bodyPr>
            <a:normAutofit/>
          </a:bodyPr>
          <a:lstStyle/>
          <a:p>
            <a:pPr eaLnBrk="1" hangingPunct="1"/>
            <a:r>
              <a:rPr lang="ar-SA" sz="3200" b="1" dirty="0" smtClean="0">
                <a:solidFill>
                  <a:schemeClr val="accent3">
                    <a:lumMod val="50000"/>
                  </a:schemeClr>
                </a:solidFill>
                <a:cs typeface="Simplified Arabic" pitchFamily="2" charset="-78"/>
              </a:rPr>
              <a:t>ومن أهم سمات السياسات التمويلية في المنشآت الصغيرة</a:t>
            </a:r>
            <a:endParaRPr lang="en-US" sz="3200" b="1" dirty="0" smtClean="0">
              <a:solidFill>
                <a:schemeClr val="accent3">
                  <a:lumMod val="50000"/>
                </a:schemeClr>
              </a:solidFill>
              <a:cs typeface="Simplified Arabic" pitchFamily="2" charset="-78"/>
            </a:endParaRPr>
          </a:p>
        </p:txBody>
      </p:sp>
      <p:sp>
        <p:nvSpPr>
          <p:cNvPr id="3077" name="Rectangle 3"/>
          <p:cNvSpPr>
            <a:spLocks noGrp="1" noChangeArrowheads="1"/>
          </p:cNvSpPr>
          <p:nvPr>
            <p:ph idx="1"/>
          </p:nvPr>
        </p:nvSpPr>
        <p:spPr>
          <a:xfrm>
            <a:off x="0" y="1500174"/>
            <a:ext cx="9144000" cy="5072098"/>
          </a:xfrm>
        </p:spPr>
        <p:txBody>
          <a:bodyPr/>
          <a:lstStyle/>
          <a:p>
            <a:pPr eaLnBrk="1" hangingPunct="1">
              <a:lnSpc>
                <a:spcPct val="200000"/>
              </a:lnSpc>
              <a:buNone/>
            </a:pPr>
            <a:r>
              <a:rPr lang="ar-SA" sz="2400" b="1" dirty="0" smtClean="0"/>
              <a:t>                     1                                                         2     </a:t>
            </a:r>
          </a:p>
          <a:p>
            <a:pPr eaLnBrk="1" hangingPunct="1">
              <a:lnSpc>
                <a:spcPct val="200000"/>
              </a:lnSpc>
              <a:buNone/>
            </a:pPr>
            <a:r>
              <a:rPr lang="ar-SA" sz="2400" b="1" dirty="0" smtClean="0"/>
              <a:t>الاعتماد الأساسي على المصادر الشخصية           اعتماد المالكين على التمويل الخارجي في التأسيس مثل المدخرات الفردية و            لآجال قصيرة ومتوسطة من الأقارب</a:t>
            </a:r>
          </a:p>
          <a:p>
            <a:pPr>
              <a:lnSpc>
                <a:spcPct val="200000"/>
              </a:lnSpc>
              <a:buNone/>
            </a:pPr>
            <a:r>
              <a:rPr lang="ar-SA" sz="2400" b="1" dirty="0"/>
              <a:t> </a:t>
            </a:r>
            <a:r>
              <a:rPr lang="ar-SA" sz="2400" b="1" dirty="0" smtClean="0"/>
              <a:t>                    العائلية.                                       والأصدقاء.</a:t>
            </a:r>
          </a:p>
          <a:p>
            <a:pPr algn="ctr">
              <a:lnSpc>
                <a:spcPct val="200000"/>
              </a:lnSpc>
              <a:buNone/>
            </a:pPr>
            <a:r>
              <a:rPr lang="ar-SA" sz="2400" b="1" dirty="0"/>
              <a:t> </a:t>
            </a:r>
            <a:r>
              <a:rPr lang="ar-SA" sz="2400" b="1" dirty="0" smtClean="0"/>
              <a:t> 3-  الحصول على تمويل من الموردين والعملاء ومن التجار بأسعار عالية وبشروط باهظة مما يزيد من الأعباء المالية ويزيد من التكاليف.</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8" name="رابط كسهم مستقيم 7"/>
          <p:cNvCxnSpPr/>
          <p:nvPr/>
        </p:nvCxnSpPr>
        <p:spPr>
          <a:xfrm rot="5400000">
            <a:off x="6930248" y="1570818"/>
            <a:ext cx="428628"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9" name="رابط كسهم مستقيم 8"/>
          <p:cNvCxnSpPr/>
          <p:nvPr/>
        </p:nvCxnSpPr>
        <p:spPr>
          <a:xfrm rot="5400000">
            <a:off x="1929588" y="1570818"/>
            <a:ext cx="428628"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رابط كسهم مستقيم 9"/>
          <p:cNvCxnSpPr/>
          <p:nvPr/>
        </p:nvCxnSpPr>
        <p:spPr>
          <a:xfrm rot="5400000">
            <a:off x="3000364" y="3000372"/>
            <a:ext cx="3286148"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a:off x="2143108" y="1357298"/>
            <a:ext cx="5000660" cy="1588"/>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170" name="Picture 2" descr="http://t2.gstatic.com/images?q=tbn:ANd9GcQjjpFD4BBmXAWRF4C7QfnhF-DeiHVH41lkGky8DAOKU4H6M91gaW3Di9A">
            <a:hlinkClick r:id="rId2"/>
          </p:cNvPr>
          <p:cNvPicPr>
            <a:picLocks noChangeAspect="1" noChangeArrowheads="1"/>
          </p:cNvPicPr>
          <p:nvPr/>
        </p:nvPicPr>
        <p:blipFill>
          <a:blip r:embed="rId3"/>
          <a:srcRect/>
          <a:stretch>
            <a:fillRect/>
          </a:stretch>
        </p:blipFill>
        <p:spPr bwMode="auto">
          <a:xfrm>
            <a:off x="5000628" y="1428736"/>
            <a:ext cx="1428760" cy="1104901"/>
          </a:xfrm>
          <a:prstGeom prst="rect">
            <a:avLst/>
          </a:prstGeom>
          <a:noFill/>
        </p:spPr>
      </p:pic>
      <p:pic>
        <p:nvPicPr>
          <p:cNvPr id="7172" name="Picture 4" descr="http://t2.gstatic.com/images?q=tbn:ANd9GcQjjpFD4BBmXAWRF4C7QfnhF-DeiHVH41lkGky8DAOKU4H6M91gaW3Di9A">
            <a:hlinkClick r:id="rId2"/>
          </p:cNvPr>
          <p:cNvPicPr>
            <a:picLocks noChangeAspect="1" noChangeArrowheads="1"/>
          </p:cNvPicPr>
          <p:nvPr/>
        </p:nvPicPr>
        <p:blipFill>
          <a:blip r:embed="rId3"/>
          <a:srcRect/>
          <a:stretch>
            <a:fillRect/>
          </a:stretch>
        </p:blipFill>
        <p:spPr bwMode="auto">
          <a:xfrm>
            <a:off x="2857488" y="1428736"/>
            <a:ext cx="1462090" cy="1104901"/>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604448" cy="1092660"/>
          </a:xfrm>
        </p:spPr>
        <p:txBody>
          <a:bodyPr>
            <a:normAutofit/>
          </a:bodyPr>
          <a:lstStyle/>
          <a:p>
            <a:pPr algn="r" eaLnBrk="1" hangingPunct="1"/>
            <a:r>
              <a:rPr lang="ar-SA" sz="2800" b="1" dirty="0" smtClean="0">
                <a:solidFill>
                  <a:schemeClr val="accent3">
                    <a:lumMod val="50000"/>
                  </a:schemeClr>
                </a:solidFill>
                <a:cs typeface="Simplified Arabic" pitchFamily="2" charset="-78"/>
              </a:rPr>
              <a:t>أهم المشكلات التي تواجه المنشآت الصغيرة في الدول النامية</a:t>
            </a:r>
            <a:br>
              <a:rPr lang="ar-SA" sz="2800" b="1" dirty="0" smtClean="0">
                <a:solidFill>
                  <a:schemeClr val="accent3">
                    <a:lumMod val="50000"/>
                  </a:schemeClr>
                </a:solidFill>
                <a:cs typeface="Simplified Arabic" pitchFamily="2" charset="-78"/>
              </a:rPr>
            </a:br>
            <a:r>
              <a:rPr lang="ar-SA" sz="2800" b="1" dirty="0" smtClean="0">
                <a:solidFill>
                  <a:schemeClr val="accent3">
                    <a:lumMod val="50000"/>
                  </a:schemeClr>
                </a:solidFill>
                <a:cs typeface="Simplified Arabic" pitchFamily="2" charset="-78"/>
              </a:rPr>
              <a:t> للحصول على التمويل من جهات خارجية:</a:t>
            </a:r>
            <a:endParaRPr lang="en-US" sz="2800" b="1" dirty="0" smtClean="0">
              <a:solidFill>
                <a:schemeClr val="accent3">
                  <a:lumMod val="50000"/>
                </a:schemeClr>
              </a:solidFill>
              <a:cs typeface="Simplified Arabic" pitchFamily="2" charset="-78"/>
            </a:endParaRPr>
          </a:p>
        </p:txBody>
      </p:sp>
      <p:sp>
        <p:nvSpPr>
          <p:cNvPr id="3077" name="Rectangle 3"/>
          <p:cNvSpPr>
            <a:spLocks noGrp="1" noChangeArrowheads="1"/>
          </p:cNvSpPr>
          <p:nvPr>
            <p:ph idx="1"/>
          </p:nvPr>
        </p:nvSpPr>
        <p:spPr>
          <a:xfrm>
            <a:off x="285720" y="1785926"/>
            <a:ext cx="8643997" cy="4857784"/>
          </a:xfrm>
        </p:spPr>
        <p:txBody>
          <a:bodyPr>
            <a:normAutofit fontScale="92500" lnSpcReduction="10000"/>
          </a:bodyPr>
          <a:lstStyle/>
          <a:p>
            <a:pPr algn="just" eaLnBrk="1" hangingPunct="1">
              <a:lnSpc>
                <a:spcPct val="200000"/>
              </a:lnSpc>
              <a:buFont typeface="Wingdings" pitchFamily="2" charset="2"/>
              <a:buChar char="Ø"/>
            </a:pPr>
            <a:r>
              <a:rPr lang="ar-SA" sz="2000" b="1" dirty="0" smtClean="0">
                <a:solidFill>
                  <a:schemeClr val="tx2"/>
                </a:solidFill>
              </a:rPr>
              <a:t>الضآلة النسبية لحجم القروض المقدمة للمشروعات الصغيرة. </a:t>
            </a:r>
          </a:p>
          <a:p>
            <a:pPr algn="just" eaLnBrk="1" hangingPunct="1">
              <a:lnSpc>
                <a:spcPct val="200000"/>
              </a:lnSpc>
              <a:buFont typeface="Wingdings" pitchFamily="2" charset="2"/>
              <a:buChar char="Ø"/>
            </a:pPr>
            <a:r>
              <a:rPr lang="ar-SA" sz="2000" b="1" dirty="0" smtClean="0">
                <a:solidFill>
                  <a:schemeClr val="tx2"/>
                </a:solidFill>
              </a:rPr>
              <a:t>مغالاة البنوك في الضمانات المطلوبة لتمويل المنشآت الصغيرة.</a:t>
            </a:r>
          </a:p>
          <a:p>
            <a:pPr algn="just" eaLnBrk="1" hangingPunct="1">
              <a:lnSpc>
                <a:spcPct val="200000"/>
              </a:lnSpc>
              <a:buFont typeface="Wingdings" pitchFamily="2" charset="2"/>
              <a:buChar char="Ø"/>
            </a:pPr>
            <a:r>
              <a:rPr lang="ar-SA" sz="2000" b="1" dirty="0" smtClean="0">
                <a:solidFill>
                  <a:schemeClr val="tx2"/>
                </a:solidFill>
              </a:rPr>
              <a:t>تعقد الإجراءات اللازمة للحصول على التمويل اللازم.</a:t>
            </a:r>
          </a:p>
          <a:p>
            <a:pPr algn="just" eaLnBrk="1" hangingPunct="1">
              <a:lnSpc>
                <a:spcPct val="200000"/>
              </a:lnSpc>
              <a:buFont typeface="Wingdings" pitchFamily="2" charset="2"/>
              <a:buChar char="Ø"/>
            </a:pPr>
            <a:r>
              <a:rPr lang="ar-SA" sz="2000" b="1" dirty="0" smtClean="0">
                <a:solidFill>
                  <a:schemeClr val="tx2"/>
                </a:solidFill>
              </a:rPr>
              <a:t>هبوط نسبة تمويل هذه المنشآت لدى بنوك التنمية الصناعية.</a:t>
            </a:r>
          </a:p>
          <a:p>
            <a:pPr algn="just" eaLnBrk="1" hangingPunct="1">
              <a:lnSpc>
                <a:spcPct val="200000"/>
              </a:lnSpc>
              <a:buFont typeface="Wingdings" pitchFamily="2" charset="2"/>
              <a:buChar char="Ø"/>
            </a:pPr>
            <a:r>
              <a:rPr lang="ar-SA" sz="2000" b="1" dirty="0" smtClean="0">
                <a:solidFill>
                  <a:schemeClr val="tx2"/>
                </a:solidFill>
              </a:rPr>
              <a:t>قصور البنوك التجارية في القيام بتمويل هذا النوع من النشاط والتركيز على تمويل المنشآت الكبيرة.</a:t>
            </a:r>
          </a:p>
          <a:p>
            <a:pPr algn="just" eaLnBrk="1" hangingPunct="1">
              <a:lnSpc>
                <a:spcPct val="200000"/>
              </a:lnSpc>
              <a:buFont typeface="Wingdings" pitchFamily="2" charset="2"/>
              <a:buChar char="Ø"/>
            </a:pPr>
            <a:r>
              <a:rPr lang="ar-SA" sz="2000" b="1" dirty="0" smtClean="0">
                <a:solidFill>
                  <a:schemeClr val="tx2"/>
                </a:solidFill>
              </a:rPr>
              <a:t>تدخل مؤسسات التمويل وفرض الوصاية على المنشأة الصغيرة.</a:t>
            </a:r>
          </a:p>
          <a:p>
            <a:pPr algn="just" eaLnBrk="1" hangingPunct="1">
              <a:lnSpc>
                <a:spcPct val="200000"/>
              </a:lnSpc>
              <a:buFont typeface="Wingdings" pitchFamily="2" charset="2"/>
              <a:buChar char="Ø"/>
            </a:pPr>
            <a:r>
              <a:rPr lang="ar-SA" sz="2000" b="1" dirty="0" smtClean="0">
                <a:solidFill>
                  <a:schemeClr val="tx2"/>
                </a:solidFill>
              </a:rPr>
              <a:t>زيادة تكاليف الإنتاج نظراً لحاجة المنشآت الصغيرة إلى الائتمان المصرفي والبحث عن مصادر من سوق نقدية ومالية غير منتظمة ومستقلة ومكلفة.  </a:t>
            </a:r>
          </a:p>
        </p:txBody>
      </p:sp>
      <p:cxnSp>
        <p:nvCxnSpPr>
          <p:cNvPr id="4" name="Straight Connector 3"/>
          <p:cNvCxnSpPr/>
          <p:nvPr/>
        </p:nvCxnSpPr>
        <p:spPr bwMode="auto">
          <a:xfrm flipV="1">
            <a:off x="857224" y="404664"/>
            <a:ext cx="8286776" cy="2394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flipV="1">
            <a:off x="571472" y="620688"/>
            <a:ext cx="8572528" cy="2223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flipV="1">
            <a:off x="357158" y="836712"/>
            <a:ext cx="8786842" cy="2052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8194" name="Picture 2" descr="C:\Documents and Settings\ma260909\سطح المكتب\صور\imagesCACJ0XRE.jpg"/>
          <p:cNvPicPr>
            <a:picLocks noChangeAspect="1" noChangeArrowheads="1"/>
          </p:cNvPicPr>
          <p:nvPr/>
        </p:nvPicPr>
        <p:blipFill>
          <a:blip r:embed="rId2"/>
          <a:srcRect/>
          <a:stretch>
            <a:fillRect/>
          </a:stretch>
        </p:blipFill>
        <p:spPr bwMode="auto">
          <a:xfrm rot="19900978">
            <a:off x="237689" y="2710090"/>
            <a:ext cx="1857980" cy="1470876"/>
          </a:xfrm>
          <a:prstGeom prst="rect">
            <a:avLst/>
          </a:prstGeom>
          <a:noFill/>
        </p:spPr>
      </p:pic>
      <p:pic>
        <p:nvPicPr>
          <p:cNvPr id="8195" name="Picture 3" descr="C:\Documents and Settings\ma260909\سطح المكتب\صور\imagesCA3XKOB7.jpg"/>
          <p:cNvPicPr>
            <a:picLocks noChangeAspect="1" noChangeArrowheads="1"/>
          </p:cNvPicPr>
          <p:nvPr/>
        </p:nvPicPr>
        <p:blipFill>
          <a:blip r:embed="rId3"/>
          <a:srcRect/>
          <a:stretch>
            <a:fillRect/>
          </a:stretch>
        </p:blipFill>
        <p:spPr bwMode="auto">
          <a:xfrm rot="19486764">
            <a:off x="163775" y="402482"/>
            <a:ext cx="1752604" cy="1124255"/>
          </a:xfrm>
          <a:prstGeom prst="rect">
            <a:avLst/>
          </a:prstGeom>
          <a:noFill/>
        </p:spPr>
      </p:pic>
      <p:pic>
        <p:nvPicPr>
          <p:cNvPr id="8193" name="Picture 1" descr="C:\Documents and Settings\ma260909\سطح المكتب\صور\imagesCALLYTHM.jpg"/>
          <p:cNvPicPr>
            <a:picLocks noChangeAspect="1" noChangeArrowheads="1"/>
          </p:cNvPicPr>
          <p:nvPr/>
        </p:nvPicPr>
        <p:blipFill>
          <a:blip r:embed="rId4"/>
          <a:srcRect/>
          <a:stretch>
            <a:fillRect/>
          </a:stretch>
        </p:blipFill>
        <p:spPr bwMode="auto">
          <a:xfrm rot="1369084">
            <a:off x="1377345" y="1460589"/>
            <a:ext cx="1500198" cy="114300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1" descr="C:\Documents and Settings\ma260909\سطح المكتب\صور\imagesCAFZU0SP.jpg"/>
          <p:cNvPicPr>
            <a:picLocks noChangeAspect="1" noChangeArrowheads="1"/>
          </p:cNvPicPr>
          <p:nvPr/>
        </p:nvPicPr>
        <p:blipFill>
          <a:blip r:embed="rId2"/>
          <a:srcRect/>
          <a:stretch>
            <a:fillRect/>
          </a:stretch>
        </p:blipFill>
        <p:spPr bwMode="auto">
          <a:xfrm rot="19383553">
            <a:off x="1621752" y="5207581"/>
            <a:ext cx="1428760" cy="1357322"/>
          </a:xfrm>
          <a:prstGeom prst="rect">
            <a:avLst/>
          </a:prstGeom>
          <a:noFill/>
        </p:spPr>
      </p:pic>
      <p:sp>
        <p:nvSpPr>
          <p:cNvPr id="3077" name="Rectangle 3"/>
          <p:cNvSpPr>
            <a:spLocks noGrp="1" noChangeArrowheads="1"/>
          </p:cNvSpPr>
          <p:nvPr>
            <p:ph idx="1"/>
          </p:nvPr>
        </p:nvSpPr>
        <p:spPr>
          <a:xfrm>
            <a:off x="214282" y="571480"/>
            <a:ext cx="8715435" cy="6072230"/>
          </a:xfrm>
        </p:spPr>
        <p:txBody>
          <a:bodyPr>
            <a:normAutofit fontScale="92500" lnSpcReduction="20000"/>
          </a:bodyPr>
          <a:lstStyle/>
          <a:p>
            <a:pPr>
              <a:lnSpc>
                <a:spcPct val="200000"/>
              </a:lnSpc>
              <a:buNone/>
            </a:pPr>
            <a:r>
              <a:rPr lang="ar-SA" sz="2400" b="1" dirty="0" smtClean="0">
                <a:solidFill>
                  <a:schemeClr val="accent2"/>
                </a:solidFill>
              </a:rPr>
              <a:t>      </a:t>
            </a:r>
            <a:r>
              <a:rPr lang="ar-SA" sz="2400" b="1" dirty="0" smtClean="0">
                <a:solidFill>
                  <a:srgbClr val="7030A0"/>
                </a:solidFill>
              </a:rPr>
              <a:t>3- مشاكل الاستثمار         </a:t>
            </a:r>
            <a:r>
              <a:rPr lang="ar-SA" sz="2400" b="1" dirty="0" smtClean="0">
                <a:solidFill>
                  <a:schemeClr val="tx2"/>
                </a:solidFill>
              </a:rPr>
              <a:t>تعدد التشريعات وما يترتب عليها من تضارب وتعطل الأعمال</a:t>
            </a:r>
          </a:p>
          <a:p>
            <a:pPr>
              <a:lnSpc>
                <a:spcPct val="200000"/>
              </a:lnSpc>
              <a:buNone/>
            </a:pPr>
            <a:r>
              <a:rPr lang="ar-SA" sz="2400" b="1" dirty="0" smtClean="0">
                <a:solidFill>
                  <a:schemeClr val="tx2"/>
                </a:solidFill>
              </a:rPr>
              <a:t>                                     نظراً لكثرة وطول الإجراءات المطلوبة خلال فترة التأسيس.                                  </a:t>
            </a:r>
          </a:p>
          <a:p>
            <a:pPr>
              <a:lnSpc>
                <a:spcPct val="200000"/>
              </a:lnSpc>
              <a:buNone/>
            </a:pPr>
            <a:r>
              <a:rPr lang="ar-SA" sz="2400" b="1" dirty="0">
                <a:solidFill>
                  <a:schemeClr val="tx2"/>
                </a:solidFill>
              </a:rPr>
              <a:t> </a:t>
            </a:r>
            <a:r>
              <a:rPr lang="ar-SA" sz="2400" b="1" dirty="0" smtClean="0">
                <a:solidFill>
                  <a:schemeClr val="tx2"/>
                </a:solidFill>
              </a:rPr>
              <a:t>                                    نظراً لصغر حجم المنشأة الصغيرة فإنها لا تتمتع بالحوافز</a:t>
            </a:r>
          </a:p>
          <a:p>
            <a:pPr>
              <a:lnSpc>
                <a:spcPct val="200000"/>
              </a:lnSpc>
              <a:buNone/>
            </a:pPr>
            <a:r>
              <a:rPr lang="ar-SA" sz="2400" b="1" dirty="0" smtClean="0">
                <a:solidFill>
                  <a:schemeClr val="tx2"/>
                </a:solidFill>
              </a:rPr>
              <a:t>                                      والمزايا الاستثمارية الممنوحة للمنشآت الكبيرة.</a:t>
            </a:r>
          </a:p>
          <a:p>
            <a:pPr>
              <a:lnSpc>
                <a:spcPct val="200000"/>
              </a:lnSpc>
              <a:buNone/>
            </a:pPr>
            <a:r>
              <a:rPr lang="ar-SA" sz="2400" b="1" dirty="0">
                <a:solidFill>
                  <a:schemeClr val="tx2"/>
                </a:solidFill>
              </a:rPr>
              <a:t> </a:t>
            </a:r>
            <a:r>
              <a:rPr lang="ar-SA" sz="2400" b="1" dirty="0" smtClean="0">
                <a:solidFill>
                  <a:schemeClr val="tx2"/>
                </a:solidFill>
              </a:rPr>
              <a:t>    </a:t>
            </a:r>
            <a:r>
              <a:rPr lang="ar-SA" sz="2400" b="1" dirty="0" smtClean="0">
                <a:solidFill>
                  <a:srgbClr val="7030A0"/>
                </a:solidFill>
              </a:rPr>
              <a:t> 4-  المنافسة   </a:t>
            </a:r>
            <a:r>
              <a:rPr lang="ar-SA" sz="1800" b="1" dirty="0" smtClean="0">
                <a:solidFill>
                  <a:schemeClr val="accent2"/>
                </a:solidFill>
              </a:rPr>
              <a:t>أسبابها</a:t>
            </a:r>
            <a:r>
              <a:rPr lang="ar-SA" sz="2400" b="1" dirty="0" smtClean="0">
                <a:solidFill>
                  <a:schemeClr val="accent2"/>
                </a:solidFill>
              </a:rPr>
              <a:t>  </a:t>
            </a:r>
            <a:r>
              <a:rPr lang="ar-SA" sz="2400" b="1" dirty="0" smtClean="0">
                <a:solidFill>
                  <a:schemeClr val="tx2"/>
                </a:solidFill>
              </a:rPr>
              <a:t>حرية الدخول لقطاع المنشآت الصغيرة مما أدى إلى الزيادة الهائلة.</a:t>
            </a:r>
          </a:p>
          <a:p>
            <a:pPr>
              <a:lnSpc>
                <a:spcPct val="200000"/>
              </a:lnSpc>
              <a:buNone/>
            </a:pPr>
            <a:r>
              <a:rPr lang="ar-SA" sz="2400" b="1" dirty="0">
                <a:solidFill>
                  <a:schemeClr val="tx2"/>
                </a:solidFill>
              </a:rPr>
              <a:t> </a:t>
            </a:r>
            <a:r>
              <a:rPr lang="ar-SA" sz="2400" b="1" dirty="0" smtClean="0">
                <a:solidFill>
                  <a:schemeClr val="tx2"/>
                </a:solidFill>
              </a:rPr>
              <a:t>                                 مشكلة المنافسة بين المنتجات المستوردة والمنتجات الوطنية.</a:t>
            </a:r>
          </a:p>
          <a:p>
            <a:pPr>
              <a:lnSpc>
                <a:spcPct val="200000"/>
              </a:lnSpc>
              <a:buNone/>
            </a:pPr>
            <a:r>
              <a:rPr lang="ar-SA" sz="2400" b="1" dirty="0" smtClean="0">
                <a:solidFill>
                  <a:schemeClr val="tx2"/>
                </a:solidFill>
              </a:rPr>
              <a:t>                                  زيادة الاستثمارات الأجنبية المنافسة للمشاريع المحلية.</a:t>
            </a:r>
          </a:p>
          <a:p>
            <a:pPr>
              <a:lnSpc>
                <a:spcPct val="200000"/>
              </a:lnSpc>
              <a:buNone/>
            </a:pPr>
            <a:endParaRPr lang="ar-SA" sz="2400" b="1" dirty="0" smtClean="0">
              <a:solidFill>
                <a:schemeClr val="tx2"/>
              </a:solidFill>
            </a:endParaRPr>
          </a:p>
          <a:p>
            <a:pPr>
              <a:lnSpc>
                <a:spcPct val="200000"/>
              </a:lnSpc>
              <a:buNone/>
            </a:pPr>
            <a:r>
              <a:rPr lang="ar-SA" sz="2400" b="1" dirty="0">
                <a:solidFill>
                  <a:schemeClr val="tx2"/>
                </a:solidFill>
              </a:rPr>
              <a:t> </a:t>
            </a:r>
            <a:endParaRPr lang="ar-SA" sz="2400" b="1" dirty="0" smtClean="0">
              <a:solidFill>
                <a:schemeClr val="accent2"/>
              </a:solidFill>
            </a:endParaRPr>
          </a:p>
        </p:txBody>
      </p:sp>
      <p:cxnSp>
        <p:nvCxnSpPr>
          <p:cNvPr id="4" name="Straight Connector 3"/>
          <p:cNvCxnSpPr/>
          <p:nvPr/>
        </p:nvCxnSpPr>
        <p:spPr bwMode="auto">
          <a:xfrm>
            <a:off x="0" y="285728"/>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500042"/>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714356"/>
            <a:ext cx="8786842" cy="2052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1" name="رابط مستقيم 10"/>
          <p:cNvCxnSpPr/>
          <p:nvPr/>
        </p:nvCxnSpPr>
        <p:spPr>
          <a:xfrm rot="5400000">
            <a:off x="5930116" y="3571082"/>
            <a:ext cx="5715040" cy="158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4" name="رابط كسهم مستقيم 13"/>
          <p:cNvCxnSpPr/>
          <p:nvPr/>
        </p:nvCxnSpPr>
        <p:spPr>
          <a:xfrm rot="10800000">
            <a:off x="8143900" y="1214422"/>
            <a:ext cx="642942"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5" name="رابط كسهم مستقيم 14"/>
          <p:cNvCxnSpPr/>
          <p:nvPr/>
        </p:nvCxnSpPr>
        <p:spPr>
          <a:xfrm rot="10800000">
            <a:off x="6000760" y="1071546"/>
            <a:ext cx="642942"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6" name="رابط كسهم مستقيم 15"/>
          <p:cNvCxnSpPr/>
          <p:nvPr/>
        </p:nvCxnSpPr>
        <p:spPr>
          <a:xfrm rot="10800000">
            <a:off x="6000760" y="2500306"/>
            <a:ext cx="642942"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8" name="رابط مستقيم 17"/>
          <p:cNvCxnSpPr/>
          <p:nvPr/>
        </p:nvCxnSpPr>
        <p:spPr>
          <a:xfrm rot="5400000">
            <a:off x="5930116" y="1785132"/>
            <a:ext cx="1428760" cy="158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رابط كسهم مستقيم 19"/>
          <p:cNvCxnSpPr/>
          <p:nvPr/>
        </p:nvCxnSpPr>
        <p:spPr>
          <a:xfrm rot="10800000">
            <a:off x="8143900" y="3786190"/>
            <a:ext cx="642942"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1" name="رابط كسهم مستقيم 20"/>
          <p:cNvCxnSpPr/>
          <p:nvPr/>
        </p:nvCxnSpPr>
        <p:spPr>
          <a:xfrm rot="10800000">
            <a:off x="6286512" y="3786190"/>
            <a:ext cx="642942"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2" name="رابط كسهم مستقيم 21"/>
          <p:cNvCxnSpPr/>
          <p:nvPr/>
        </p:nvCxnSpPr>
        <p:spPr>
          <a:xfrm rot="10800000">
            <a:off x="6286512" y="4357694"/>
            <a:ext cx="642942"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3" name="رابط كسهم مستقيم 22"/>
          <p:cNvCxnSpPr/>
          <p:nvPr/>
        </p:nvCxnSpPr>
        <p:spPr>
          <a:xfrm rot="10800000">
            <a:off x="6286512" y="5000636"/>
            <a:ext cx="642942" cy="158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4" name="رابط مستقيم 23"/>
          <p:cNvCxnSpPr/>
          <p:nvPr/>
        </p:nvCxnSpPr>
        <p:spPr>
          <a:xfrm rot="5400000">
            <a:off x="6323025" y="4392619"/>
            <a:ext cx="1214446" cy="158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217" name="Picture 1" descr="C:\Documents and Settings\ma260909\سطح المكتب\صور\imagesCAFZU0SP.jpg"/>
          <p:cNvPicPr>
            <a:picLocks noChangeAspect="1" noChangeArrowheads="1"/>
          </p:cNvPicPr>
          <p:nvPr/>
        </p:nvPicPr>
        <p:blipFill>
          <a:blip r:embed="rId2"/>
          <a:srcRect/>
          <a:stretch>
            <a:fillRect/>
          </a:stretch>
        </p:blipFill>
        <p:spPr bwMode="auto">
          <a:xfrm rot="19383553">
            <a:off x="264461" y="5207580"/>
            <a:ext cx="1428760" cy="1357322"/>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1108</Words>
  <Application>Microsoft Office PowerPoint</Application>
  <PresentationFormat>عرض على الشاشة (3:4)‏</PresentationFormat>
  <Paragraphs>106</Paragraphs>
  <Slides>18</Slides>
  <Notes>0</Notes>
  <HiddenSlides>0</HiddenSlides>
  <MMClips>0</MMClips>
  <ScaleCrop>false</ScaleCrop>
  <HeadingPairs>
    <vt:vector size="4" baseType="variant">
      <vt:variant>
        <vt:lpstr>سمة</vt:lpstr>
      </vt:variant>
      <vt:variant>
        <vt:i4>1</vt:i4>
      </vt:variant>
      <vt:variant>
        <vt:lpstr>عناوين الشرائح</vt:lpstr>
      </vt:variant>
      <vt:variant>
        <vt:i4>18</vt:i4>
      </vt:variant>
    </vt:vector>
  </HeadingPairs>
  <TitlesOfParts>
    <vt:vector size="19" baseType="lpstr">
      <vt:lpstr>سمة Office</vt:lpstr>
      <vt:lpstr> المنشآت الصغيرة التأسيس والإدارة ( أسباب نجاح وفشل المنشآت الصغيرة) د. وفاء المبيريك   </vt:lpstr>
      <vt:lpstr>المشاكل والمعوقات التي تسبب فشل المنشآت الصغيرة</vt:lpstr>
      <vt:lpstr>فشل المنشآت الصغيرة</vt:lpstr>
      <vt:lpstr>أنواع فشل المنشآت الصغيرة</vt:lpstr>
      <vt:lpstr>الشريحة 5</vt:lpstr>
      <vt:lpstr>المجموعة الأولى: مشكلات البيئة الخارجية</vt:lpstr>
      <vt:lpstr>ومن أهم سمات السياسات التمويلية في المنشآت الصغيرة</vt:lpstr>
      <vt:lpstr>أهم المشكلات التي تواجه المنشآت الصغيرة في الدول النامية  للحصول على التمويل من جهات خارجية:</vt:lpstr>
      <vt:lpstr>الشريحة 9</vt:lpstr>
      <vt:lpstr>الشريحة 10</vt:lpstr>
      <vt:lpstr>الشريحة 11</vt:lpstr>
      <vt:lpstr>الشريحة 12</vt:lpstr>
      <vt:lpstr>الشريحة 13</vt:lpstr>
      <vt:lpstr>ثانيا: مشكلات البيئة الداخلية</vt:lpstr>
      <vt:lpstr>الشريحة 15</vt:lpstr>
      <vt:lpstr>عوامل نجاح المنشآت الصغيرة</vt:lpstr>
      <vt:lpstr>ثانياً: العوامل المتعلقة بالمنشأة</vt:lpstr>
      <vt:lpstr>ثالثاً: العوامل المتعلقة بالبيئة.</vt:lpstr>
    </vt:vector>
  </TitlesOfParts>
  <Company>noor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المنشآت الصغيرة التأسيس والإدارة ( أسباب نجاح وفشل المنشآت الصغيرة) د. وفاء المبيريك   </dc:title>
  <dc:creator>ma260909</dc:creator>
  <cp:lastModifiedBy>User</cp:lastModifiedBy>
  <cp:revision>37</cp:revision>
  <dcterms:created xsi:type="dcterms:W3CDTF">2011-04-15T07:03:37Z</dcterms:created>
  <dcterms:modified xsi:type="dcterms:W3CDTF">2011-04-29T09:34:17Z</dcterms:modified>
</cp:coreProperties>
</file>