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62" r:id="rId3"/>
    <p:sldId id="257" r:id="rId4"/>
    <p:sldId id="258" r:id="rId5"/>
    <p:sldId id="284" r:id="rId6"/>
    <p:sldId id="285" r:id="rId7"/>
    <p:sldId id="259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63" r:id="rId18"/>
    <p:sldId id="295" r:id="rId19"/>
    <p:sldId id="264" r:id="rId20"/>
    <p:sldId id="296" r:id="rId21"/>
    <p:sldId id="297" r:id="rId22"/>
    <p:sldId id="256" r:id="rId23"/>
  </p:sldIdLst>
  <p:sldSz cx="18288000" cy="10287000"/>
  <p:notesSz cx="6858000" cy="9144000"/>
  <p:embeddedFontLst>
    <p:embeddedFont>
      <p:font typeface="29LT Bukra Bold" panose="000B0903020204020204" pitchFamily="34" charset="-78"/>
      <p:bold r:id="rId25"/>
    </p:embeddedFont>
    <p:embeddedFont>
      <p:font typeface="Cascadia Code" panose="020B0609020000020004" pitchFamily="49" charset="0"/>
      <p:regular r:id="rId26"/>
      <p:bold r:id="rId27"/>
      <p:italic r:id="rId28"/>
      <p:boldItalic r:id="rId29"/>
    </p:embeddedFont>
    <p:embeddedFont>
      <p:font typeface="Codec Pro" panose="00000500000000000000" pitchFamily="2" charset="0"/>
      <p:regular r:id="rId30"/>
      <p:italic r:id="rId31"/>
    </p:embeddedFont>
    <p:embeddedFont>
      <p:font typeface="Codec Pro Bold" panose="00000600000000000000" pitchFamily="2" charset="0"/>
      <p:regular r:id="rId32"/>
    </p:embeddedFont>
    <p:embeddedFont>
      <p:font typeface="DIN NEXT™ ARABIC BOLD" panose="020B0803020203050203" pitchFamily="34" charset="-78"/>
      <p:bold r:id="rId33"/>
    </p:embeddedFont>
    <p:embeddedFont>
      <p:font typeface="Garet Bold" panose="020B0604020202020204" charset="0"/>
      <p:regular r:id="rId34"/>
    </p:embeddedFont>
    <p:embeddedFont>
      <p:font typeface="League Spartan" panose="020B0604020202020204" charset="0"/>
      <p:regular r:id="rId35"/>
    </p:embeddedFont>
    <p:embeddedFont>
      <p:font typeface="Sakkal Majalla" panose="02000000000000000000" pitchFamily="2" charset="-78"/>
      <p:regular r:id="rId36"/>
      <p:bold r:id="rId37"/>
    </p:embeddedFont>
    <p:embeddedFont>
      <p:font typeface="Tajawal" panose="00000500000000000000" pitchFamily="2" charset="-78"/>
      <p:regular r:id="rId38"/>
      <p:bold r:id="rId39"/>
    </p:embeddedFont>
    <p:embeddedFont>
      <p:font typeface="Tajawal Bold" panose="020B0604020202020204" charset="-78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41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06841-4A2B-4B88-8F50-E457C2185063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DF645-F408-4FA1-B93D-36A0F51AF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6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F645-F408-4FA1-B93D-36A0F51AF7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07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F645-F408-4FA1-B93D-36A0F51AF7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39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000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7025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4765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5400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2983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1300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5636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2946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6350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0730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6132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020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38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6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5558"/>
            <a:ext cx="2133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5558"/>
            <a:ext cx="2895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5558"/>
            <a:ext cx="21336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7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defTabSz="914400" rtl="0" fontAlgn="base">
        <a:spcBef>
          <a:spcPct val="0"/>
        </a:spcBef>
        <a:spcAft>
          <a:spcPct val="0"/>
        </a:spcAft>
        <a:defRPr sz="43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2pPr>
      <a:lvl3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3pPr>
      <a:lvl4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4pPr>
      <a:lvl5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5pPr>
      <a:lvl6pPr marL="6858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6pPr>
      <a:lvl7pPr marL="13716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7pPr>
      <a:lvl8pPr marL="20574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8pPr>
      <a:lvl9pPr marL="27432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2.png"/><Relationship Id="rId5" Type="http://schemas.openxmlformats.org/officeDocument/2006/relationships/image" Target="../media/image48.svg"/><Relationship Id="rId10" Type="http://schemas.openxmlformats.org/officeDocument/2006/relationships/image" Target="../media/image50.sv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darah.ne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2F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13854113" y="1028701"/>
            <a:ext cx="2919413" cy="6491288"/>
            <a:chOff x="0" y="0"/>
            <a:chExt cx="1081286" cy="2404582"/>
          </a:xfrm>
        </p:grpSpPr>
        <p:sp>
          <p:nvSpPr>
            <p:cNvPr id="45090" name="Freeform 3"/>
            <p:cNvSpPr>
              <a:spLocks/>
            </p:cNvSpPr>
            <p:nvPr/>
          </p:nvSpPr>
          <p:spPr bwMode="auto">
            <a:xfrm>
              <a:off x="0" y="0"/>
              <a:ext cx="1081286" cy="2404582"/>
            </a:xfrm>
            <a:custGeom>
              <a:avLst/>
              <a:gdLst>
                <a:gd name="T0" fmla="*/ 53036 w 1081286"/>
                <a:gd name="T1" fmla="*/ 0 h 2404582"/>
                <a:gd name="T2" fmla="*/ 1028250 w 1081286"/>
                <a:gd name="T3" fmla="*/ 0 h 2404582"/>
                <a:gd name="T4" fmla="*/ 1065752 w 1081286"/>
                <a:gd name="T5" fmla="*/ 15534 h 2404582"/>
                <a:gd name="T6" fmla="*/ 1081286 w 1081286"/>
                <a:gd name="T7" fmla="*/ 53036 h 2404582"/>
                <a:gd name="T8" fmla="*/ 1081286 w 1081286"/>
                <a:gd name="T9" fmla="*/ 2351546 h 2404582"/>
                <a:gd name="T10" fmla="*/ 1065752 w 1081286"/>
                <a:gd name="T11" fmla="*/ 2389048 h 2404582"/>
                <a:gd name="T12" fmla="*/ 1028250 w 1081286"/>
                <a:gd name="T13" fmla="*/ 2404582 h 2404582"/>
                <a:gd name="T14" fmla="*/ 53036 w 1081286"/>
                <a:gd name="T15" fmla="*/ 2404582 h 2404582"/>
                <a:gd name="T16" fmla="*/ 15534 w 1081286"/>
                <a:gd name="T17" fmla="*/ 2389048 h 2404582"/>
                <a:gd name="T18" fmla="*/ 0 w 1081286"/>
                <a:gd name="T19" fmla="*/ 2351546 h 2404582"/>
                <a:gd name="T20" fmla="*/ 0 w 1081286"/>
                <a:gd name="T21" fmla="*/ 53036 h 2404582"/>
                <a:gd name="T22" fmla="*/ 15534 w 1081286"/>
                <a:gd name="T23" fmla="*/ 15534 h 2404582"/>
                <a:gd name="T24" fmla="*/ 53036 w 1081286"/>
                <a:gd name="T25" fmla="*/ 0 h 2404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1286" h="2404582">
                  <a:moveTo>
                    <a:pt x="53036" y="0"/>
                  </a:moveTo>
                  <a:lnTo>
                    <a:pt x="1028250" y="0"/>
                  </a:lnTo>
                  <a:cubicBezTo>
                    <a:pt x="1042316" y="0"/>
                    <a:pt x="1055806" y="5588"/>
                    <a:pt x="1065752" y="15534"/>
                  </a:cubicBezTo>
                  <a:cubicBezTo>
                    <a:pt x="1075699" y="25480"/>
                    <a:pt x="1081286" y="38970"/>
                    <a:pt x="1081286" y="53036"/>
                  </a:cubicBezTo>
                  <a:lnTo>
                    <a:pt x="1081286" y="2351546"/>
                  </a:lnTo>
                  <a:cubicBezTo>
                    <a:pt x="1081286" y="2365612"/>
                    <a:pt x="1075699" y="2379102"/>
                    <a:pt x="1065752" y="2389048"/>
                  </a:cubicBezTo>
                  <a:cubicBezTo>
                    <a:pt x="1055806" y="2398994"/>
                    <a:pt x="1042316" y="2404582"/>
                    <a:pt x="1028250" y="2404582"/>
                  </a:cubicBezTo>
                  <a:lnTo>
                    <a:pt x="53036" y="2404582"/>
                  </a:lnTo>
                  <a:cubicBezTo>
                    <a:pt x="38970" y="2404582"/>
                    <a:pt x="25480" y="2398994"/>
                    <a:pt x="15534" y="2389048"/>
                  </a:cubicBezTo>
                  <a:cubicBezTo>
                    <a:pt x="5588" y="2379102"/>
                    <a:pt x="0" y="2365612"/>
                    <a:pt x="0" y="2351546"/>
                  </a:cubicBezTo>
                  <a:lnTo>
                    <a:pt x="0" y="53036"/>
                  </a:lnTo>
                  <a:cubicBezTo>
                    <a:pt x="0" y="38970"/>
                    <a:pt x="5588" y="25480"/>
                    <a:pt x="15534" y="15534"/>
                  </a:cubicBezTo>
                  <a:cubicBezTo>
                    <a:pt x="25480" y="5588"/>
                    <a:pt x="38970" y="0"/>
                    <a:pt x="53036" y="0"/>
                  </a:cubicBezTo>
                  <a:close/>
                </a:path>
              </a:pathLst>
            </a:custGeom>
            <a:solidFill>
              <a:srgbClr val="EAE2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5091" name="TextBox 4"/>
            <p:cNvSpPr txBox="1">
              <a:spLocks noChangeArrowheads="1"/>
            </p:cNvSpPr>
            <p:nvPr/>
          </p:nvSpPr>
          <p:spPr bwMode="auto">
            <a:xfrm>
              <a:off x="0" y="-28575"/>
              <a:ext cx="1081286" cy="243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1" tIns="50801" rIns="50801" bIns="50801" anchor="ctr"/>
            <a:lstStyle>
              <a:lvl1pPr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513"/>
                </a:lnSpc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5059" name="Group 5"/>
          <p:cNvGrpSpPr>
            <a:grpSpLocks/>
          </p:cNvGrpSpPr>
          <p:nvPr/>
        </p:nvGrpSpPr>
        <p:grpSpPr bwMode="auto">
          <a:xfrm>
            <a:off x="12718258" y="1357313"/>
            <a:ext cx="3709988" cy="5853113"/>
            <a:chOff x="0" y="0"/>
            <a:chExt cx="808452" cy="1274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08452" cy="1274980"/>
            </a:xfrm>
            <a:custGeom>
              <a:avLst/>
              <a:gdLst/>
              <a:ahLst/>
              <a:cxnLst/>
              <a:rect l="l" t="t" r="r" b="b"/>
              <a:pathLst>
                <a:path w="808452" h="1274980">
                  <a:moveTo>
                    <a:pt x="62590" y="0"/>
                  </a:moveTo>
                  <a:lnTo>
                    <a:pt x="745862" y="0"/>
                  </a:lnTo>
                  <a:cubicBezTo>
                    <a:pt x="780429" y="0"/>
                    <a:pt x="808452" y="28022"/>
                    <a:pt x="808452" y="62590"/>
                  </a:cubicBezTo>
                  <a:lnTo>
                    <a:pt x="808452" y="1212391"/>
                  </a:lnTo>
                  <a:cubicBezTo>
                    <a:pt x="808452" y="1228990"/>
                    <a:pt x="801857" y="1244910"/>
                    <a:pt x="790119" y="1256648"/>
                  </a:cubicBezTo>
                  <a:cubicBezTo>
                    <a:pt x="778382" y="1268386"/>
                    <a:pt x="762462" y="1274980"/>
                    <a:pt x="745862" y="1274980"/>
                  </a:cubicBezTo>
                  <a:lnTo>
                    <a:pt x="62590" y="1274980"/>
                  </a:lnTo>
                  <a:cubicBezTo>
                    <a:pt x="28022" y="1274980"/>
                    <a:pt x="0" y="1246958"/>
                    <a:pt x="0" y="1212391"/>
                  </a:cubicBezTo>
                  <a:lnTo>
                    <a:pt x="0" y="62590"/>
                  </a:lnTo>
                  <a:cubicBezTo>
                    <a:pt x="0" y="28022"/>
                    <a:pt x="28022" y="0"/>
                    <a:pt x="62590" y="0"/>
                  </a:cubicBezTo>
                  <a:close/>
                </a:path>
              </a:pathLst>
            </a:custGeom>
            <a:blipFill>
              <a:blip r:embed="rId3"/>
              <a:stretch>
                <a:fillRect l="-4688" r="-4688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060" name="Group 7"/>
          <p:cNvGrpSpPr>
            <a:grpSpLocks/>
          </p:cNvGrpSpPr>
          <p:nvPr/>
        </p:nvGrpSpPr>
        <p:grpSpPr bwMode="auto">
          <a:xfrm rot="20495625">
            <a:off x="15635288" y="7991476"/>
            <a:ext cx="4364832" cy="4405313"/>
            <a:chOff x="0" y="0"/>
            <a:chExt cx="5822006" cy="5874708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0"/>
              <a:ext cx="5822006" cy="5874708"/>
            </a:xfrm>
            <a:custGeom>
              <a:avLst/>
              <a:gdLst/>
              <a:ahLst/>
              <a:cxnLst/>
              <a:rect l="l" t="t" r="r" b="b"/>
              <a:pathLst>
                <a:path w="5822006" h="5874708">
                  <a:moveTo>
                    <a:pt x="0" y="0"/>
                  </a:moveTo>
                  <a:lnTo>
                    <a:pt x="5822006" y="0"/>
                  </a:lnTo>
                  <a:lnTo>
                    <a:pt x="5822006" y="5874708"/>
                  </a:lnTo>
                  <a:lnTo>
                    <a:pt x="0" y="5874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5084" name="Group 9"/>
            <p:cNvGrpSpPr>
              <a:grpSpLocks/>
            </p:cNvGrpSpPr>
            <p:nvPr/>
          </p:nvGrpSpPr>
          <p:grpSpPr bwMode="auto">
            <a:xfrm>
              <a:off x="818734" y="3319455"/>
              <a:ext cx="1219778" cy="1219778"/>
              <a:chOff x="0" y="0"/>
              <a:chExt cx="812800" cy="812800"/>
            </a:xfrm>
          </p:grpSpPr>
          <p:sp>
            <p:nvSpPr>
              <p:cNvPr id="45085" name="Freeform 10"/>
              <p:cNvSpPr>
                <a:spLocks/>
              </p:cNvSpPr>
              <p:nvPr/>
            </p:nvSpPr>
            <p:spPr bwMode="auto">
              <a:xfrm>
                <a:off x="0" y="0"/>
                <a:ext cx="812800" cy="812800"/>
              </a:xfrm>
              <a:custGeom>
                <a:avLst/>
                <a:gdLst>
                  <a:gd name="T0" fmla="*/ 406400 w 812800"/>
                  <a:gd name="T1" fmla="*/ 0 h 812800"/>
                  <a:gd name="T2" fmla="*/ 466396 w 812800"/>
                  <a:gd name="T3" fmla="*/ 87561 h 812800"/>
                  <a:gd name="T4" fmla="*/ 553838 w 812800"/>
                  <a:gd name="T5" fmla="*/ 27679 h 812800"/>
                  <a:gd name="T6" fmla="*/ 578287 w 812800"/>
                  <a:gd name="T7" fmla="*/ 131093 h 812800"/>
                  <a:gd name="T8" fmla="*/ 681363 w 812800"/>
                  <a:gd name="T9" fmla="*/ 106978 h 812800"/>
                  <a:gd name="T10" fmla="*/ 666963 w 812800"/>
                  <a:gd name="T11" fmla="*/ 212279 h 812800"/>
                  <a:gd name="T12" fmla="*/ 771752 w 812800"/>
                  <a:gd name="T13" fmla="*/ 227186 h 812800"/>
                  <a:gd name="T14" fmla="*/ 720448 w 812800"/>
                  <a:gd name="T15" fmla="*/ 320152 h 812800"/>
                  <a:gd name="T16" fmla="*/ 812800 w 812800"/>
                  <a:gd name="T17" fmla="*/ 372069 h 812800"/>
                  <a:gd name="T18" fmla="*/ 731520 w 812800"/>
                  <a:gd name="T19" fmla="*/ 440145 h 812800"/>
                  <a:gd name="T20" fmla="*/ 798961 w 812800"/>
                  <a:gd name="T21" fmla="*/ 522061 h 812800"/>
                  <a:gd name="T22" fmla="*/ 698682 w 812800"/>
                  <a:gd name="T23" fmla="*/ 556053 h 812800"/>
                  <a:gd name="T24" fmla="*/ 732104 w 812800"/>
                  <a:gd name="T25" fmla="*/ 656904 h 812800"/>
                  <a:gd name="T26" fmla="*/ 626370 w 812800"/>
                  <a:gd name="T27" fmla="*/ 652219 h 812800"/>
                  <a:gd name="T28" fmla="*/ 621259 w 812800"/>
                  <a:gd name="T29" fmla="*/ 758384 h 812800"/>
                  <a:gd name="T30" fmla="*/ 524350 w 812800"/>
                  <a:gd name="T31" fmla="*/ 715658 h 812800"/>
                  <a:gd name="T32" fmla="*/ 481396 w 812800"/>
                  <a:gd name="T33" fmla="*/ 812800 h 812800"/>
                  <a:gd name="T34" fmla="*/ 406400 w 812800"/>
                  <a:gd name="T35" fmla="*/ 737801 h 812800"/>
                  <a:gd name="T36" fmla="*/ 331404 w 812800"/>
                  <a:gd name="T37" fmla="*/ 812800 h 812800"/>
                  <a:gd name="T38" fmla="*/ 288450 w 812800"/>
                  <a:gd name="T39" fmla="*/ 715658 h 812800"/>
                  <a:gd name="T40" fmla="*/ 191541 w 812800"/>
                  <a:gd name="T41" fmla="*/ 758384 h 812800"/>
                  <a:gd name="T42" fmla="*/ 186430 w 812800"/>
                  <a:gd name="T43" fmla="*/ 652219 h 812800"/>
                  <a:gd name="T44" fmla="*/ 80696 w 812800"/>
                  <a:gd name="T45" fmla="*/ 656904 h 812800"/>
                  <a:gd name="T46" fmla="*/ 114118 w 812800"/>
                  <a:gd name="T47" fmla="*/ 556053 h 812800"/>
                  <a:gd name="T48" fmla="*/ 13839 w 812800"/>
                  <a:gd name="T49" fmla="*/ 522061 h 812800"/>
                  <a:gd name="T50" fmla="*/ 81280 w 812800"/>
                  <a:gd name="T51" fmla="*/ 440145 h 812800"/>
                  <a:gd name="T52" fmla="*/ 0 w 812800"/>
                  <a:gd name="T53" fmla="*/ 372069 h 812800"/>
                  <a:gd name="T54" fmla="*/ 92352 w 812800"/>
                  <a:gd name="T55" fmla="*/ 320152 h 812800"/>
                  <a:gd name="T56" fmla="*/ 41047 w 812800"/>
                  <a:gd name="T57" fmla="*/ 227186 h 812800"/>
                  <a:gd name="T58" fmla="*/ 145837 w 812800"/>
                  <a:gd name="T59" fmla="*/ 212279 h 812800"/>
                  <a:gd name="T60" fmla="*/ 131437 w 812800"/>
                  <a:gd name="T61" fmla="*/ 106978 h 812800"/>
                  <a:gd name="T62" fmla="*/ 234513 w 812800"/>
                  <a:gd name="T63" fmla="*/ 131093 h 812800"/>
                  <a:gd name="T64" fmla="*/ 258962 w 812800"/>
                  <a:gd name="T65" fmla="*/ 27679 h 812800"/>
                  <a:gd name="T66" fmla="*/ 346404 w 812800"/>
                  <a:gd name="T67" fmla="*/ 87561 h 812800"/>
                  <a:gd name="T68" fmla="*/ 406400 w 812800"/>
                  <a:gd name="T69" fmla="*/ 0 h 8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D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5086" name="TextBox 11"/>
              <p:cNvSpPr txBox="1">
                <a:spLocks noChangeArrowheads="1"/>
              </p:cNvSpPr>
              <p:nvPr/>
            </p:nvSpPr>
            <p:spPr bwMode="auto">
              <a:xfrm>
                <a:off x="139700" y="111125"/>
                <a:ext cx="533400" cy="561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1" tIns="50801" rIns="50801" bIns="50801" anchor="ctr"/>
              <a:lstStyle>
                <a:lvl1pPr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ts val="1970"/>
                  </a:lnSpc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5061" name="Group 12"/>
          <p:cNvGrpSpPr>
            <a:grpSpLocks/>
          </p:cNvGrpSpPr>
          <p:nvPr/>
        </p:nvGrpSpPr>
        <p:grpSpPr bwMode="auto">
          <a:xfrm rot="7371788">
            <a:off x="-2119313" y="1473995"/>
            <a:ext cx="4238625" cy="4276725"/>
            <a:chOff x="0" y="0"/>
            <a:chExt cx="5649866" cy="5701009"/>
          </a:xfrm>
        </p:grpSpPr>
        <p:sp>
          <p:nvSpPr>
            <p:cNvPr id="13" name="Freeform 13"/>
            <p:cNvSpPr/>
            <p:nvPr/>
          </p:nvSpPr>
          <p:spPr>
            <a:xfrm rot="-10800000">
              <a:off x="0" y="0"/>
              <a:ext cx="5649866" cy="5701009"/>
            </a:xfrm>
            <a:custGeom>
              <a:avLst/>
              <a:gdLst/>
              <a:ahLst/>
              <a:cxnLst/>
              <a:rect l="l" t="t" r="r" b="b"/>
              <a:pathLst>
                <a:path w="5649866" h="5701009">
                  <a:moveTo>
                    <a:pt x="0" y="0"/>
                  </a:moveTo>
                  <a:lnTo>
                    <a:pt x="5649866" y="0"/>
                  </a:lnTo>
                  <a:lnTo>
                    <a:pt x="5649866" y="5701009"/>
                  </a:lnTo>
                  <a:lnTo>
                    <a:pt x="0" y="5701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5078" name="Group 14"/>
            <p:cNvGrpSpPr>
              <a:grpSpLocks/>
            </p:cNvGrpSpPr>
            <p:nvPr/>
          </p:nvGrpSpPr>
          <p:grpSpPr bwMode="auto">
            <a:xfrm>
              <a:off x="794526" y="3221309"/>
              <a:ext cx="1183712" cy="1183712"/>
              <a:chOff x="0" y="0"/>
              <a:chExt cx="812800" cy="812800"/>
            </a:xfrm>
          </p:grpSpPr>
          <p:sp>
            <p:nvSpPr>
              <p:cNvPr id="45079" name="Freeform 15"/>
              <p:cNvSpPr>
                <a:spLocks/>
              </p:cNvSpPr>
              <p:nvPr/>
            </p:nvSpPr>
            <p:spPr bwMode="auto">
              <a:xfrm>
                <a:off x="0" y="0"/>
                <a:ext cx="812800" cy="812800"/>
              </a:xfrm>
              <a:custGeom>
                <a:avLst/>
                <a:gdLst>
                  <a:gd name="T0" fmla="*/ 406400 w 812800"/>
                  <a:gd name="T1" fmla="*/ 0 h 812800"/>
                  <a:gd name="T2" fmla="*/ 466396 w 812800"/>
                  <a:gd name="T3" fmla="*/ 87561 h 812800"/>
                  <a:gd name="T4" fmla="*/ 553838 w 812800"/>
                  <a:gd name="T5" fmla="*/ 27679 h 812800"/>
                  <a:gd name="T6" fmla="*/ 578287 w 812800"/>
                  <a:gd name="T7" fmla="*/ 131093 h 812800"/>
                  <a:gd name="T8" fmla="*/ 681363 w 812800"/>
                  <a:gd name="T9" fmla="*/ 106978 h 812800"/>
                  <a:gd name="T10" fmla="*/ 666963 w 812800"/>
                  <a:gd name="T11" fmla="*/ 212279 h 812800"/>
                  <a:gd name="T12" fmla="*/ 771752 w 812800"/>
                  <a:gd name="T13" fmla="*/ 227186 h 812800"/>
                  <a:gd name="T14" fmla="*/ 720448 w 812800"/>
                  <a:gd name="T15" fmla="*/ 320152 h 812800"/>
                  <a:gd name="T16" fmla="*/ 812800 w 812800"/>
                  <a:gd name="T17" fmla="*/ 372069 h 812800"/>
                  <a:gd name="T18" fmla="*/ 731520 w 812800"/>
                  <a:gd name="T19" fmla="*/ 440145 h 812800"/>
                  <a:gd name="T20" fmla="*/ 798961 w 812800"/>
                  <a:gd name="T21" fmla="*/ 522061 h 812800"/>
                  <a:gd name="T22" fmla="*/ 698682 w 812800"/>
                  <a:gd name="T23" fmla="*/ 556053 h 812800"/>
                  <a:gd name="T24" fmla="*/ 732104 w 812800"/>
                  <a:gd name="T25" fmla="*/ 656904 h 812800"/>
                  <a:gd name="T26" fmla="*/ 626370 w 812800"/>
                  <a:gd name="T27" fmla="*/ 652219 h 812800"/>
                  <a:gd name="T28" fmla="*/ 621259 w 812800"/>
                  <a:gd name="T29" fmla="*/ 758384 h 812800"/>
                  <a:gd name="T30" fmla="*/ 524350 w 812800"/>
                  <a:gd name="T31" fmla="*/ 715658 h 812800"/>
                  <a:gd name="T32" fmla="*/ 481396 w 812800"/>
                  <a:gd name="T33" fmla="*/ 812800 h 812800"/>
                  <a:gd name="T34" fmla="*/ 406400 w 812800"/>
                  <a:gd name="T35" fmla="*/ 737801 h 812800"/>
                  <a:gd name="T36" fmla="*/ 331404 w 812800"/>
                  <a:gd name="T37" fmla="*/ 812800 h 812800"/>
                  <a:gd name="T38" fmla="*/ 288450 w 812800"/>
                  <a:gd name="T39" fmla="*/ 715658 h 812800"/>
                  <a:gd name="T40" fmla="*/ 191541 w 812800"/>
                  <a:gd name="T41" fmla="*/ 758384 h 812800"/>
                  <a:gd name="T42" fmla="*/ 186430 w 812800"/>
                  <a:gd name="T43" fmla="*/ 652219 h 812800"/>
                  <a:gd name="T44" fmla="*/ 80696 w 812800"/>
                  <a:gd name="T45" fmla="*/ 656904 h 812800"/>
                  <a:gd name="T46" fmla="*/ 114118 w 812800"/>
                  <a:gd name="T47" fmla="*/ 556053 h 812800"/>
                  <a:gd name="T48" fmla="*/ 13839 w 812800"/>
                  <a:gd name="T49" fmla="*/ 522061 h 812800"/>
                  <a:gd name="T50" fmla="*/ 81280 w 812800"/>
                  <a:gd name="T51" fmla="*/ 440145 h 812800"/>
                  <a:gd name="T52" fmla="*/ 0 w 812800"/>
                  <a:gd name="T53" fmla="*/ 372069 h 812800"/>
                  <a:gd name="T54" fmla="*/ 92352 w 812800"/>
                  <a:gd name="T55" fmla="*/ 320152 h 812800"/>
                  <a:gd name="T56" fmla="*/ 41047 w 812800"/>
                  <a:gd name="T57" fmla="*/ 227186 h 812800"/>
                  <a:gd name="T58" fmla="*/ 145837 w 812800"/>
                  <a:gd name="T59" fmla="*/ 212279 h 812800"/>
                  <a:gd name="T60" fmla="*/ 131437 w 812800"/>
                  <a:gd name="T61" fmla="*/ 106978 h 812800"/>
                  <a:gd name="T62" fmla="*/ 234513 w 812800"/>
                  <a:gd name="T63" fmla="*/ 131093 h 812800"/>
                  <a:gd name="T64" fmla="*/ 258962 w 812800"/>
                  <a:gd name="T65" fmla="*/ 27679 h 812800"/>
                  <a:gd name="T66" fmla="*/ 346404 w 812800"/>
                  <a:gd name="T67" fmla="*/ 87561 h 812800"/>
                  <a:gd name="T68" fmla="*/ 406400 w 812800"/>
                  <a:gd name="T69" fmla="*/ 0 h 8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D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5080" name="TextBox 16"/>
              <p:cNvSpPr txBox="1">
                <a:spLocks noChangeArrowheads="1"/>
              </p:cNvSpPr>
              <p:nvPr/>
            </p:nvSpPr>
            <p:spPr bwMode="auto">
              <a:xfrm>
                <a:off x="139700" y="111125"/>
                <a:ext cx="533400" cy="561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1" tIns="50801" rIns="50801" bIns="50801" anchor="ctr"/>
              <a:lstStyle>
                <a:lvl1pPr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ts val="1970"/>
                  </a:lnSpc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5062" name="Group 17"/>
          <p:cNvGrpSpPr>
            <a:grpSpLocks/>
          </p:cNvGrpSpPr>
          <p:nvPr/>
        </p:nvGrpSpPr>
        <p:grpSpPr bwMode="auto">
          <a:xfrm>
            <a:off x="-862013" y="7210426"/>
            <a:ext cx="1495425" cy="1493045"/>
            <a:chOff x="0" y="0"/>
            <a:chExt cx="812800" cy="812800"/>
          </a:xfrm>
        </p:grpSpPr>
        <p:sp>
          <p:nvSpPr>
            <p:cNvPr id="45073" name="Freeform 18"/>
            <p:cNvSpPr>
              <a:spLocks/>
            </p:cNvSpPr>
            <p:nvPr/>
          </p:nvSpPr>
          <p:spPr bwMode="auto">
            <a:xfrm>
              <a:off x="0" y="0"/>
              <a:ext cx="812800" cy="812800"/>
            </a:xfrm>
            <a:custGeom>
              <a:avLst/>
              <a:gdLst>
                <a:gd name="T0" fmla="*/ 406400 w 812800"/>
                <a:gd name="T1" fmla="*/ 0 h 812800"/>
                <a:gd name="T2" fmla="*/ 466396 w 812800"/>
                <a:gd name="T3" fmla="*/ 87561 h 812800"/>
                <a:gd name="T4" fmla="*/ 553838 w 812800"/>
                <a:gd name="T5" fmla="*/ 27679 h 812800"/>
                <a:gd name="T6" fmla="*/ 578287 w 812800"/>
                <a:gd name="T7" fmla="*/ 131093 h 812800"/>
                <a:gd name="T8" fmla="*/ 681363 w 812800"/>
                <a:gd name="T9" fmla="*/ 106978 h 812800"/>
                <a:gd name="T10" fmla="*/ 666963 w 812800"/>
                <a:gd name="T11" fmla="*/ 212279 h 812800"/>
                <a:gd name="T12" fmla="*/ 771752 w 812800"/>
                <a:gd name="T13" fmla="*/ 227186 h 812800"/>
                <a:gd name="T14" fmla="*/ 720448 w 812800"/>
                <a:gd name="T15" fmla="*/ 320152 h 812800"/>
                <a:gd name="T16" fmla="*/ 812800 w 812800"/>
                <a:gd name="T17" fmla="*/ 372069 h 812800"/>
                <a:gd name="T18" fmla="*/ 731520 w 812800"/>
                <a:gd name="T19" fmla="*/ 440145 h 812800"/>
                <a:gd name="T20" fmla="*/ 798961 w 812800"/>
                <a:gd name="T21" fmla="*/ 522061 h 812800"/>
                <a:gd name="T22" fmla="*/ 698682 w 812800"/>
                <a:gd name="T23" fmla="*/ 556053 h 812800"/>
                <a:gd name="T24" fmla="*/ 732104 w 812800"/>
                <a:gd name="T25" fmla="*/ 656904 h 812800"/>
                <a:gd name="T26" fmla="*/ 626370 w 812800"/>
                <a:gd name="T27" fmla="*/ 652219 h 812800"/>
                <a:gd name="T28" fmla="*/ 621259 w 812800"/>
                <a:gd name="T29" fmla="*/ 758384 h 812800"/>
                <a:gd name="T30" fmla="*/ 524350 w 812800"/>
                <a:gd name="T31" fmla="*/ 715658 h 812800"/>
                <a:gd name="T32" fmla="*/ 481396 w 812800"/>
                <a:gd name="T33" fmla="*/ 812800 h 812800"/>
                <a:gd name="T34" fmla="*/ 406400 w 812800"/>
                <a:gd name="T35" fmla="*/ 737801 h 812800"/>
                <a:gd name="T36" fmla="*/ 331404 w 812800"/>
                <a:gd name="T37" fmla="*/ 812800 h 812800"/>
                <a:gd name="T38" fmla="*/ 288450 w 812800"/>
                <a:gd name="T39" fmla="*/ 715658 h 812800"/>
                <a:gd name="T40" fmla="*/ 191541 w 812800"/>
                <a:gd name="T41" fmla="*/ 758384 h 812800"/>
                <a:gd name="T42" fmla="*/ 186430 w 812800"/>
                <a:gd name="T43" fmla="*/ 652219 h 812800"/>
                <a:gd name="T44" fmla="*/ 80696 w 812800"/>
                <a:gd name="T45" fmla="*/ 656904 h 812800"/>
                <a:gd name="T46" fmla="*/ 114118 w 812800"/>
                <a:gd name="T47" fmla="*/ 556053 h 812800"/>
                <a:gd name="T48" fmla="*/ 13839 w 812800"/>
                <a:gd name="T49" fmla="*/ 522061 h 812800"/>
                <a:gd name="T50" fmla="*/ 81280 w 812800"/>
                <a:gd name="T51" fmla="*/ 440145 h 812800"/>
                <a:gd name="T52" fmla="*/ 0 w 812800"/>
                <a:gd name="T53" fmla="*/ 372069 h 812800"/>
                <a:gd name="T54" fmla="*/ 92352 w 812800"/>
                <a:gd name="T55" fmla="*/ 320152 h 812800"/>
                <a:gd name="T56" fmla="*/ 41047 w 812800"/>
                <a:gd name="T57" fmla="*/ 227186 h 812800"/>
                <a:gd name="T58" fmla="*/ 145837 w 812800"/>
                <a:gd name="T59" fmla="*/ 212279 h 812800"/>
                <a:gd name="T60" fmla="*/ 131437 w 812800"/>
                <a:gd name="T61" fmla="*/ 106978 h 812800"/>
                <a:gd name="T62" fmla="*/ 234513 w 812800"/>
                <a:gd name="T63" fmla="*/ 131093 h 812800"/>
                <a:gd name="T64" fmla="*/ 258962 w 812800"/>
                <a:gd name="T65" fmla="*/ 27679 h 812800"/>
                <a:gd name="T66" fmla="*/ 346404 w 812800"/>
                <a:gd name="T67" fmla="*/ 87561 h 812800"/>
                <a:gd name="T68" fmla="*/ 406400 w 812800"/>
                <a:gd name="T69" fmla="*/ 0 h 8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D9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5074" name="TextBox 19"/>
            <p:cNvSpPr txBox="1">
              <a:spLocks noChangeArrowheads="1"/>
            </p:cNvSpPr>
            <p:nvPr/>
          </p:nvSpPr>
          <p:spPr bwMode="auto"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1" tIns="50801" rIns="50801" bIns="50801" anchor="ctr"/>
            <a:lstStyle>
              <a:lvl1pPr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970"/>
                </a:lnSpc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5063" name="Group 20"/>
          <p:cNvGrpSpPr>
            <a:grpSpLocks/>
          </p:cNvGrpSpPr>
          <p:nvPr/>
        </p:nvGrpSpPr>
        <p:grpSpPr bwMode="auto">
          <a:xfrm rot="5400000">
            <a:off x="8672513" y="5876925"/>
            <a:ext cx="383382" cy="7327107"/>
            <a:chOff x="0" y="0"/>
            <a:chExt cx="101291" cy="1929738"/>
          </a:xfrm>
        </p:grpSpPr>
        <p:sp>
          <p:nvSpPr>
            <p:cNvPr id="45071" name="Freeform 21"/>
            <p:cNvSpPr>
              <a:spLocks/>
            </p:cNvSpPr>
            <p:nvPr/>
          </p:nvSpPr>
          <p:spPr bwMode="auto">
            <a:xfrm>
              <a:off x="0" y="0"/>
              <a:ext cx="101291" cy="1929738"/>
            </a:xfrm>
            <a:custGeom>
              <a:avLst/>
              <a:gdLst>
                <a:gd name="T0" fmla="*/ 50646 w 101291"/>
                <a:gd name="T1" fmla="*/ 0 h 1929738"/>
                <a:gd name="T2" fmla="*/ 50646 w 101291"/>
                <a:gd name="T3" fmla="*/ 0 h 1929738"/>
                <a:gd name="T4" fmla="*/ 86457 w 101291"/>
                <a:gd name="T5" fmla="*/ 14834 h 1929738"/>
                <a:gd name="T6" fmla="*/ 101291 w 101291"/>
                <a:gd name="T7" fmla="*/ 50646 h 1929738"/>
                <a:gd name="T8" fmla="*/ 101291 w 101291"/>
                <a:gd name="T9" fmla="*/ 1879092 h 1929738"/>
                <a:gd name="T10" fmla="*/ 86457 w 101291"/>
                <a:gd name="T11" fmla="*/ 1914904 h 1929738"/>
                <a:gd name="T12" fmla="*/ 50646 w 101291"/>
                <a:gd name="T13" fmla="*/ 1929738 h 1929738"/>
                <a:gd name="T14" fmla="*/ 50646 w 101291"/>
                <a:gd name="T15" fmla="*/ 1929738 h 1929738"/>
                <a:gd name="T16" fmla="*/ 14834 w 101291"/>
                <a:gd name="T17" fmla="*/ 1914904 h 1929738"/>
                <a:gd name="T18" fmla="*/ 0 w 101291"/>
                <a:gd name="T19" fmla="*/ 1879092 h 1929738"/>
                <a:gd name="T20" fmla="*/ 0 w 101291"/>
                <a:gd name="T21" fmla="*/ 50646 h 1929738"/>
                <a:gd name="T22" fmla="*/ 14834 w 101291"/>
                <a:gd name="T23" fmla="*/ 14834 h 1929738"/>
                <a:gd name="T24" fmla="*/ 50646 w 101291"/>
                <a:gd name="T25" fmla="*/ 0 h 1929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291" h="1929738">
                  <a:moveTo>
                    <a:pt x="50646" y="0"/>
                  </a:moveTo>
                  <a:lnTo>
                    <a:pt x="50646" y="0"/>
                  </a:lnTo>
                  <a:cubicBezTo>
                    <a:pt x="64078" y="0"/>
                    <a:pt x="76959" y="5336"/>
                    <a:pt x="86457" y="14834"/>
                  </a:cubicBezTo>
                  <a:cubicBezTo>
                    <a:pt x="95955" y="24332"/>
                    <a:pt x="101291" y="37213"/>
                    <a:pt x="101291" y="50646"/>
                  </a:cubicBezTo>
                  <a:lnTo>
                    <a:pt x="101291" y="1879092"/>
                  </a:lnTo>
                  <a:cubicBezTo>
                    <a:pt x="101291" y="1892524"/>
                    <a:pt x="95955" y="1905406"/>
                    <a:pt x="86457" y="1914904"/>
                  </a:cubicBezTo>
                  <a:cubicBezTo>
                    <a:pt x="76959" y="1924402"/>
                    <a:pt x="64078" y="1929738"/>
                    <a:pt x="50646" y="1929738"/>
                  </a:cubicBezTo>
                  <a:cubicBezTo>
                    <a:pt x="37213" y="1929738"/>
                    <a:pt x="24332" y="1924402"/>
                    <a:pt x="14834" y="1914904"/>
                  </a:cubicBezTo>
                  <a:cubicBezTo>
                    <a:pt x="5336" y="1905406"/>
                    <a:pt x="0" y="1892524"/>
                    <a:pt x="0" y="1879092"/>
                  </a:cubicBezTo>
                  <a:lnTo>
                    <a:pt x="0" y="50646"/>
                  </a:lnTo>
                  <a:cubicBezTo>
                    <a:pt x="0" y="37213"/>
                    <a:pt x="5336" y="24332"/>
                    <a:pt x="14834" y="14834"/>
                  </a:cubicBezTo>
                  <a:cubicBezTo>
                    <a:pt x="24332" y="5336"/>
                    <a:pt x="37213" y="0"/>
                    <a:pt x="50646" y="0"/>
                  </a:cubicBezTo>
                  <a:close/>
                </a:path>
              </a:pathLst>
            </a:custGeom>
            <a:solidFill>
              <a:srgbClr val="FDF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5072" name="TextBox 22"/>
            <p:cNvSpPr txBox="1">
              <a:spLocks noChangeArrowheads="1"/>
            </p:cNvSpPr>
            <p:nvPr/>
          </p:nvSpPr>
          <p:spPr bwMode="auto">
            <a:xfrm>
              <a:off x="0" y="-38100"/>
              <a:ext cx="101291" cy="196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1" tIns="50801" rIns="50801" bIns="50801" anchor="ctr"/>
            <a:lstStyle>
              <a:lvl1pPr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663"/>
                </a:lnSpc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886445" y="6950176"/>
            <a:ext cx="2165766" cy="2262788"/>
          </a:xfrm>
          <a:custGeom>
            <a:avLst/>
            <a:gdLst/>
            <a:ahLst/>
            <a:cxnLst/>
            <a:rect l="l" t="t" r="r" b="b"/>
            <a:pathLst>
              <a:path w="2165766" h="2262787">
                <a:moveTo>
                  <a:pt x="0" y="0"/>
                </a:moveTo>
                <a:lnTo>
                  <a:pt x="2165766" y="0"/>
                </a:lnTo>
                <a:lnTo>
                  <a:pt x="2165766" y="2262788"/>
                </a:lnTo>
                <a:lnTo>
                  <a:pt x="0" y="226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48" t="-38645" r="-44844" b="-40903"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019426" y="2119313"/>
            <a:ext cx="9510713" cy="314028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914445" rtl="1">
              <a:lnSpc>
                <a:spcPts val="12837"/>
              </a:lnSpc>
              <a:defRPr/>
            </a:pPr>
            <a:r>
              <a:rPr lang="ar-SA" sz="10800" b="1" dirty="0">
                <a:solidFill>
                  <a:srgbClr val="F2EDE7"/>
                </a:solidFill>
                <a:latin typeface="DIN NEXT™ ARABIC BOLD" panose="020B0803020203050203" pitchFamily="34" charset="-78"/>
                <a:ea typeface="Codec Pro Bold"/>
                <a:cs typeface="DIN NEXT™ ARABIC BOLD" panose="020B0803020203050203" pitchFamily="34" charset="-78"/>
                <a:sym typeface="Codec Pro Bold"/>
                <a:rtl/>
              </a:rPr>
              <a:t>      </a:t>
            </a:r>
            <a:r>
              <a:rPr lang="ar-EG" sz="10800" b="1" dirty="0">
                <a:solidFill>
                  <a:srgbClr val="F2EDE7"/>
                </a:solidFill>
                <a:latin typeface="DIN NEXT™ ARABIC BOLD" panose="020B0803020203050203" pitchFamily="34" charset="-78"/>
                <a:ea typeface="Codec Pro Bold"/>
                <a:cs typeface="DIN NEXT™ ARABIC BOLD" panose="020B0803020203050203" pitchFamily="34" charset="-78"/>
                <a:sym typeface="Codec Pro Bold"/>
                <a:rtl/>
              </a:rPr>
              <a:t>إدارة </a:t>
            </a:r>
            <a:r>
              <a:rPr lang="ar-EG" sz="10800" b="1" dirty="0">
                <a:solidFill>
                  <a:srgbClr val="F2EDE7"/>
                </a:solidFill>
                <a:latin typeface="DIN NEXT™ ARABIC BOLD" panose="020B0803020203050203" pitchFamily="34" charset="-78"/>
                <a:ea typeface="Cambria" panose="02040503050406030204" pitchFamily="18" charset="0"/>
                <a:cs typeface="DIN NEXT™ ARABIC BOLD" panose="020B0803020203050203" pitchFamily="34" charset="-78"/>
                <a:sym typeface="Codec Pro Bold"/>
                <a:rtl/>
              </a:rPr>
              <a:t>الأعمال</a:t>
            </a:r>
          </a:p>
          <a:p>
            <a:pPr algn="r" defTabSz="914445" rtl="1">
              <a:lnSpc>
                <a:spcPts val="12837"/>
              </a:lnSpc>
              <a:defRPr/>
            </a:pPr>
            <a:endParaRPr lang="ar-EG" sz="9170" b="1" dirty="0">
              <a:solidFill>
                <a:srgbClr val="F2EDE7"/>
              </a:solidFill>
              <a:latin typeface="Codec Pro Bold"/>
              <a:ea typeface="Codec Pro Bold"/>
              <a:cs typeface="Codec Pro Bold"/>
              <a:sym typeface="Codec Pro Bold"/>
              <a:rtl/>
            </a:endParaRPr>
          </a:p>
        </p:txBody>
      </p:sp>
      <p:sp>
        <p:nvSpPr>
          <p:cNvPr id="45068" name="TextBox 29"/>
          <p:cNvSpPr txBox="1">
            <a:spLocks noChangeArrowheads="1"/>
          </p:cNvSpPr>
          <p:nvPr/>
        </p:nvSpPr>
        <p:spPr bwMode="auto">
          <a:xfrm>
            <a:off x="2438400" y="3945733"/>
            <a:ext cx="9365457" cy="194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ts val="7594"/>
              </a:lnSpc>
            </a:pPr>
            <a:r>
              <a:rPr lang="ar-EG" altLang="en-US" sz="3600">
                <a:solidFill>
                  <a:srgbClr val="FFFFFF"/>
                </a:solidFill>
                <a:latin typeface="Cascadia Code" pitchFamily="49" charset="0"/>
                <a:cs typeface="Codec Pro" charset="0"/>
                <a:sym typeface="Codec Pro" charset="0"/>
              </a:rPr>
              <a:t>أساسياتها، ومفاهيمها، وتطبيقاتها </a:t>
            </a:r>
            <a:r>
              <a:rPr lang="ar-SA" altLang="en-US" sz="3600">
                <a:solidFill>
                  <a:srgbClr val="FFFFFF"/>
                </a:solidFill>
                <a:latin typeface="Cascadia Code" pitchFamily="49" charset="0"/>
                <a:cs typeface="Codec Pro" charset="0"/>
                <a:sym typeface="Codec Pro" charset="0"/>
              </a:rPr>
              <a:t> </a:t>
            </a:r>
            <a:r>
              <a:rPr lang="ar-EG" altLang="en-US" sz="3600">
                <a:solidFill>
                  <a:srgbClr val="FFFFFF"/>
                </a:solidFill>
                <a:latin typeface="Cascadia Code" pitchFamily="49" charset="0"/>
                <a:cs typeface="Codec Pro" charset="0"/>
                <a:sym typeface="Codec Pro" charset="0"/>
              </a:rPr>
              <a:t>المعاصرة</a:t>
            </a:r>
          </a:p>
          <a:p>
            <a:pPr algn="r" rtl="1">
              <a:lnSpc>
                <a:spcPts val="7594"/>
              </a:lnSpc>
            </a:pPr>
            <a:r>
              <a:rPr lang="ar-SA" altLang="en-US" sz="5400">
                <a:solidFill>
                  <a:srgbClr val="FFFFFF"/>
                </a:solidFill>
                <a:latin typeface="Codec Pro" charset="0"/>
                <a:cs typeface="Codec Pro" charset="0"/>
                <a:sym typeface="Codec Pro" charset="0"/>
              </a:rPr>
              <a:t>  </a:t>
            </a:r>
            <a:endParaRPr lang="ar-EG" altLang="en-US" sz="5400">
              <a:solidFill>
                <a:srgbClr val="FFFFFF"/>
              </a:solidFill>
              <a:latin typeface="Codec Pro" charset="0"/>
              <a:cs typeface="Codec Pro" charset="0"/>
              <a:sym typeface="Codec Pro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876800" y="6119813"/>
            <a:ext cx="4374357" cy="1179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defTabSz="914445" rtl="1">
              <a:lnSpc>
                <a:spcPts val="4554"/>
              </a:lnSpc>
              <a:defRPr/>
            </a:pPr>
            <a:r>
              <a:rPr lang="ar-SA" sz="2801" dirty="0">
                <a:solidFill>
                  <a:srgbClr val="FFFFFF"/>
                </a:solidFill>
                <a:latin typeface="Cascadia Code" panose="020B0609020000020004" pitchFamily="49" charset="0"/>
                <a:ea typeface="Codec Pro"/>
                <a:cs typeface="Codec Pro"/>
                <a:sym typeface="Codec Pro"/>
                <a:rtl/>
              </a:rPr>
              <a:t>             </a:t>
            </a:r>
            <a:r>
              <a:rPr lang="ar-EG" sz="2801" dirty="0">
                <a:solidFill>
                  <a:srgbClr val="FFFFFF"/>
                </a:solidFill>
                <a:latin typeface="Cascadia Code" panose="020B0609020000020004" pitchFamily="49" charset="0"/>
                <a:ea typeface="Codec Pro"/>
                <a:cs typeface="Codec Pro"/>
                <a:sym typeface="Codec Pro"/>
                <a:rtl/>
              </a:rPr>
              <a:t>أ.د. أحمد الشميمري</a:t>
            </a:r>
          </a:p>
          <a:p>
            <a:pPr algn="r" defTabSz="914445" rtl="1">
              <a:lnSpc>
                <a:spcPts val="4554"/>
              </a:lnSpc>
              <a:defRPr/>
            </a:pPr>
            <a:r>
              <a:rPr lang="ar-SA" sz="2801" dirty="0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  <a:rtl/>
              </a:rPr>
              <a:t>                   </a:t>
            </a:r>
            <a:endParaRPr lang="ar-EG" sz="2801" dirty="0">
              <a:solidFill>
                <a:srgbClr val="FFFFFF"/>
              </a:solidFill>
              <a:latin typeface="Codec Pro"/>
              <a:ea typeface="Codec Pro"/>
              <a:cs typeface="Codec Pro"/>
              <a:sym typeface="Codec Pro"/>
              <a:rtl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92983" y="9163050"/>
            <a:ext cx="2164556" cy="5129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defTabSz="914445">
              <a:lnSpc>
                <a:spcPts val="3995"/>
              </a:lnSpc>
              <a:defRPr/>
            </a:pPr>
            <a:r>
              <a:rPr lang="en-US" sz="2000" dirty="0">
                <a:solidFill>
                  <a:srgbClr val="EAE2D9"/>
                </a:solidFill>
                <a:latin typeface="Codec Pro"/>
                <a:ea typeface="Codec Pro"/>
                <a:cs typeface="Codec Pro"/>
                <a:sym typeface="Codec Pro"/>
              </a:rPr>
              <a:t>www.edarah.net</a:t>
            </a:r>
          </a:p>
        </p:txBody>
      </p:sp>
    </p:spTree>
    <p:extLst>
      <p:ext uri="{BB962C8B-B14F-4D97-AF65-F5344CB8AC3E}">
        <p14:creationId xmlns:p14="http://schemas.microsoft.com/office/powerpoint/2010/main" val="3158433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4508" y="3291197"/>
            <a:ext cx="5045699" cy="942174"/>
            <a:chOff x="0" y="0"/>
            <a:chExt cx="217642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6425" cy="406400"/>
            </a:xfrm>
            <a:custGeom>
              <a:avLst/>
              <a:gdLst/>
              <a:ahLst/>
              <a:cxnLst/>
              <a:rect l="l" t="t" r="r" b="b"/>
              <a:pathLst>
                <a:path w="2176425" h="406400">
                  <a:moveTo>
                    <a:pt x="1973225" y="0"/>
                  </a:moveTo>
                  <a:cubicBezTo>
                    <a:pt x="2085449" y="0"/>
                    <a:pt x="2176425" y="90976"/>
                    <a:pt x="2176425" y="203200"/>
                  </a:cubicBezTo>
                  <a:cubicBezTo>
                    <a:pt x="2176425" y="315424"/>
                    <a:pt x="2085449" y="406400"/>
                    <a:pt x="19732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6D81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176425" cy="4826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519"/>
                </a:lnSpc>
              </a:pPr>
              <a:endParaRPr sz="3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55560" y="3196265"/>
            <a:ext cx="5111483" cy="942174"/>
            <a:chOff x="0" y="0"/>
            <a:chExt cx="2204801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4801" cy="406400"/>
            </a:xfrm>
            <a:custGeom>
              <a:avLst/>
              <a:gdLst/>
              <a:ahLst/>
              <a:cxnLst/>
              <a:rect l="l" t="t" r="r" b="b"/>
              <a:pathLst>
                <a:path w="2204801" h="406400">
                  <a:moveTo>
                    <a:pt x="2001601" y="0"/>
                  </a:moveTo>
                  <a:cubicBezTo>
                    <a:pt x="2113825" y="0"/>
                    <a:pt x="2204801" y="90976"/>
                    <a:pt x="2204801" y="203200"/>
                  </a:cubicBezTo>
                  <a:cubicBezTo>
                    <a:pt x="2204801" y="315424"/>
                    <a:pt x="2113825" y="406400"/>
                    <a:pt x="200160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099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2204801" cy="4826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519"/>
                </a:lnSpc>
              </a:pPr>
              <a:endParaRPr sz="3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95125" y="2676657"/>
            <a:ext cx="2352567" cy="235256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D81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519"/>
                </a:lnSpc>
              </a:pPr>
              <a:endParaRPr sz="3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918461" y="2513565"/>
            <a:ext cx="2352567" cy="235256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099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519"/>
                </a:lnSpc>
              </a:pPr>
              <a:endParaRPr sz="3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604928" y="3967217"/>
            <a:ext cx="3650631" cy="365063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B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519"/>
                </a:lnSpc>
              </a:pPr>
              <a:endParaRPr sz="3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985631" y="4319229"/>
            <a:ext cx="2917917" cy="2917917"/>
          </a:xfrm>
          <a:custGeom>
            <a:avLst/>
            <a:gdLst/>
            <a:ahLst/>
            <a:cxnLst/>
            <a:rect l="l" t="t" r="r" b="b"/>
            <a:pathLst>
              <a:path w="2917917" h="2917917">
                <a:moveTo>
                  <a:pt x="0" y="0"/>
                </a:moveTo>
                <a:lnTo>
                  <a:pt x="2917916" y="0"/>
                </a:lnTo>
                <a:lnTo>
                  <a:pt x="2917916" y="2917916"/>
                </a:lnTo>
                <a:lnTo>
                  <a:pt x="0" y="2917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975771" y="3622982"/>
            <a:ext cx="413827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3"/>
              </a:lnSpc>
            </a:pPr>
            <a:r>
              <a:rPr lang="ar-EG" sz="3000" b="1" spc="122" dirty="0">
                <a:solidFill>
                  <a:srgbClr val="FFFFFF"/>
                </a:solidFill>
                <a:latin typeface="Tajawal Bold" panose="020B0604020202020204" charset="-78"/>
                <a:ea typeface="Poppins Bold"/>
                <a:cs typeface="Tajawal Bold" panose="020B0604020202020204" charset="-78"/>
                <a:sym typeface="Poppins Bold"/>
              </a:rPr>
              <a:t>أهداف وصفية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7259301" y="0"/>
            <a:ext cx="1694792" cy="10287000"/>
            <a:chOff x="0" y="0"/>
            <a:chExt cx="446365" cy="2709333"/>
          </a:xfrm>
        </p:grpSpPr>
        <p:sp>
          <p:nvSpPr>
            <p:cNvPr id="24" name="Freeform 2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26" name="Freeform 16"/>
          <p:cNvSpPr/>
          <p:nvPr/>
        </p:nvSpPr>
        <p:spPr>
          <a:xfrm>
            <a:off x="1" y="7027739"/>
            <a:ext cx="1908239" cy="4114800"/>
          </a:xfrm>
          <a:custGeom>
            <a:avLst/>
            <a:gdLst/>
            <a:ahLst/>
            <a:cxnLst/>
            <a:rect l="l" t="t" r="r" b="b"/>
            <a:pathLst>
              <a:path w="1908238" h="4114800">
                <a:moveTo>
                  <a:pt x="0" y="0"/>
                </a:moveTo>
                <a:lnTo>
                  <a:pt x="1908238" y="0"/>
                </a:lnTo>
                <a:lnTo>
                  <a:pt x="19082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28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9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grpSp>
        <p:nvGrpSpPr>
          <p:cNvPr id="30" name="Group 8"/>
          <p:cNvGrpSpPr/>
          <p:nvPr/>
        </p:nvGrpSpPr>
        <p:grpSpPr>
          <a:xfrm>
            <a:off x="0" y="8115300"/>
            <a:ext cx="1028700" cy="1752600"/>
            <a:chOff x="0" y="0"/>
            <a:chExt cx="812800" cy="2510865"/>
          </a:xfrm>
        </p:grpSpPr>
        <p:sp>
          <p:nvSpPr>
            <p:cNvPr id="31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2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-76200" y="9983309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34" name="Rectangle 138"/>
          <p:cNvSpPr>
            <a:spLocks noChangeArrowheads="1"/>
          </p:cNvSpPr>
          <p:nvPr/>
        </p:nvSpPr>
        <p:spPr bwMode="auto">
          <a:xfrm>
            <a:off x="11506202" y="4381501"/>
            <a:ext cx="51101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000" dirty="0">
                <a:latin typeface="Tajawal Bold" panose="020B0604020202020204" charset="-78"/>
                <a:cs typeface="Tajawal Bold" panose="020B0604020202020204" charset="-78"/>
              </a:rPr>
              <a:t>مثل: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000" dirty="0">
                <a:latin typeface="Tajawal Bold" panose="020B0604020202020204" charset="-78"/>
                <a:cs typeface="Tajawal Bold" panose="020B0604020202020204" charset="-78"/>
              </a:rPr>
              <a:t> كمية إنتاج معين ,مواصفات معينة ,معدل خطأ مسموح به.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2960127" y="3467100"/>
            <a:ext cx="21499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EG" altLang="en-US" sz="3000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أهداف كمية</a:t>
            </a:r>
          </a:p>
        </p:txBody>
      </p:sp>
      <p:sp>
        <p:nvSpPr>
          <p:cNvPr id="36" name="Rectangle 135"/>
          <p:cNvSpPr>
            <a:spLocks noChangeArrowheads="1"/>
          </p:cNvSpPr>
          <p:nvPr/>
        </p:nvSpPr>
        <p:spPr bwMode="auto">
          <a:xfrm>
            <a:off x="-304800" y="4229100"/>
            <a:ext cx="653177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000" dirty="0">
                <a:latin typeface="Tajawal Bold" panose="020B0604020202020204" charset="-78"/>
                <a:cs typeface="Tajawal Bold" panose="020B0604020202020204" charset="-78"/>
              </a:rPr>
              <a:t>مثل</a:t>
            </a:r>
          </a:p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000" dirty="0">
                <a:latin typeface="Tajawal Bold" panose="020B0604020202020204" charset="-78"/>
                <a:cs typeface="Tajawal Bold" panose="020B0604020202020204" charset="-78"/>
              </a:rPr>
              <a:t> مستوى جودة محدد , خامات معينة , نوعية طاقات محددة 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8" name="TextBox 51"/>
          <p:cNvSpPr txBox="1"/>
          <p:nvPr/>
        </p:nvSpPr>
        <p:spPr>
          <a:xfrm>
            <a:off x="6524444" y="276225"/>
            <a:ext cx="5159426" cy="94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540"/>
              </a:lnSpc>
            </a:pPr>
            <a: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أولاً: تحديد الأهداف</a:t>
            </a:r>
          </a:p>
        </p:txBody>
      </p:sp>
      <p:sp>
        <p:nvSpPr>
          <p:cNvPr id="39" name="Freeform 11"/>
          <p:cNvSpPr/>
          <p:nvPr/>
        </p:nvSpPr>
        <p:spPr>
          <a:xfrm rot="2651781">
            <a:off x="9507228" y="9680204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40" name="TextBox 39"/>
          <p:cNvSpPr txBox="1"/>
          <p:nvPr/>
        </p:nvSpPr>
        <p:spPr>
          <a:xfrm>
            <a:off x="9448801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19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3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8937" y="1821759"/>
            <a:ext cx="4871735" cy="7307601"/>
          </a:xfrm>
          <a:custGeom>
            <a:avLst/>
            <a:gdLst/>
            <a:ahLst/>
            <a:cxnLst/>
            <a:rect l="l" t="t" r="r" b="b"/>
            <a:pathLst>
              <a:path w="4871734" h="7307601">
                <a:moveTo>
                  <a:pt x="0" y="0"/>
                </a:moveTo>
                <a:lnTo>
                  <a:pt x="4871734" y="0"/>
                </a:lnTo>
                <a:lnTo>
                  <a:pt x="4871734" y="7307600"/>
                </a:lnTo>
                <a:lnTo>
                  <a:pt x="0" y="730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886" y="4533900"/>
            <a:ext cx="573677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/>
            <a:r>
              <a:rPr lang="ar-SA" altLang="en-US" sz="4000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المزايا الاقتصادية والمعنوية المختلفة للتخطيط الإنتاجي </a:t>
            </a:r>
            <a:endParaRPr lang="en-US" altLang="en-US" sz="4000" dirty="0">
              <a:solidFill>
                <a:srgbClr val="002060"/>
              </a:solidFill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136739" y="8577386"/>
            <a:ext cx="909236" cy="909236"/>
          </a:xfrm>
          <a:custGeom>
            <a:avLst/>
            <a:gdLst/>
            <a:ahLst/>
            <a:cxnLst/>
            <a:rect l="l" t="t" r="r" b="b"/>
            <a:pathLst>
              <a:path w="1212314" h="1212314">
                <a:moveTo>
                  <a:pt x="0" y="0"/>
                </a:moveTo>
                <a:lnTo>
                  <a:pt x="1212314" y="0"/>
                </a:lnTo>
                <a:lnTo>
                  <a:pt x="1212314" y="1212314"/>
                </a:lnTo>
                <a:lnTo>
                  <a:pt x="0" y="1212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888690" y="5031266"/>
            <a:ext cx="903965" cy="903965"/>
          </a:xfrm>
          <a:custGeom>
            <a:avLst/>
            <a:gdLst/>
            <a:ahLst/>
            <a:cxnLst/>
            <a:rect l="l" t="t" r="r" b="b"/>
            <a:pathLst>
              <a:path w="1205285" h="1205285">
                <a:moveTo>
                  <a:pt x="0" y="0"/>
                </a:moveTo>
                <a:lnTo>
                  <a:pt x="1205285" y="0"/>
                </a:lnTo>
                <a:lnTo>
                  <a:pt x="1205285" y="1205285"/>
                </a:lnTo>
                <a:lnTo>
                  <a:pt x="0" y="12052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000"/>
          </a:p>
        </p:txBody>
      </p:sp>
      <p:sp>
        <p:nvSpPr>
          <p:cNvPr id="12" name="Freeform 12"/>
          <p:cNvSpPr/>
          <p:nvPr/>
        </p:nvSpPr>
        <p:spPr>
          <a:xfrm>
            <a:off x="4963979" y="7004986"/>
            <a:ext cx="908033" cy="908033"/>
          </a:xfrm>
          <a:custGeom>
            <a:avLst/>
            <a:gdLst/>
            <a:ahLst/>
            <a:cxnLst/>
            <a:rect l="l" t="t" r="r" b="b"/>
            <a:pathLst>
              <a:path w="1210709" h="1210709">
                <a:moveTo>
                  <a:pt x="0" y="0"/>
                </a:moveTo>
                <a:lnTo>
                  <a:pt x="1210709" y="0"/>
                </a:lnTo>
                <a:lnTo>
                  <a:pt x="1210709" y="1210709"/>
                </a:lnTo>
                <a:lnTo>
                  <a:pt x="0" y="1210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2000"/>
          </a:p>
        </p:txBody>
      </p:sp>
      <p:sp>
        <p:nvSpPr>
          <p:cNvPr id="15" name="Freeform 15"/>
          <p:cNvSpPr/>
          <p:nvPr/>
        </p:nvSpPr>
        <p:spPr>
          <a:xfrm rot="21584665">
            <a:off x="3141377" y="1491216"/>
            <a:ext cx="899958" cy="899958"/>
          </a:xfrm>
          <a:custGeom>
            <a:avLst/>
            <a:gdLst/>
            <a:ahLst/>
            <a:cxnLst/>
            <a:rect l="l" t="t" r="r" b="b"/>
            <a:pathLst>
              <a:path w="1199944" h="1199944">
                <a:moveTo>
                  <a:pt x="0" y="0"/>
                </a:moveTo>
                <a:lnTo>
                  <a:pt x="1199944" y="0"/>
                </a:lnTo>
                <a:lnTo>
                  <a:pt x="1199944" y="1199944"/>
                </a:lnTo>
                <a:lnTo>
                  <a:pt x="0" y="1199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963979" y="3036914"/>
            <a:ext cx="903965" cy="903965"/>
          </a:xfrm>
          <a:custGeom>
            <a:avLst/>
            <a:gdLst/>
            <a:ahLst/>
            <a:cxnLst/>
            <a:rect l="l" t="t" r="r" b="b"/>
            <a:pathLst>
              <a:path w="1205285" h="1205285">
                <a:moveTo>
                  <a:pt x="0" y="0"/>
                </a:moveTo>
                <a:lnTo>
                  <a:pt x="1205285" y="0"/>
                </a:lnTo>
                <a:lnTo>
                  <a:pt x="1205285" y="1205285"/>
                </a:lnTo>
                <a:lnTo>
                  <a:pt x="0" y="12052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2000"/>
          </a:p>
        </p:txBody>
      </p:sp>
      <p:sp>
        <p:nvSpPr>
          <p:cNvPr id="20" name="TextBox 20"/>
          <p:cNvSpPr txBox="1"/>
          <p:nvPr/>
        </p:nvSpPr>
        <p:spPr>
          <a:xfrm>
            <a:off x="6477002" y="3262202"/>
            <a:ext cx="10668000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2400" b="1" spc="23" dirty="0">
                <a:latin typeface="Tajawal Bold" panose="020B0604020202020204" charset="-78"/>
                <a:ea typeface="Inter Bold"/>
                <a:cs typeface="Tajawal Bold" panose="020B0604020202020204" charset="-78"/>
                <a:sym typeface="Inter Bold"/>
              </a:rPr>
              <a:t>تجنب الأعمال المتكررة وتخفيض أوقات المناولة والتشغيل بما يسهم في الحفاظ على أوقات العمل الرسمية للعاملين من كل أوجه الإهدار.</a:t>
            </a:r>
          </a:p>
          <a:p>
            <a:pPr algn="ctr">
              <a:lnSpc>
                <a:spcPts val="3359"/>
              </a:lnSpc>
            </a:pPr>
            <a:endParaRPr lang="en-US" sz="2400" b="1" spc="23" dirty="0">
              <a:latin typeface="Tajawal Bold" panose="020B0604020202020204" charset="-78"/>
              <a:ea typeface="Inter Bold"/>
              <a:cs typeface="Tajawal Bold" panose="020B0604020202020204" charset="-78"/>
              <a:sym typeface="Inter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188919" y="7232307"/>
            <a:ext cx="108798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2400" b="1" spc="23" dirty="0">
                <a:latin typeface="Tajawal Bold" panose="020B0604020202020204" charset="-78"/>
                <a:ea typeface="Inter Bold"/>
                <a:cs typeface="Tajawal Bold" panose="020B0604020202020204" charset="-78"/>
                <a:sym typeface="Inter Bold"/>
              </a:rPr>
              <a:t>تحديد المهام للعاملين بدقة أكثر حتى يساعد على تقليص التعارض أو الازدواج في الأعباء بما يرفع درجة رضاهم.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255719" y="5248865"/>
            <a:ext cx="95082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2400" b="1" spc="23" dirty="0">
                <a:latin typeface="Tajawal Bold" panose="020B0604020202020204" charset="-78"/>
                <a:ea typeface="Inter Bold"/>
                <a:cs typeface="Tajawal Bold" panose="020B0604020202020204" charset="-78"/>
                <a:sym typeface="Inter Bold"/>
              </a:rPr>
              <a:t>ضمان تدفق عمليات التصنيع في مسار واحد (دائري أو متوازي أو خطي) بما يحفظ أوقات العمل من الضياع.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615354" y="8883615"/>
            <a:ext cx="10996247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2400" b="1" spc="23" dirty="0">
                <a:latin typeface="Tajawal Bold" panose="020B0604020202020204" charset="-78"/>
                <a:ea typeface="Inter Bold"/>
                <a:cs typeface="Tajawal Bold" panose="020B0604020202020204" charset="-78"/>
                <a:sym typeface="Inter Bold"/>
              </a:rPr>
              <a:t>إضفاء مزيد من اعتبارات الحماية والسلامة على جو العمل ضد مخاطر الأعمال المختلفة كحوادث إصابات العمال.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39000" y="1714500"/>
            <a:ext cx="8879364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2400" b="1" spc="23" dirty="0">
                <a:latin typeface="Tajawal Bold" panose="020B0604020202020204" charset="-78"/>
                <a:ea typeface="Inter Bold"/>
                <a:cs typeface="Tajawal Bold" panose="020B0604020202020204" charset="-78"/>
                <a:sym typeface="Inter Bold"/>
              </a:rPr>
              <a:t>تحقيق التكامل الرأسي والأفقي بين مهام الأقسام المختلفة بما يضمن سرعة وسهولة تدفق المواد وتخفيض حوادث الأعطال للطاقات.</a:t>
            </a:r>
          </a:p>
        </p:txBody>
      </p:sp>
      <p:grpSp>
        <p:nvGrpSpPr>
          <p:cNvPr id="35" name="Group 42"/>
          <p:cNvGrpSpPr/>
          <p:nvPr/>
        </p:nvGrpSpPr>
        <p:grpSpPr>
          <a:xfrm>
            <a:off x="17259301" y="0"/>
            <a:ext cx="1694792" cy="10287000"/>
            <a:chOff x="0" y="0"/>
            <a:chExt cx="446365" cy="2709333"/>
          </a:xfrm>
        </p:grpSpPr>
        <p:sp>
          <p:nvSpPr>
            <p:cNvPr id="36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7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grpSp>
        <p:nvGrpSpPr>
          <p:cNvPr id="38" name="Group 48"/>
          <p:cNvGrpSpPr/>
          <p:nvPr/>
        </p:nvGrpSpPr>
        <p:grpSpPr>
          <a:xfrm>
            <a:off x="0" y="0"/>
            <a:ext cx="533400" cy="1028700"/>
            <a:chOff x="0" y="0"/>
            <a:chExt cx="812800" cy="812800"/>
          </a:xfrm>
        </p:grpSpPr>
        <p:sp>
          <p:nvSpPr>
            <p:cNvPr id="3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grpSp>
        <p:nvGrpSpPr>
          <p:cNvPr id="41" name="Group 8"/>
          <p:cNvGrpSpPr/>
          <p:nvPr/>
        </p:nvGrpSpPr>
        <p:grpSpPr>
          <a:xfrm>
            <a:off x="0" y="6690087"/>
            <a:ext cx="533400" cy="3177813"/>
            <a:chOff x="0" y="0"/>
            <a:chExt cx="812800" cy="2510865"/>
          </a:xfrm>
        </p:grpSpPr>
        <p:sp>
          <p:nvSpPr>
            <p:cNvPr id="42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3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-76200" y="9983309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05757" y="219075"/>
            <a:ext cx="6019800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6" name="TextBox 51"/>
          <p:cNvSpPr txBox="1"/>
          <p:nvPr/>
        </p:nvSpPr>
        <p:spPr>
          <a:xfrm>
            <a:off x="6934201" y="0"/>
            <a:ext cx="5159426" cy="92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540"/>
              </a:lnSpc>
            </a:pPr>
            <a:r>
              <a:rPr lang="ar-EG" sz="2801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ثانياً: تخطيط الإنتاج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45719" y="1665560"/>
            <a:ext cx="260007" cy="431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1" b="1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61693" y="3265760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197734" y="5246960"/>
            <a:ext cx="340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49673" y="722816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445719" y="8752160"/>
            <a:ext cx="314510" cy="431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1" b="1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5</a:t>
            </a:r>
          </a:p>
        </p:txBody>
      </p:sp>
      <p:sp>
        <p:nvSpPr>
          <p:cNvPr id="54" name="Freeform 11"/>
          <p:cNvSpPr/>
          <p:nvPr/>
        </p:nvSpPr>
        <p:spPr>
          <a:xfrm rot="2651781">
            <a:off x="9507228" y="9680204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55" name="TextBox 54"/>
          <p:cNvSpPr txBox="1"/>
          <p:nvPr/>
        </p:nvSpPr>
        <p:spPr>
          <a:xfrm>
            <a:off x="9448801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8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15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مجموعة 23"/>
          <p:cNvGrpSpPr>
            <a:grpSpLocks/>
          </p:cNvGrpSpPr>
          <p:nvPr/>
        </p:nvGrpSpPr>
        <p:grpSpPr bwMode="auto">
          <a:xfrm>
            <a:off x="3390900" y="3295650"/>
            <a:ext cx="11811000" cy="5694581"/>
            <a:chOff x="1638300" y="1892300"/>
            <a:chExt cx="7874000" cy="3796387"/>
          </a:xfrm>
        </p:grpSpPr>
        <p:cxnSp>
          <p:nvCxnSpPr>
            <p:cNvPr id="3" name="رابط مستقيم 2"/>
            <p:cNvCxnSpPr/>
            <p:nvPr/>
          </p:nvCxnSpPr>
          <p:spPr>
            <a:xfrm flipH="1" flipV="1">
              <a:off x="2324100" y="1892300"/>
              <a:ext cx="6604000" cy="6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رابط كسهم مستقيم 5"/>
            <p:cNvCxnSpPr/>
            <p:nvPr/>
          </p:nvCxnSpPr>
          <p:spPr>
            <a:xfrm>
              <a:off x="8928100" y="1968500"/>
              <a:ext cx="0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رابط كسهم مستقيم 7"/>
            <p:cNvCxnSpPr/>
            <p:nvPr/>
          </p:nvCxnSpPr>
          <p:spPr>
            <a:xfrm>
              <a:off x="7200900" y="1955800"/>
              <a:ext cx="0" cy="3937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رابط كسهم مستقيم 9"/>
            <p:cNvCxnSpPr/>
            <p:nvPr/>
          </p:nvCxnSpPr>
          <p:spPr>
            <a:xfrm>
              <a:off x="5581650" y="1968500"/>
              <a:ext cx="0" cy="3937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كسهم مستقيم 10"/>
            <p:cNvCxnSpPr/>
            <p:nvPr/>
          </p:nvCxnSpPr>
          <p:spPr>
            <a:xfrm>
              <a:off x="3962400" y="1936750"/>
              <a:ext cx="0" cy="3937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رابط كسهم مستقيم 11"/>
            <p:cNvCxnSpPr/>
            <p:nvPr/>
          </p:nvCxnSpPr>
          <p:spPr>
            <a:xfrm>
              <a:off x="2324100" y="1892300"/>
              <a:ext cx="0" cy="3937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مستطيل مستدير الزوايا 12"/>
            <p:cNvSpPr/>
            <p:nvPr/>
          </p:nvSpPr>
          <p:spPr>
            <a:xfrm>
              <a:off x="8140700" y="2400300"/>
              <a:ext cx="1371600" cy="1701800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700" dirty="0">
                  <a:latin typeface="Tajawal Bold" panose="020B0604020202020204" charset="-78"/>
                  <a:cs typeface="Tajawal Bold" panose="020B0604020202020204" charset="-78"/>
                </a:rPr>
                <a:t>تصميم المنتج</a:t>
              </a:r>
            </a:p>
          </p:txBody>
        </p:sp>
        <p:sp>
          <p:nvSpPr>
            <p:cNvPr id="14" name="مستطيل مستدير الزوايا 13"/>
            <p:cNvSpPr/>
            <p:nvPr/>
          </p:nvSpPr>
          <p:spPr>
            <a:xfrm>
              <a:off x="6515100" y="2400300"/>
              <a:ext cx="1371600" cy="1701800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700" dirty="0">
                  <a:latin typeface="Tajawal Bold" panose="020B0604020202020204" charset="-78"/>
                  <a:cs typeface="Tajawal Bold" panose="020B0604020202020204" charset="-78"/>
                </a:rPr>
                <a:t>التصميم الداخلي للمنطقة</a:t>
              </a:r>
            </a:p>
          </p:txBody>
        </p:sp>
        <p:sp>
          <p:nvSpPr>
            <p:cNvPr id="15" name="مستطيل مستدير الزوايا 14"/>
            <p:cNvSpPr/>
            <p:nvPr/>
          </p:nvSpPr>
          <p:spPr>
            <a:xfrm>
              <a:off x="4889500" y="2400300"/>
              <a:ext cx="1371600" cy="1701800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700" dirty="0">
                  <a:latin typeface="Tajawal Bold" panose="020B0604020202020204" charset="-78"/>
                  <a:cs typeface="Tajawal Bold" panose="020B0604020202020204" charset="-78"/>
                </a:rPr>
                <a:t>إدارة الموارد</a:t>
              </a:r>
            </a:p>
          </p:txBody>
        </p:sp>
        <p:sp>
          <p:nvSpPr>
            <p:cNvPr id="16" name="مستطيل مستدير الزوايا 15"/>
            <p:cNvSpPr/>
            <p:nvPr/>
          </p:nvSpPr>
          <p:spPr>
            <a:xfrm>
              <a:off x="3263900" y="2400300"/>
              <a:ext cx="1371600" cy="1701800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700" dirty="0">
                  <a:latin typeface="Tajawal Bold" panose="020B0604020202020204" charset="-78"/>
                  <a:cs typeface="Tajawal Bold" panose="020B0604020202020204" charset="-78"/>
                </a:rPr>
                <a:t>إدارة المخزون</a:t>
              </a:r>
            </a:p>
          </p:txBody>
        </p:sp>
        <p:sp>
          <p:nvSpPr>
            <p:cNvPr id="20" name="مستطيل مستدير الزوايا 19"/>
            <p:cNvSpPr/>
            <p:nvPr/>
          </p:nvSpPr>
          <p:spPr>
            <a:xfrm>
              <a:off x="1638300" y="2400300"/>
              <a:ext cx="1371600" cy="1701800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700" dirty="0">
                  <a:latin typeface="Tajawal Bold" panose="020B0604020202020204" charset="-78"/>
                  <a:cs typeface="Tajawal Bold" panose="020B0604020202020204" charset="-78"/>
                </a:rPr>
                <a:t>الرقابة على الجودة</a:t>
              </a:r>
            </a:p>
          </p:txBody>
        </p:sp>
        <p:sp>
          <p:nvSpPr>
            <p:cNvPr id="56347" name="مربع نص 21"/>
            <p:cNvSpPr txBox="1">
              <a:spLocks noChangeArrowheads="1"/>
            </p:cNvSpPr>
            <p:nvPr/>
          </p:nvSpPr>
          <p:spPr bwMode="auto">
            <a:xfrm>
              <a:off x="4356100" y="5257800"/>
              <a:ext cx="414972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ar-SA" altLang="en-US" sz="3600" dirty="0">
                <a:solidFill>
                  <a:srgbClr val="FF0000"/>
                </a:solidFill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8" name="Group 42"/>
          <p:cNvGrpSpPr/>
          <p:nvPr/>
        </p:nvGrpSpPr>
        <p:grpSpPr>
          <a:xfrm>
            <a:off x="17259301" y="0"/>
            <a:ext cx="1694792" cy="10287000"/>
            <a:chOff x="0" y="0"/>
            <a:chExt cx="446365" cy="2709333"/>
          </a:xfrm>
        </p:grpSpPr>
        <p:sp>
          <p:nvSpPr>
            <p:cNvPr id="19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1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grpSp>
        <p:nvGrpSpPr>
          <p:cNvPr id="22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24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6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grpSp>
        <p:nvGrpSpPr>
          <p:cNvPr id="27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28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9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-76200" y="9983309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553200" y="2171700"/>
            <a:ext cx="6019800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2" name="TextBox 51"/>
          <p:cNvSpPr txBox="1"/>
          <p:nvPr/>
        </p:nvSpPr>
        <p:spPr>
          <a:xfrm>
            <a:off x="6981644" y="1952625"/>
            <a:ext cx="5159426" cy="92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540"/>
              </a:lnSpc>
            </a:pPr>
            <a:r>
              <a:rPr lang="ar-EG" sz="2801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اعتبارات التخطيط للإنتاج</a:t>
            </a:r>
          </a:p>
        </p:txBody>
      </p:sp>
    </p:spTree>
    <p:extLst>
      <p:ext uri="{BB962C8B-B14F-4D97-AF65-F5344CB8AC3E}">
        <p14:creationId xmlns:p14="http://schemas.microsoft.com/office/powerpoint/2010/main" val="4159042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81384" y="1930646"/>
            <a:ext cx="12344400" cy="98298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</a:pPr>
              <a:endParaRPr sz="32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1905001" y="1257301"/>
            <a:ext cx="14249570" cy="1424957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3877432" y="4665334"/>
            <a:ext cx="3232964" cy="2364986"/>
          </a:xfrm>
          <a:prstGeom prst="line">
            <a:avLst/>
          </a:prstGeom>
          <a:ln w="2571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7182420" y="2257826"/>
            <a:ext cx="1148616" cy="3782708"/>
          </a:xfrm>
          <a:prstGeom prst="line">
            <a:avLst/>
          </a:prstGeom>
          <a:ln w="2571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H="1">
            <a:off x="9794492" y="2444765"/>
            <a:ext cx="1294599" cy="3631214"/>
          </a:xfrm>
          <a:prstGeom prst="line">
            <a:avLst/>
          </a:prstGeom>
          <a:ln w="2571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H="1">
            <a:off x="11203998" y="4566872"/>
            <a:ext cx="3055911" cy="2296854"/>
          </a:xfrm>
          <a:prstGeom prst="line">
            <a:avLst/>
          </a:prstGeom>
          <a:ln w="2571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372725" y="8382085"/>
            <a:ext cx="15314121" cy="1127510"/>
            <a:chOff x="0" y="0"/>
            <a:chExt cx="4033349" cy="2969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33349" cy="296957"/>
            </a:xfrm>
            <a:custGeom>
              <a:avLst/>
              <a:gdLst/>
              <a:ahLst/>
              <a:cxnLst/>
              <a:rect l="l" t="t" r="r" b="b"/>
              <a:pathLst>
                <a:path w="4033349" h="296957">
                  <a:moveTo>
                    <a:pt x="0" y="0"/>
                  </a:moveTo>
                  <a:lnTo>
                    <a:pt x="4033349" y="0"/>
                  </a:lnTo>
                  <a:lnTo>
                    <a:pt x="4033349" y="296957"/>
                  </a:lnTo>
                  <a:lnTo>
                    <a:pt x="0" y="296957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033349" cy="335057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6"/>
                </a:lnSpc>
              </a:pPr>
              <a:endParaRPr sz="32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77250" y="7804806"/>
            <a:ext cx="414423" cy="41442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40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6"/>
                </a:lnSpc>
              </a:pPr>
              <a:endParaRPr sz="32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706622" y="4533299"/>
            <a:ext cx="414423" cy="41442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40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6"/>
                </a:lnSpc>
              </a:pPr>
              <a:endParaRPr sz="32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743335" y="2713104"/>
            <a:ext cx="414423" cy="41442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40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6"/>
                </a:lnSpc>
              </a:pPr>
              <a:endParaRPr sz="32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127545" y="3127527"/>
            <a:ext cx="414423" cy="414423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40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6"/>
                </a:lnSpc>
              </a:pPr>
              <a:endParaRPr sz="32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623030" y="5342133"/>
            <a:ext cx="414423" cy="41442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40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56"/>
                </a:lnSpc>
              </a:pPr>
              <a:endParaRPr sz="32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277250" y="7912005"/>
            <a:ext cx="41442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8"/>
              </a:lnSpc>
            </a:pPr>
            <a:r>
              <a:rPr lang="en-US" sz="3200" b="1">
                <a:solidFill>
                  <a:srgbClr val="FFFFFF"/>
                </a:solidFill>
                <a:latin typeface="Tajawal Bold" panose="020B0604020202020204" charset="-78"/>
                <a:ea typeface="Public Sans Bold"/>
                <a:cs typeface="Tajawal Bold" panose="020B0604020202020204" charset="-78"/>
                <a:sym typeface="Public Sans Bold"/>
              </a:rPr>
              <a:t>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706622" y="4640498"/>
            <a:ext cx="41442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8"/>
              </a:lnSpc>
            </a:pPr>
            <a:r>
              <a:rPr lang="en-US" sz="3200" b="1">
                <a:solidFill>
                  <a:srgbClr val="FFFFFF"/>
                </a:solidFill>
                <a:latin typeface="Tajawal Bold" panose="020B0604020202020204" charset="-78"/>
                <a:ea typeface="Public Sans Bold"/>
                <a:cs typeface="Tajawal Bold" panose="020B0604020202020204" charset="-78"/>
                <a:sym typeface="Public Sans Bold"/>
              </a:rPr>
              <a:t>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743335" y="2820303"/>
            <a:ext cx="41442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8"/>
              </a:lnSpc>
            </a:pPr>
            <a:r>
              <a:rPr lang="en-US" sz="3200" b="1">
                <a:solidFill>
                  <a:srgbClr val="FFFFFF"/>
                </a:solidFill>
                <a:latin typeface="Tajawal Bold" panose="020B0604020202020204" charset="-78"/>
                <a:ea typeface="Public Sans Bold"/>
                <a:cs typeface="Tajawal Bold" panose="020B0604020202020204" charset="-78"/>
                <a:sym typeface="Public Sans Bold"/>
              </a:rPr>
              <a:t>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127545" y="3234726"/>
            <a:ext cx="41442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8"/>
              </a:lnSpc>
            </a:pPr>
            <a:r>
              <a:rPr lang="en-US" sz="3200" b="1">
                <a:solidFill>
                  <a:srgbClr val="FFFFFF"/>
                </a:solidFill>
                <a:latin typeface="Tajawal Bold" panose="020B0604020202020204" charset="-78"/>
                <a:ea typeface="Public Sans Bold"/>
                <a:cs typeface="Tajawal Bold" panose="020B0604020202020204" charset="-78"/>
                <a:sym typeface="Public Sans Bold"/>
              </a:rPr>
              <a:t>4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623030" y="5449332"/>
            <a:ext cx="41442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8"/>
              </a:lnSpc>
            </a:pPr>
            <a:r>
              <a:rPr lang="en-US" sz="3200" b="1">
                <a:solidFill>
                  <a:srgbClr val="FFFFFF"/>
                </a:solidFill>
                <a:latin typeface="Tajawal Bold" panose="020B0604020202020204" charset="-78"/>
                <a:ea typeface="Public Sans Bold"/>
                <a:cs typeface="Tajawal Bold" panose="020B0604020202020204" charset="-78"/>
                <a:sym typeface="Public Sans Bold"/>
              </a:rPr>
              <a:t>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493912" y="4149180"/>
            <a:ext cx="2048403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400" b="1" dirty="0">
                <a:latin typeface="Tajawal Bold" panose="020B0604020202020204" charset="-78"/>
                <a:cs typeface="Tajawal Bold" panose="020B0604020202020204" charset="-78"/>
              </a:rPr>
              <a:t>الشراء بالسعر المناسب 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400" b="1" dirty="0">
                <a:latin typeface="Tajawal Bold" panose="020B0604020202020204" charset="-78"/>
                <a:cs typeface="Tajawal Bold" panose="020B0604020202020204" charset="-78"/>
              </a:rPr>
              <a:t>    </a:t>
            </a:r>
            <a:r>
              <a:rPr lang="en-US" altLang="en-US" sz="2400" b="1" dirty="0">
                <a:latin typeface="Tajawal Bold" panose="020B0604020202020204" charset="-78"/>
                <a:cs typeface="Tajawal Bold" panose="020B0604020202020204" charset="-78"/>
              </a:rPr>
              <a:t>Right Price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157758" y="3233877"/>
            <a:ext cx="2048403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400" b="1" dirty="0">
                <a:latin typeface="Tajawal Bold" panose="020B0604020202020204" charset="-78"/>
                <a:cs typeface="Tajawal Bold" panose="020B0604020202020204" charset="-78"/>
              </a:rPr>
              <a:t>الشراء بالجودة المناسبة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ajawal Bold" panose="020B0604020202020204" charset="-78"/>
                <a:cs typeface="Tajawal Bold" panose="020B0604020202020204" charset="-78"/>
              </a:rPr>
              <a:t>Right quality </a:t>
            </a:r>
            <a:endParaRPr lang="ar-SA" altLang="en-US" sz="2400" b="1" dirty="0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0668000" y="4152900"/>
            <a:ext cx="23622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400" b="1" dirty="0">
                <a:latin typeface="Tajawal Bold" panose="020B0604020202020204" charset="-78"/>
                <a:cs typeface="Tajawal Bold" panose="020B0604020202020204" charset="-78"/>
              </a:rPr>
              <a:t>الشراء من المصدر المناسب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ajawal Bold" panose="020B0604020202020204" charset="-78"/>
                <a:cs typeface="Tajawal Bold" panose="020B0604020202020204" charset="-78"/>
              </a:rPr>
              <a:t>Right source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039600" y="6743700"/>
            <a:ext cx="25908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400" b="1" dirty="0">
                <a:latin typeface="Tajawal Bold" panose="020B0604020202020204" charset="-78"/>
                <a:cs typeface="Tajawal Bold" panose="020B0604020202020204" charset="-78"/>
              </a:rPr>
              <a:t>الشراء في التوقيت المناسب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ajawal Bold" panose="020B0604020202020204" charset="-78"/>
                <a:cs typeface="Tajawal Bold" panose="020B0604020202020204" charset="-78"/>
              </a:rPr>
              <a:t>Right time </a:t>
            </a: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7239000" y="6362702"/>
            <a:ext cx="3505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5400" b="1" dirty="0">
                <a:latin typeface="Tajawal Bold" panose="020B0604020202020204" charset="-78"/>
                <a:cs typeface="Tajawal Bold" panose="020B0604020202020204" charset="-78"/>
              </a:rPr>
              <a:t>الضوابط الخمس </a:t>
            </a: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3810000" y="6667500"/>
            <a:ext cx="2133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400" b="1" dirty="0">
                <a:latin typeface="Tajawal Bold" panose="020B0604020202020204" charset="-78"/>
                <a:cs typeface="Tajawal Bold" panose="020B0604020202020204" charset="-78"/>
              </a:rPr>
              <a:t>الشراء بالكمية المناسبة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ajawal Bold" panose="020B0604020202020204" charset="-78"/>
                <a:cs typeface="Tajawal Bold" panose="020B0604020202020204" charset="-78"/>
              </a:rPr>
              <a:t>Right quantity</a:t>
            </a:r>
          </a:p>
        </p:txBody>
      </p:sp>
      <p:grpSp>
        <p:nvGrpSpPr>
          <p:cNvPr id="55" name="Group 42"/>
          <p:cNvGrpSpPr/>
          <p:nvPr/>
        </p:nvGrpSpPr>
        <p:grpSpPr>
          <a:xfrm>
            <a:off x="17259301" y="0"/>
            <a:ext cx="1694792" cy="10287000"/>
            <a:chOff x="0" y="0"/>
            <a:chExt cx="446365" cy="2709333"/>
          </a:xfrm>
        </p:grpSpPr>
        <p:sp>
          <p:nvSpPr>
            <p:cNvPr id="56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7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grpSp>
        <p:nvGrpSpPr>
          <p:cNvPr id="58" name="Group 48"/>
          <p:cNvGrpSpPr/>
          <p:nvPr/>
        </p:nvGrpSpPr>
        <p:grpSpPr>
          <a:xfrm>
            <a:off x="0" y="0"/>
            <a:ext cx="533400" cy="1028700"/>
            <a:chOff x="0" y="0"/>
            <a:chExt cx="812800" cy="812800"/>
          </a:xfrm>
        </p:grpSpPr>
        <p:sp>
          <p:nvSpPr>
            <p:cNvPr id="5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6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grpSp>
        <p:nvGrpSpPr>
          <p:cNvPr id="61" name="Group 8"/>
          <p:cNvGrpSpPr/>
          <p:nvPr/>
        </p:nvGrpSpPr>
        <p:grpSpPr>
          <a:xfrm>
            <a:off x="0" y="6690087"/>
            <a:ext cx="533400" cy="3177813"/>
            <a:chOff x="0" y="0"/>
            <a:chExt cx="812800" cy="2510865"/>
          </a:xfrm>
        </p:grpSpPr>
        <p:sp>
          <p:nvSpPr>
            <p:cNvPr id="62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63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76200" y="9983309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51" name="Freeform 11"/>
          <p:cNvSpPr/>
          <p:nvPr/>
        </p:nvSpPr>
        <p:spPr>
          <a:xfrm rot="2651781">
            <a:off x="9239004" y="9680204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52" name="TextBox 51"/>
          <p:cNvSpPr txBox="1"/>
          <p:nvPr/>
        </p:nvSpPr>
        <p:spPr>
          <a:xfrm>
            <a:off x="9180577" y="9702225"/>
            <a:ext cx="686132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1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53" name="مستطيل 2"/>
          <p:cNvSpPr>
            <a:spLocks noChangeArrowheads="1"/>
          </p:cNvSpPr>
          <p:nvPr/>
        </p:nvSpPr>
        <p:spPr bwMode="auto">
          <a:xfrm>
            <a:off x="5696205" y="676422"/>
            <a:ext cx="1133475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3200" dirty="0">
                <a:latin typeface="Tajawal Bold" panose="020B0604020202020204" charset="-78"/>
                <a:cs typeface="Tajawal Bold" panose="020B0604020202020204" charset="-78"/>
              </a:rPr>
              <a:t>الضوابط الخمس الأساسية للمهام الشرائية التي يرمز لها بالاختصار (</a:t>
            </a:r>
            <a:r>
              <a:rPr lang="en-US" altLang="en-US" sz="3200" dirty="0">
                <a:latin typeface="Tajawal Bold" panose="020B0604020202020204" charset="-78"/>
                <a:cs typeface="Tajawal Bold" panose="020B0604020202020204" charset="-78"/>
              </a:rPr>
              <a:t>5Rs</a:t>
            </a:r>
            <a:r>
              <a:rPr lang="ar-EG" altLang="en-US" sz="3200" dirty="0">
                <a:latin typeface="Tajawal Bold" panose="020B0604020202020204" charset="-78"/>
                <a:cs typeface="Tajawal Bold" panose="020B0604020202020204" charset="-78"/>
              </a:rPr>
              <a:t>)</a:t>
            </a:r>
            <a:r>
              <a:rPr lang="ar-SA" altLang="en-US" sz="3200" dirty="0">
                <a:latin typeface="Tajawal Bold" panose="020B0604020202020204" charset="-78"/>
                <a:cs typeface="Tajawal Bold" panose="020B0604020202020204" charset="-78"/>
              </a:rPr>
              <a:t>كإشارة الى كل من:</a:t>
            </a:r>
          </a:p>
        </p:txBody>
      </p:sp>
    </p:spTree>
    <p:extLst>
      <p:ext uri="{BB962C8B-B14F-4D97-AF65-F5344CB8AC3E}">
        <p14:creationId xmlns:p14="http://schemas.microsoft.com/office/powerpoint/2010/main" val="47220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V="1">
            <a:off x="13411200" y="2315943"/>
            <a:ext cx="3335729" cy="1355140"/>
          </a:xfrm>
          <a:custGeom>
            <a:avLst/>
            <a:gdLst/>
            <a:ahLst/>
            <a:cxnLst/>
            <a:rect l="l" t="t" r="r" b="b"/>
            <a:pathLst>
              <a:path w="3335729" h="1355140">
                <a:moveTo>
                  <a:pt x="0" y="1355141"/>
                </a:moveTo>
                <a:lnTo>
                  <a:pt x="3335729" y="1355141"/>
                </a:lnTo>
                <a:lnTo>
                  <a:pt x="3335729" y="0"/>
                </a:lnTo>
                <a:lnTo>
                  <a:pt x="0" y="0"/>
                </a:lnTo>
                <a:lnTo>
                  <a:pt x="0" y="135514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V="1">
            <a:off x="13411200" y="6134100"/>
            <a:ext cx="3335729" cy="1355140"/>
          </a:xfrm>
          <a:custGeom>
            <a:avLst/>
            <a:gdLst/>
            <a:ahLst/>
            <a:cxnLst/>
            <a:rect l="l" t="t" r="r" b="b"/>
            <a:pathLst>
              <a:path w="3335729" h="1355140">
                <a:moveTo>
                  <a:pt x="0" y="1355140"/>
                </a:moveTo>
                <a:lnTo>
                  <a:pt x="3335729" y="1355140"/>
                </a:lnTo>
                <a:lnTo>
                  <a:pt x="3335729" y="0"/>
                </a:lnTo>
                <a:lnTo>
                  <a:pt x="0" y="0"/>
                </a:lnTo>
                <a:lnTo>
                  <a:pt x="0" y="135514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487316" y="-231121"/>
            <a:ext cx="1198551" cy="1056223"/>
          </a:xfrm>
          <a:custGeom>
            <a:avLst/>
            <a:gdLst/>
            <a:ahLst/>
            <a:cxnLst/>
            <a:rect l="l" t="t" r="r" b="b"/>
            <a:pathLst>
              <a:path w="1198551" h="1056223">
                <a:moveTo>
                  <a:pt x="0" y="0"/>
                </a:moveTo>
                <a:lnTo>
                  <a:pt x="1198551" y="0"/>
                </a:lnTo>
                <a:lnTo>
                  <a:pt x="1198551" y="1056223"/>
                </a:lnTo>
                <a:lnTo>
                  <a:pt x="0" y="10562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9735" y="9605958"/>
            <a:ext cx="1198551" cy="1056223"/>
          </a:xfrm>
          <a:custGeom>
            <a:avLst/>
            <a:gdLst/>
            <a:ahLst/>
            <a:cxnLst/>
            <a:rect l="l" t="t" r="r" b="b"/>
            <a:pathLst>
              <a:path w="1198551" h="1056223">
                <a:moveTo>
                  <a:pt x="0" y="0"/>
                </a:moveTo>
                <a:lnTo>
                  <a:pt x="1198551" y="0"/>
                </a:lnTo>
                <a:lnTo>
                  <a:pt x="1198551" y="1056223"/>
                </a:lnTo>
                <a:lnTo>
                  <a:pt x="0" y="10562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6160672" y="3912970"/>
            <a:ext cx="1103192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ar-SA" altLang="en-US" sz="3600" b="1" dirty="0">
                <a:latin typeface="Tajawal Bold" panose="020B0604020202020204" charset="-78"/>
                <a:cs typeface="Tajawal Bold" panose="020B0604020202020204" charset="-78"/>
              </a:rPr>
              <a:t>توفير متطلبات الإنتاج من المواد والمهمات (بالشراء).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60072" y="7744555"/>
            <a:ext cx="15386857" cy="901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ar-EG" sz="3600" b="1" dirty="0">
                <a:latin typeface="Tajawal Bold" panose="020B0604020202020204" charset="-78"/>
                <a:ea typeface="Canva Sans Bold"/>
                <a:cs typeface="Tajawal Bold" panose="020B0604020202020204" charset="-78"/>
                <a:sym typeface="Canva Sans Bold"/>
              </a:rPr>
              <a:t>تخزين مخرجات الإنتاج سواء من الإنتاج التام الصنع أو من الإنتاج غير تام الصنع.</a:t>
            </a:r>
          </a:p>
        </p:txBody>
      </p:sp>
      <p:sp>
        <p:nvSpPr>
          <p:cNvPr id="26" name="Freeform 26"/>
          <p:cNvSpPr/>
          <p:nvPr/>
        </p:nvSpPr>
        <p:spPr>
          <a:xfrm>
            <a:off x="17363517" y="267899"/>
            <a:ext cx="610232" cy="369953"/>
          </a:xfrm>
          <a:custGeom>
            <a:avLst/>
            <a:gdLst/>
            <a:ahLst/>
            <a:cxnLst/>
            <a:rect l="l" t="t" r="r" b="b"/>
            <a:pathLst>
              <a:path w="610232" h="369953">
                <a:moveTo>
                  <a:pt x="0" y="0"/>
                </a:moveTo>
                <a:lnTo>
                  <a:pt x="610232" y="0"/>
                </a:lnTo>
                <a:lnTo>
                  <a:pt x="610232" y="369953"/>
                </a:lnTo>
                <a:lnTo>
                  <a:pt x="0" y="3699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18468" y="9617213"/>
            <a:ext cx="610232" cy="369953"/>
          </a:xfrm>
          <a:custGeom>
            <a:avLst/>
            <a:gdLst/>
            <a:ahLst/>
            <a:cxnLst/>
            <a:rect l="l" t="t" r="r" b="b"/>
            <a:pathLst>
              <a:path w="610232" h="369953">
                <a:moveTo>
                  <a:pt x="0" y="0"/>
                </a:moveTo>
                <a:lnTo>
                  <a:pt x="610232" y="0"/>
                </a:lnTo>
                <a:lnTo>
                  <a:pt x="610232" y="369953"/>
                </a:lnTo>
                <a:lnTo>
                  <a:pt x="0" y="3699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419562" y="69557"/>
            <a:ext cx="14859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51"/>
          <p:cNvSpPr txBox="1"/>
          <p:nvPr/>
        </p:nvSpPr>
        <p:spPr>
          <a:xfrm>
            <a:off x="2514600" y="419100"/>
            <a:ext cx="13716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ar-EG" sz="36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أما عن التخزين فهو ضرورة من ضروريات الإنتاج لأن هذا النشاط يختص بمهمتين هما: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40" name="Freeform 39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43" name="Group 3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44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47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50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9448800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b="1" dirty="0">
                <a:solidFill>
                  <a:schemeClr val="bg1"/>
                </a:solidFill>
              </a:rPr>
              <a:t>19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4678AD01-F35A-FC83-B5FC-B493119AA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63800" y="2705100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4800" dirty="0"/>
              <a:t>1</a:t>
            </a:r>
            <a:endParaRPr lang="en-US" sz="4800" dirty="0"/>
          </a:p>
        </p:txBody>
      </p:sp>
      <p:sp>
        <p:nvSpPr>
          <p:cNvPr id="42" name="TextBox 41"/>
          <p:cNvSpPr txBox="1"/>
          <p:nvPr/>
        </p:nvSpPr>
        <p:spPr>
          <a:xfrm>
            <a:off x="15240000" y="6515100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4800" dirty="0"/>
              <a:t>2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45213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19219" y="-4027193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15444" r="-15444"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3" name="Freeform 3"/>
          <p:cNvSpPr/>
          <p:nvPr/>
        </p:nvSpPr>
        <p:spPr>
          <a:xfrm>
            <a:off x="343471" y="266701"/>
            <a:ext cx="14790626" cy="9111692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215"/>
            </a:stretch>
          </a:blipFill>
        </p:spPr>
        <p:txBody>
          <a:bodyPr/>
          <a:lstStyle/>
          <a:p>
            <a:endParaRPr lang="en-US" sz="270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90392" y="2569508"/>
            <a:ext cx="5000768" cy="5164793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5"/>
              <a:stretch>
                <a:fillRect t="-22607" b="-22607"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  <p:txBody>
            <a:bodyPr/>
            <a:lstStyle/>
            <a:p>
              <a:endParaRPr lang="en-US" sz="2700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11510888" y="1024015"/>
            <a:ext cx="1295400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3"/>
                </a:lnTo>
                <a:lnTo>
                  <a:pt x="0" y="1152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8" name="Freeform 8"/>
          <p:cNvSpPr/>
          <p:nvPr/>
        </p:nvSpPr>
        <p:spPr>
          <a:xfrm>
            <a:off x="16395788" y="800101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7"/>
            <a:ext cx="2882435" cy="288243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399"/>
                </a:lnSpc>
              </a:pPr>
              <a:endParaRPr sz="27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82275" y="908609"/>
            <a:ext cx="9212667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143000" y="1409700"/>
            <a:ext cx="9601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ar-EG" sz="4800" b="1" dirty="0">
                <a:latin typeface="Tajawal Bold"/>
                <a:ea typeface="Tajawal Bold"/>
                <a:cs typeface="Tajawal Bold"/>
                <a:sym typeface="Tajawal Bold"/>
                <a:rtl/>
              </a:rPr>
              <a:t>ثالثاً: تنظيم الإنتاج</a:t>
            </a:r>
          </a:p>
        </p:txBody>
      </p:sp>
      <p:sp>
        <p:nvSpPr>
          <p:cNvPr id="20" name="Freeform 11"/>
          <p:cNvSpPr/>
          <p:nvPr/>
        </p:nvSpPr>
        <p:spPr>
          <a:xfrm rot="2651781">
            <a:off x="9507228" y="9680204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21" name="TextBox 20"/>
          <p:cNvSpPr txBox="1"/>
          <p:nvPr/>
        </p:nvSpPr>
        <p:spPr>
          <a:xfrm>
            <a:off x="9448801" y="9702226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-76200" y="9983309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2895600" y="3381375"/>
            <a:ext cx="9356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240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إن التنظيم يشمل كل وحدات التشغيل المتمثلة في:</a:t>
            </a:r>
          </a:p>
        </p:txBody>
      </p:sp>
      <p:sp>
        <p:nvSpPr>
          <p:cNvPr id="25" name="Oval 80"/>
          <p:cNvSpPr/>
          <p:nvPr/>
        </p:nvSpPr>
        <p:spPr>
          <a:xfrm>
            <a:off x="12407900" y="3473450"/>
            <a:ext cx="230188" cy="250825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26" name="Rectangle 220"/>
          <p:cNvSpPr/>
          <p:nvPr/>
        </p:nvSpPr>
        <p:spPr>
          <a:xfrm>
            <a:off x="12018169" y="4241552"/>
            <a:ext cx="271462" cy="278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31" name="Rectangle 221"/>
          <p:cNvSpPr/>
          <p:nvPr/>
        </p:nvSpPr>
        <p:spPr>
          <a:xfrm>
            <a:off x="12018169" y="4833183"/>
            <a:ext cx="271462" cy="277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32" name="مستطيل 3"/>
          <p:cNvSpPr>
            <a:spLocks noChangeArrowheads="1"/>
          </p:cNvSpPr>
          <p:nvPr/>
        </p:nvSpPr>
        <p:spPr bwMode="auto">
          <a:xfrm>
            <a:off x="1054100" y="4035425"/>
            <a:ext cx="10680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r" rt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2000">
                <a:latin typeface="Tajawal Bold" panose="020B0604020202020204" charset="-78"/>
                <a:cs typeface="Tajawal Bold" panose="020B0604020202020204" charset="-78"/>
              </a:rPr>
              <a:t>العاملين القائمين بالنشاط الإنتاجي.</a:t>
            </a:r>
          </a:p>
        </p:txBody>
      </p:sp>
      <p:sp>
        <p:nvSpPr>
          <p:cNvPr id="33" name="مستطيل 3"/>
          <p:cNvSpPr>
            <a:spLocks noChangeArrowheads="1"/>
          </p:cNvSpPr>
          <p:nvPr/>
        </p:nvSpPr>
        <p:spPr bwMode="auto">
          <a:xfrm>
            <a:off x="723900" y="4702175"/>
            <a:ext cx="110109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r" rt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2000">
                <a:latin typeface="Tajawal Bold" panose="020B0604020202020204" charset="-78"/>
                <a:cs typeface="Tajawal Bold" panose="020B0604020202020204" charset="-78"/>
              </a:rPr>
              <a:t>الموارد المادية المستخدمة في هذا النشاط . </a:t>
            </a:r>
          </a:p>
        </p:txBody>
      </p:sp>
      <p:sp>
        <p:nvSpPr>
          <p:cNvPr id="34" name="Rectangle 29"/>
          <p:cNvSpPr>
            <a:spLocks noChangeArrowheads="1"/>
          </p:cNvSpPr>
          <p:nvPr/>
        </p:nvSpPr>
        <p:spPr bwMode="auto">
          <a:xfrm>
            <a:off x="825500" y="5641975"/>
            <a:ext cx="11426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240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يعد التنظيم وسيلة فعالة لرفع كفاءة الأداء الإنتاجي في منظمات الأعمال وهو عادة ما يتم بواحد من الأشكال التالية :</a:t>
            </a:r>
          </a:p>
        </p:txBody>
      </p:sp>
      <p:sp>
        <p:nvSpPr>
          <p:cNvPr id="35" name="Oval 80"/>
          <p:cNvSpPr/>
          <p:nvPr/>
        </p:nvSpPr>
        <p:spPr>
          <a:xfrm>
            <a:off x="12407900" y="5734050"/>
            <a:ext cx="230188" cy="250825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36" name="Rectangle 220"/>
          <p:cNvSpPr/>
          <p:nvPr/>
        </p:nvSpPr>
        <p:spPr>
          <a:xfrm>
            <a:off x="12018169" y="6679952"/>
            <a:ext cx="271462" cy="278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37" name="Rectangle 221"/>
          <p:cNvSpPr/>
          <p:nvPr/>
        </p:nvSpPr>
        <p:spPr>
          <a:xfrm>
            <a:off x="12018169" y="7271583"/>
            <a:ext cx="271462" cy="277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38" name="مستطيل 3"/>
          <p:cNvSpPr>
            <a:spLocks noChangeArrowheads="1"/>
          </p:cNvSpPr>
          <p:nvPr/>
        </p:nvSpPr>
        <p:spPr bwMode="auto">
          <a:xfrm>
            <a:off x="1054100" y="6473825"/>
            <a:ext cx="10680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r" rt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2000">
                <a:latin typeface="Tajawal Bold" panose="020B0604020202020204" charset="-78"/>
                <a:cs typeface="Tajawal Bold" panose="020B0604020202020204" charset="-78"/>
              </a:rPr>
              <a:t>التنظيم على أساس جغرافي .</a:t>
            </a:r>
          </a:p>
        </p:txBody>
      </p:sp>
      <p:sp>
        <p:nvSpPr>
          <p:cNvPr id="39" name="مستطيل 3"/>
          <p:cNvSpPr>
            <a:spLocks noChangeArrowheads="1"/>
          </p:cNvSpPr>
          <p:nvPr/>
        </p:nvSpPr>
        <p:spPr bwMode="auto">
          <a:xfrm>
            <a:off x="723900" y="7140575"/>
            <a:ext cx="110109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r" rt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2000">
                <a:latin typeface="Tajawal Bold" panose="020B0604020202020204" charset="-78"/>
                <a:cs typeface="Tajawal Bold" panose="020B0604020202020204" charset="-78"/>
              </a:rPr>
              <a:t>التنظيم على أساس المتعاملين مع المنظمة.</a:t>
            </a:r>
          </a:p>
        </p:txBody>
      </p:sp>
      <p:sp>
        <p:nvSpPr>
          <p:cNvPr id="40" name="Rectangle 221"/>
          <p:cNvSpPr/>
          <p:nvPr/>
        </p:nvSpPr>
        <p:spPr>
          <a:xfrm>
            <a:off x="12028488" y="7930216"/>
            <a:ext cx="271462" cy="2772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41" name="مستطيل 3"/>
          <p:cNvSpPr>
            <a:spLocks noChangeArrowheads="1"/>
          </p:cNvSpPr>
          <p:nvPr/>
        </p:nvSpPr>
        <p:spPr bwMode="auto">
          <a:xfrm>
            <a:off x="1905000" y="7810500"/>
            <a:ext cx="9829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r" rt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2000">
                <a:latin typeface="Tajawal Bold" panose="020B0604020202020204" charset="-78"/>
                <a:cs typeface="Tajawal Bold" panose="020B0604020202020204" charset="-78"/>
              </a:rPr>
              <a:t>التنظيم على أساس نوع المنتجات.</a:t>
            </a:r>
            <a:endParaRPr lang="en-US" altLang="en-US" sz="2000">
              <a:latin typeface="Tajawal Bold" panose="020B0604020202020204" charset="-78"/>
              <a:cs typeface="Tajawal Bold" panose="020B060402020202020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45630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3276600" y="876300"/>
            <a:ext cx="14638225" cy="8229600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2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85976" y="2721908"/>
            <a:ext cx="5295887" cy="5469592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27567" r="-275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7166568" y="693549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10910" y="8763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15676" y="1333500"/>
            <a:ext cx="9212667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130076" y="1485900"/>
            <a:ext cx="6682573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487"/>
              </a:lnSpc>
            </a:pPr>
            <a:r>
              <a:rPr lang="ar-EG" sz="48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رابعاً: الرقابة على الإنتاج</a:t>
            </a:r>
          </a:p>
          <a:p>
            <a:pPr algn="just">
              <a:lnSpc>
                <a:spcPts val="9349"/>
              </a:lnSpc>
            </a:pPr>
            <a:endParaRPr lang="ar-EG" sz="8499" dirty="0">
              <a:solidFill>
                <a:srgbClr val="626953"/>
              </a:solidFill>
              <a:latin typeface="League Spartan"/>
              <a:ea typeface="League Spartan"/>
              <a:cs typeface="League Spartan"/>
              <a:sym typeface="League Spartan"/>
              <a:rtl/>
            </a:endParaRPr>
          </a:p>
        </p:txBody>
      </p:sp>
      <p:sp>
        <p:nvSpPr>
          <p:cNvPr id="19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5837237" y="3890962"/>
            <a:ext cx="1126172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2400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إذا كان التخطيط للإنتاج يأخذ في حسبانه الكم والكيف للمنتجات فإن الرقابة تأتي كمرحلة تالية لتأكيد ضرورة كليهما:</a:t>
            </a:r>
          </a:p>
        </p:txBody>
      </p:sp>
      <p:sp>
        <p:nvSpPr>
          <p:cNvPr id="23" name="Oval 80"/>
          <p:cNvSpPr/>
          <p:nvPr/>
        </p:nvSpPr>
        <p:spPr>
          <a:xfrm>
            <a:off x="17254537" y="3983037"/>
            <a:ext cx="230188" cy="250825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24" name="Rectangle 220"/>
          <p:cNvSpPr/>
          <p:nvPr/>
        </p:nvSpPr>
        <p:spPr>
          <a:xfrm>
            <a:off x="16818769" y="5152777"/>
            <a:ext cx="271462" cy="278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25" name="Rectangle 221"/>
          <p:cNvSpPr/>
          <p:nvPr/>
        </p:nvSpPr>
        <p:spPr>
          <a:xfrm>
            <a:off x="12653169" y="5153906"/>
            <a:ext cx="271462" cy="277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26" name="مستطيل 3"/>
          <p:cNvSpPr>
            <a:spLocks noChangeArrowheads="1"/>
          </p:cNvSpPr>
          <p:nvPr/>
        </p:nvSpPr>
        <p:spPr bwMode="auto">
          <a:xfrm>
            <a:off x="15468600" y="5014913"/>
            <a:ext cx="13509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r" rt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2000" dirty="0">
                <a:latin typeface="Tajawal Bold" panose="020B0604020202020204" charset="-78"/>
                <a:cs typeface="Tajawal Bold" panose="020B0604020202020204" charset="-78"/>
              </a:rPr>
              <a:t>النوع</a:t>
            </a:r>
          </a:p>
        </p:txBody>
      </p:sp>
      <p:sp>
        <p:nvSpPr>
          <p:cNvPr id="27" name="مستطيل 3"/>
          <p:cNvSpPr>
            <a:spLocks noChangeArrowheads="1"/>
          </p:cNvSpPr>
          <p:nvPr/>
        </p:nvSpPr>
        <p:spPr bwMode="auto">
          <a:xfrm>
            <a:off x="11353800" y="5014913"/>
            <a:ext cx="12493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r" rt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2000" dirty="0">
                <a:latin typeface="Tajawal Bold" panose="020B0604020202020204" charset="-78"/>
                <a:cs typeface="Tajawal Bold" panose="020B0604020202020204" charset="-78"/>
              </a:rPr>
              <a:t>الكم</a:t>
            </a: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5791200" y="5829300"/>
            <a:ext cx="11261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240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تخدم نتائج الرقابة الجهاز الإداري في كل من:</a:t>
            </a:r>
          </a:p>
        </p:txBody>
      </p:sp>
      <p:sp>
        <p:nvSpPr>
          <p:cNvPr id="29" name="Oval 80"/>
          <p:cNvSpPr/>
          <p:nvPr/>
        </p:nvSpPr>
        <p:spPr>
          <a:xfrm>
            <a:off x="17208500" y="5921375"/>
            <a:ext cx="230188" cy="250825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>
                  <a:lumMod val="75000"/>
                </a:schemeClr>
              </a:solidFill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30" name="Rectangle 220"/>
          <p:cNvSpPr/>
          <p:nvPr/>
        </p:nvSpPr>
        <p:spPr>
          <a:xfrm>
            <a:off x="16818769" y="6714913"/>
            <a:ext cx="271462" cy="278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31" name="مستطيل 3"/>
          <p:cNvSpPr>
            <a:spLocks noChangeArrowheads="1"/>
          </p:cNvSpPr>
          <p:nvPr/>
        </p:nvSpPr>
        <p:spPr bwMode="auto">
          <a:xfrm>
            <a:off x="9448800" y="6605588"/>
            <a:ext cx="72564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r" rt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2000" dirty="0">
                <a:latin typeface="Tajawal Bold" panose="020B0604020202020204" charset="-78"/>
                <a:cs typeface="Tajawal Bold" panose="020B0604020202020204" charset="-78"/>
              </a:rPr>
              <a:t>التأكد من سلامة التنفيذ لما قد جاء بالخطة.</a:t>
            </a:r>
          </a:p>
        </p:txBody>
      </p:sp>
      <p:sp>
        <p:nvSpPr>
          <p:cNvPr id="32" name="Rectangle 220"/>
          <p:cNvSpPr/>
          <p:nvPr/>
        </p:nvSpPr>
        <p:spPr>
          <a:xfrm>
            <a:off x="16818769" y="7575089"/>
            <a:ext cx="271462" cy="278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33" name="مستطيل 3"/>
          <p:cNvSpPr>
            <a:spLocks noChangeArrowheads="1"/>
          </p:cNvSpPr>
          <p:nvPr/>
        </p:nvSpPr>
        <p:spPr bwMode="auto">
          <a:xfrm>
            <a:off x="9677400" y="7450138"/>
            <a:ext cx="70278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r" rt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2000" dirty="0">
                <a:latin typeface="Tajawal Bold" panose="020B0604020202020204" charset="-78"/>
                <a:cs typeface="Tajawal Bold" panose="020B0604020202020204" charset="-78"/>
              </a:rPr>
              <a:t>التعرف على أوجه الانحراف السلبية بالخطة  .</a:t>
            </a:r>
            <a:endParaRPr lang="en-US" altLang="en-US" sz="2000" dirty="0">
              <a:latin typeface="Tajawal Bold" panose="020B0604020202020204" charset="-78"/>
              <a:cs typeface="Tajawal Bold" panose="020B060402020202020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6721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46"/>
          <p:cNvGrpSpPr>
            <a:grpSpLocks/>
          </p:cNvGrpSpPr>
          <p:nvPr/>
        </p:nvGrpSpPr>
        <p:grpSpPr bwMode="auto">
          <a:xfrm>
            <a:off x="3002564" y="2354263"/>
            <a:ext cx="12313636" cy="5154714"/>
            <a:chOff x="1028700" y="3365500"/>
            <a:chExt cx="5992021" cy="2706394"/>
          </a:xfrm>
        </p:grpSpPr>
        <p:sp>
          <p:nvSpPr>
            <p:cNvPr id="5" name="مستطيل مستدير الزوايا 15"/>
            <p:cNvSpPr/>
            <p:nvPr/>
          </p:nvSpPr>
          <p:spPr>
            <a:xfrm>
              <a:off x="3285331" y="3365500"/>
              <a:ext cx="1765300" cy="472327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000" dirty="0">
                  <a:latin typeface="Tajawal Bold" panose="020B0604020202020204" charset="-78"/>
                  <a:cs typeface="Tajawal Bold" panose="020B0604020202020204" charset="-78"/>
                </a:rPr>
                <a:t>خط الإنتاج</a:t>
              </a:r>
            </a:p>
          </p:txBody>
        </p:sp>
        <p:sp>
          <p:nvSpPr>
            <p:cNvPr id="6" name="مستطيل مستدير الزوايا 16"/>
            <p:cNvSpPr/>
            <p:nvPr/>
          </p:nvSpPr>
          <p:spPr>
            <a:xfrm>
              <a:off x="1028700" y="3365500"/>
              <a:ext cx="1765300" cy="472327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000" dirty="0">
                  <a:latin typeface="Tajawal Bold" panose="020B0604020202020204" charset="-78"/>
                  <a:cs typeface="Tajawal Bold" panose="020B0604020202020204" charset="-78"/>
                </a:rPr>
                <a:t>تقرير أوجه العلاج</a:t>
              </a:r>
            </a:p>
          </p:txBody>
        </p:sp>
        <p:sp>
          <p:nvSpPr>
            <p:cNvPr id="7" name="مستطيل مستدير الزوايا 17"/>
            <p:cNvSpPr/>
            <p:nvPr/>
          </p:nvSpPr>
          <p:spPr>
            <a:xfrm>
              <a:off x="1028700" y="4367079"/>
              <a:ext cx="1765300" cy="47232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000" dirty="0">
                  <a:solidFill>
                    <a:schemeClr val="tx1"/>
                  </a:solidFill>
                  <a:latin typeface="Tajawal Bold" panose="020B0604020202020204" charset="-78"/>
                  <a:cs typeface="Tajawal Bold" panose="020B0604020202020204" charset="-78"/>
                </a:rPr>
                <a:t>أوجه القصور</a:t>
              </a:r>
            </a:p>
          </p:txBody>
        </p:sp>
        <p:sp>
          <p:nvSpPr>
            <p:cNvPr id="8" name="مستطيل مستدير الزوايا 18"/>
            <p:cNvSpPr/>
            <p:nvPr/>
          </p:nvSpPr>
          <p:spPr>
            <a:xfrm>
              <a:off x="5255421" y="4253367"/>
              <a:ext cx="1765300" cy="47232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000" dirty="0">
                  <a:solidFill>
                    <a:schemeClr val="tx1"/>
                  </a:solidFill>
                  <a:latin typeface="Tajawal Bold" panose="020B0604020202020204" charset="-78"/>
                  <a:cs typeface="Tajawal Bold" panose="020B0604020202020204" charset="-78"/>
                </a:rPr>
                <a:t>قياس نتائج التنفيذ</a:t>
              </a:r>
            </a:p>
          </p:txBody>
        </p:sp>
        <p:sp>
          <p:nvSpPr>
            <p:cNvPr id="9" name="مستطيل مستدير الزوايا 19"/>
            <p:cNvSpPr/>
            <p:nvPr/>
          </p:nvSpPr>
          <p:spPr>
            <a:xfrm>
              <a:off x="2993230" y="5599567"/>
              <a:ext cx="2670969" cy="472327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000" dirty="0">
                  <a:latin typeface="Tajawal Bold" panose="020B0604020202020204" charset="-78"/>
                  <a:cs typeface="Tajawal Bold" panose="020B0604020202020204" charset="-78"/>
                </a:rPr>
                <a:t>مقارنة نتائج القياس بالمعايير </a:t>
              </a:r>
            </a:p>
          </p:txBody>
        </p:sp>
        <p:cxnSp>
          <p:nvCxnSpPr>
            <p:cNvPr id="10" name="رابط كسهم مستقيم 21"/>
            <p:cNvCxnSpPr/>
            <p:nvPr/>
          </p:nvCxnSpPr>
          <p:spPr>
            <a:xfrm>
              <a:off x="2793767" y="3602011"/>
              <a:ext cx="4920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مستقيم 27"/>
            <p:cNvCxnSpPr/>
            <p:nvPr/>
          </p:nvCxnSpPr>
          <p:spPr>
            <a:xfrm flipH="1" flipV="1">
              <a:off x="1911233" y="5835383"/>
              <a:ext cx="10825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رابط كسهم مستقيم 29"/>
            <p:cNvCxnSpPr/>
            <p:nvPr/>
          </p:nvCxnSpPr>
          <p:spPr>
            <a:xfrm flipV="1">
              <a:off x="1911233" y="4840127"/>
              <a:ext cx="0" cy="9952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رابط مستقيم 31"/>
            <p:cNvCxnSpPr/>
            <p:nvPr/>
          </p:nvCxnSpPr>
          <p:spPr>
            <a:xfrm>
              <a:off x="6138188" y="4725840"/>
              <a:ext cx="0" cy="11095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رابط كسهم مستقيم 33"/>
            <p:cNvCxnSpPr/>
            <p:nvPr/>
          </p:nvCxnSpPr>
          <p:spPr>
            <a:xfrm flipH="1">
              <a:off x="5663587" y="5835383"/>
              <a:ext cx="474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37"/>
            <p:cNvCxnSpPr/>
            <p:nvPr/>
          </p:nvCxnSpPr>
          <p:spPr>
            <a:xfrm>
              <a:off x="5050893" y="3602011"/>
              <a:ext cx="10872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كسهم مستقيم 39"/>
            <p:cNvCxnSpPr/>
            <p:nvPr/>
          </p:nvCxnSpPr>
          <p:spPr>
            <a:xfrm>
              <a:off x="6138188" y="3616298"/>
              <a:ext cx="0" cy="6365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ounded Rectangle 20"/>
          <p:cNvSpPr/>
          <p:nvPr/>
        </p:nvSpPr>
        <p:spPr>
          <a:xfrm>
            <a:off x="6629400" y="571500"/>
            <a:ext cx="6019800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2" name="TextBox 51"/>
          <p:cNvSpPr txBox="1"/>
          <p:nvPr/>
        </p:nvSpPr>
        <p:spPr>
          <a:xfrm>
            <a:off x="7057844" y="352425"/>
            <a:ext cx="5159426" cy="201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540"/>
              </a:lnSpc>
            </a:pPr>
            <a:r>
              <a:rPr lang="ar-EG" sz="2801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المعايير الوصفية أو الكمية الواجبة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24" name="Freeform 2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26" name="Freeform 12"/>
          <p:cNvSpPr/>
          <p:nvPr/>
        </p:nvSpPr>
        <p:spPr>
          <a:xfrm>
            <a:off x="-289735" y="9605958"/>
            <a:ext cx="1198551" cy="1056223"/>
          </a:xfrm>
          <a:custGeom>
            <a:avLst/>
            <a:gdLst/>
            <a:ahLst/>
            <a:cxnLst/>
            <a:rect l="l" t="t" r="r" b="b"/>
            <a:pathLst>
              <a:path w="1198551" h="1056223">
                <a:moveTo>
                  <a:pt x="0" y="0"/>
                </a:moveTo>
                <a:lnTo>
                  <a:pt x="1198551" y="0"/>
                </a:lnTo>
                <a:lnTo>
                  <a:pt x="1198551" y="1056223"/>
                </a:lnTo>
                <a:lnTo>
                  <a:pt x="0" y="105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18468" y="9617213"/>
            <a:ext cx="610232" cy="369953"/>
          </a:xfrm>
          <a:custGeom>
            <a:avLst/>
            <a:gdLst/>
            <a:ahLst/>
            <a:cxnLst/>
            <a:rect l="l" t="t" r="r" b="b"/>
            <a:pathLst>
              <a:path w="610232" h="369953">
                <a:moveTo>
                  <a:pt x="0" y="0"/>
                </a:moveTo>
                <a:lnTo>
                  <a:pt x="610232" y="0"/>
                </a:lnTo>
                <a:lnTo>
                  <a:pt x="610232" y="369953"/>
                </a:lnTo>
                <a:lnTo>
                  <a:pt x="0" y="369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3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2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32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34" name="Rectangle 7">
            <a:extLst>
              <a:ext uri="{FF2B5EF4-FFF2-40B4-BE49-F238E27FC236}">
                <a16:creationId xmlns:a16="http://schemas.microsoft.com/office/drawing/2014/main" id="{4678AD01-F35A-FC83-B5FC-B493119AA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60A2EB5-8615-022E-8BC6-A96AAB2D0388}"/>
              </a:ext>
            </a:extLst>
          </p:cNvPr>
          <p:cNvCxnSpPr/>
          <p:nvPr/>
        </p:nvCxnSpPr>
        <p:spPr>
          <a:xfrm flipV="1">
            <a:off x="4816174" y="3253877"/>
            <a:ext cx="0" cy="1008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922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19219" y="-4027193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3469" y="266700"/>
            <a:ext cx="14790625" cy="9111692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62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90391" y="2569508"/>
            <a:ext cx="5000767" cy="5164792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6"/>
              <a:stretch>
                <a:fillRect t="-22607" b="-2260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11510887" y="1024013"/>
            <a:ext cx="1295400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3"/>
                </a:lnTo>
                <a:lnTo>
                  <a:pt x="0" y="11523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95787" y="8001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82274" y="908608"/>
            <a:ext cx="9212667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004153" y="1079500"/>
            <a:ext cx="7362026" cy="108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487"/>
              </a:lnSpc>
            </a:pPr>
            <a:r>
              <a:rPr lang="ar-EG" sz="44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مراقبة الجودة</a:t>
            </a:r>
            <a:r>
              <a:rPr lang="en-US" sz="44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Quality control </a:t>
            </a:r>
          </a:p>
        </p:txBody>
      </p:sp>
      <p:sp>
        <p:nvSpPr>
          <p:cNvPr id="20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4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1828800" y="2933700"/>
            <a:ext cx="9655175" cy="423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2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dirty="0">
                <a:solidFill>
                  <a:srgbClr val="7030A0"/>
                </a:solidFill>
                <a:latin typeface="Tajawal Bold" panose="020B0604020202020204" charset="-78"/>
                <a:cs typeface="Tajawal Bold" panose="020B0604020202020204" charset="-78"/>
              </a:rPr>
              <a:t>يقصد بالجودة: </a:t>
            </a:r>
          </a:p>
          <a:p>
            <a:pPr algn="r" rtl="1">
              <a:lnSpc>
                <a:spcPct val="2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dirty="0">
                <a:latin typeface="Tajawal Bold" panose="020B0604020202020204" charset="-78"/>
                <a:cs typeface="Tajawal Bold" panose="020B0604020202020204" charset="-78"/>
              </a:rPr>
              <a:t>« مدى قدرة المنتج على إشباع حاجات المستهلكين من خلال الوفاء بالخصائص والصفات المطلوبة فيه كسعر بيعه ومكان توزيعه والخدمات المصاحبة لتصريفه ووقت بيعه».</a:t>
            </a:r>
          </a:p>
        </p:txBody>
      </p:sp>
    </p:spTree>
    <p:extLst>
      <p:ext uri="{BB962C8B-B14F-4D97-AF65-F5344CB8AC3E}">
        <p14:creationId xmlns:p14="http://schemas.microsoft.com/office/powerpoint/2010/main" val="281040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974077" y="4949480"/>
            <a:ext cx="1830815" cy="1447800"/>
          </a:xfrm>
          <a:custGeom>
            <a:avLst/>
            <a:gdLst/>
            <a:ahLst/>
            <a:cxnLst/>
            <a:rect l="l" t="t" r="r" b="b"/>
            <a:pathLst>
              <a:path w="4439220" h="2730120">
                <a:moveTo>
                  <a:pt x="0" y="0"/>
                </a:moveTo>
                <a:lnTo>
                  <a:pt x="4439220" y="0"/>
                </a:lnTo>
                <a:lnTo>
                  <a:pt x="4439220" y="2730120"/>
                </a:lnTo>
                <a:lnTo>
                  <a:pt x="0" y="2730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67311" y="4790293"/>
            <a:ext cx="1830815" cy="1447800"/>
          </a:xfrm>
          <a:custGeom>
            <a:avLst/>
            <a:gdLst/>
            <a:ahLst/>
            <a:cxnLst/>
            <a:rect l="l" t="t" r="r" b="b"/>
            <a:pathLst>
              <a:path w="4439220" h="2730120">
                <a:moveTo>
                  <a:pt x="0" y="0"/>
                </a:moveTo>
                <a:lnTo>
                  <a:pt x="4439221" y="0"/>
                </a:lnTo>
                <a:lnTo>
                  <a:pt x="4439221" y="2730121"/>
                </a:lnTo>
                <a:lnTo>
                  <a:pt x="0" y="2730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40776" y="7892668"/>
            <a:ext cx="1830815" cy="1447800"/>
          </a:xfrm>
          <a:custGeom>
            <a:avLst/>
            <a:gdLst/>
            <a:ahLst/>
            <a:cxnLst/>
            <a:rect l="l" t="t" r="r" b="b"/>
            <a:pathLst>
              <a:path w="4439220" h="2730120">
                <a:moveTo>
                  <a:pt x="0" y="0"/>
                </a:moveTo>
                <a:lnTo>
                  <a:pt x="4439221" y="0"/>
                </a:lnTo>
                <a:lnTo>
                  <a:pt x="4439221" y="2730120"/>
                </a:lnTo>
                <a:lnTo>
                  <a:pt x="0" y="27301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924800" y="4533900"/>
            <a:ext cx="2438400" cy="2743200"/>
          </a:xfrm>
          <a:custGeom>
            <a:avLst/>
            <a:gdLst/>
            <a:ahLst/>
            <a:cxnLst/>
            <a:rect l="l" t="t" r="r" b="b"/>
            <a:pathLst>
              <a:path w="3363620" h="3363620">
                <a:moveTo>
                  <a:pt x="0" y="0"/>
                </a:moveTo>
                <a:lnTo>
                  <a:pt x="3363620" y="0"/>
                </a:lnTo>
                <a:lnTo>
                  <a:pt x="3363620" y="3363620"/>
                </a:lnTo>
                <a:lnTo>
                  <a:pt x="0" y="33636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325600" y="7734300"/>
            <a:ext cx="1830815" cy="1447800"/>
          </a:xfrm>
          <a:custGeom>
            <a:avLst/>
            <a:gdLst/>
            <a:ahLst/>
            <a:cxnLst/>
            <a:rect l="l" t="t" r="r" b="b"/>
            <a:pathLst>
              <a:path w="4439220" h="2730120">
                <a:moveTo>
                  <a:pt x="0" y="0"/>
                </a:moveTo>
                <a:lnTo>
                  <a:pt x="4439220" y="0"/>
                </a:lnTo>
                <a:lnTo>
                  <a:pt x="4439220" y="2730121"/>
                </a:lnTo>
                <a:lnTo>
                  <a:pt x="0" y="2730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96377" y="7836656"/>
            <a:ext cx="1830815" cy="1447800"/>
          </a:xfrm>
          <a:custGeom>
            <a:avLst/>
            <a:gdLst/>
            <a:ahLst/>
            <a:cxnLst/>
            <a:rect l="l" t="t" r="r" b="b"/>
            <a:pathLst>
              <a:path w="4439220" h="2730120">
                <a:moveTo>
                  <a:pt x="0" y="0"/>
                </a:moveTo>
                <a:lnTo>
                  <a:pt x="4439220" y="0"/>
                </a:lnTo>
                <a:lnTo>
                  <a:pt x="4439220" y="2730120"/>
                </a:lnTo>
                <a:lnTo>
                  <a:pt x="0" y="27301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981200" y="7678288"/>
            <a:ext cx="1830815" cy="1447800"/>
          </a:xfrm>
          <a:custGeom>
            <a:avLst/>
            <a:gdLst/>
            <a:ahLst/>
            <a:cxnLst/>
            <a:rect l="l" t="t" r="r" b="b"/>
            <a:pathLst>
              <a:path w="4439220" h="2730120">
                <a:moveTo>
                  <a:pt x="0" y="0"/>
                </a:moveTo>
                <a:lnTo>
                  <a:pt x="4439221" y="0"/>
                </a:lnTo>
                <a:lnTo>
                  <a:pt x="4439221" y="2730120"/>
                </a:lnTo>
                <a:lnTo>
                  <a:pt x="0" y="2730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848600" y="4533900"/>
            <a:ext cx="2438400" cy="2743200"/>
          </a:xfrm>
          <a:custGeom>
            <a:avLst/>
            <a:gdLst/>
            <a:ahLst/>
            <a:cxnLst/>
            <a:rect l="l" t="t" r="r" b="b"/>
            <a:pathLst>
              <a:path w="3363620" h="3363620">
                <a:moveTo>
                  <a:pt x="0" y="0"/>
                </a:moveTo>
                <a:lnTo>
                  <a:pt x="3363620" y="0"/>
                </a:lnTo>
                <a:lnTo>
                  <a:pt x="3363620" y="3363620"/>
                </a:lnTo>
                <a:lnTo>
                  <a:pt x="0" y="33636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905000" y="5143500"/>
            <a:ext cx="172844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000" b="1" dirty="0">
                <a:latin typeface="Tajawal Bold" panose="020B0604020202020204" charset="-78"/>
                <a:cs typeface="Tajawal Bold" panose="020B0604020202020204" charset="-78"/>
              </a:rPr>
              <a:t>التعبئة والتغليف.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97000" y="8115300"/>
            <a:ext cx="220645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000" b="1" dirty="0">
                <a:latin typeface="Tajawal Bold" panose="020B0604020202020204" charset="-78"/>
                <a:cs typeface="Tajawal Bold" panose="020B0604020202020204" charset="-78"/>
              </a:rPr>
              <a:t>تخطيط ومراقبة الشراء والتخزين للمواد.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286000" y="8039100"/>
            <a:ext cx="12192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000" b="1" dirty="0">
                <a:latin typeface="Tajawal Bold" panose="020B0604020202020204" charset="-78"/>
                <a:cs typeface="Tajawal Bold" panose="020B0604020202020204" charset="-78"/>
              </a:rPr>
              <a:t>الفحص والتفتيش.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305800" y="5448300"/>
            <a:ext cx="16764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ar-SA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ajawal Bold" panose="020B0604020202020204" charset="-78"/>
                <a:cs typeface="Tajawal Bold" panose="020B0604020202020204" charset="-78"/>
              </a:rPr>
              <a:t>مراقبة الجودة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429000" y="190500"/>
            <a:ext cx="11887200" cy="6477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51"/>
          <p:cNvSpPr txBox="1"/>
          <p:nvPr/>
        </p:nvSpPr>
        <p:spPr>
          <a:xfrm>
            <a:off x="2438400" y="-69425"/>
            <a:ext cx="13868400" cy="986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8539"/>
              </a:lnSpc>
              <a:spcBef>
                <a:spcPct val="0"/>
              </a:spcBef>
            </a:pPr>
            <a:r>
              <a:rPr lang="ar-EG" sz="44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مراقبة الجودة</a:t>
            </a:r>
            <a:r>
              <a:rPr lang="en-US" sz="44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Quality control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7678400" y="0"/>
            <a:ext cx="1275692" cy="10287000"/>
            <a:chOff x="0" y="0"/>
            <a:chExt cx="446365" cy="2709333"/>
          </a:xfrm>
        </p:grpSpPr>
        <p:sp>
          <p:nvSpPr>
            <p:cNvPr id="40" name="Freeform 39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42" name="Group 3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43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8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48800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59" name="Freeform 7"/>
          <p:cNvSpPr/>
          <p:nvPr/>
        </p:nvSpPr>
        <p:spPr>
          <a:xfrm>
            <a:off x="14288376" y="2253868"/>
            <a:ext cx="1830815" cy="1447800"/>
          </a:xfrm>
          <a:custGeom>
            <a:avLst/>
            <a:gdLst/>
            <a:ahLst/>
            <a:cxnLst/>
            <a:rect l="l" t="t" r="r" b="b"/>
            <a:pathLst>
              <a:path w="4439220" h="2730120">
                <a:moveTo>
                  <a:pt x="0" y="0"/>
                </a:moveTo>
                <a:lnTo>
                  <a:pt x="4439221" y="0"/>
                </a:lnTo>
                <a:lnTo>
                  <a:pt x="4439221" y="2730120"/>
                </a:lnTo>
                <a:lnTo>
                  <a:pt x="0" y="2730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8"/>
          <p:cNvSpPr/>
          <p:nvPr/>
        </p:nvSpPr>
        <p:spPr>
          <a:xfrm>
            <a:off x="14173200" y="2095500"/>
            <a:ext cx="1830815" cy="1447800"/>
          </a:xfrm>
          <a:custGeom>
            <a:avLst/>
            <a:gdLst/>
            <a:ahLst/>
            <a:cxnLst/>
            <a:rect l="l" t="t" r="r" b="b"/>
            <a:pathLst>
              <a:path w="4439220" h="2730120">
                <a:moveTo>
                  <a:pt x="0" y="0"/>
                </a:moveTo>
                <a:lnTo>
                  <a:pt x="4439220" y="0"/>
                </a:lnTo>
                <a:lnTo>
                  <a:pt x="4439220" y="2730121"/>
                </a:lnTo>
                <a:lnTo>
                  <a:pt x="0" y="2730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TextBox 21"/>
          <p:cNvSpPr txBox="1"/>
          <p:nvPr/>
        </p:nvSpPr>
        <p:spPr>
          <a:xfrm>
            <a:off x="14401800" y="2324100"/>
            <a:ext cx="153988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000" b="1" dirty="0">
                <a:latin typeface="Tajawal Bold" panose="020B0604020202020204" charset="-78"/>
                <a:cs typeface="Tajawal Bold" panose="020B0604020202020204" charset="-78"/>
              </a:rPr>
              <a:t>هندسة المواصفات والتصميمات.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F76AA8-F8AC-3C77-1E4C-983EFAA47505}"/>
              </a:ext>
            </a:extLst>
          </p:cNvPr>
          <p:cNvGrpSpPr/>
          <p:nvPr/>
        </p:nvGrpSpPr>
        <p:grpSpPr>
          <a:xfrm>
            <a:off x="8049009" y="2008817"/>
            <a:ext cx="2037581" cy="1606987"/>
            <a:chOff x="10591800" y="1866900"/>
            <a:chExt cx="2037581" cy="1606987"/>
          </a:xfrm>
        </p:grpSpPr>
        <p:sp>
          <p:nvSpPr>
            <p:cNvPr id="63" name="Freeform 5"/>
            <p:cNvSpPr/>
            <p:nvPr/>
          </p:nvSpPr>
          <p:spPr>
            <a:xfrm>
              <a:off x="10798566" y="2026087"/>
              <a:ext cx="1830815" cy="1447800"/>
            </a:xfrm>
            <a:custGeom>
              <a:avLst/>
              <a:gdLst/>
              <a:ahLst/>
              <a:cxnLst/>
              <a:rect l="l" t="t" r="r" b="b"/>
              <a:pathLst>
                <a:path w="4439220" h="2730120">
                  <a:moveTo>
                    <a:pt x="0" y="0"/>
                  </a:moveTo>
                  <a:lnTo>
                    <a:pt x="4439220" y="0"/>
                  </a:lnTo>
                  <a:lnTo>
                    <a:pt x="4439220" y="2730120"/>
                  </a:lnTo>
                  <a:lnTo>
                    <a:pt x="0" y="2730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"/>
            <p:cNvSpPr/>
            <p:nvPr/>
          </p:nvSpPr>
          <p:spPr>
            <a:xfrm>
              <a:off x="10591800" y="1866900"/>
              <a:ext cx="1830815" cy="1447800"/>
            </a:xfrm>
            <a:custGeom>
              <a:avLst/>
              <a:gdLst/>
              <a:ahLst/>
              <a:cxnLst/>
              <a:rect l="l" t="t" r="r" b="b"/>
              <a:pathLst>
                <a:path w="4439220" h="2730120">
                  <a:moveTo>
                    <a:pt x="0" y="0"/>
                  </a:moveTo>
                  <a:lnTo>
                    <a:pt x="4439221" y="0"/>
                  </a:lnTo>
                  <a:lnTo>
                    <a:pt x="4439221" y="2730121"/>
                  </a:lnTo>
                  <a:lnTo>
                    <a:pt x="0" y="273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Box 19"/>
            <p:cNvSpPr txBox="1"/>
            <p:nvPr/>
          </p:nvSpPr>
          <p:spPr>
            <a:xfrm>
              <a:off x="10820400" y="2095500"/>
              <a:ext cx="1728445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2000" b="1" dirty="0">
                  <a:latin typeface="Tajawal Bold" panose="020B0604020202020204" charset="-78"/>
                  <a:cs typeface="Tajawal Bold" panose="020B0604020202020204" charset="-78"/>
                </a:rPr>
                <a:t>البحوث والتطوير والابتكار.</a:t>
              </a:r>
            </a:p>
          </p:txBody>
        </p:sp>
      </p:grpSp>
      <p:sp>
        <p:nvSpPr>
          <p:cNvPr id="66" name="Freeform 9"/>
          <p:cNvSpPr/>
          <p:nvPr/>
        </p:nvSpPr>
        <p:spPr>
          <a:xfrm>
            <a:off x="2553576" y="2101468"/>
            <a:ext cx="1830815" cy="1447800"/>
          </a:xfrm>
          <a:custGeom>
            <a:avLst/>
            <a:gdLst/>
            <a:ahLst/>
            <a:cxnLst/>
            <a:rect l="l" t="t" r="r" b="b"/>
            <a:pathLst>
              <a:path w="4439220" h="2730120">
                <a:moveTo>
                  <a:pt x="0" y="0"/>
                </a:moveTo>
                <a:lnTo>
                  <a:pt x="4439221" y="0"/>
                </a:lnTo>
                <a:lnTo>
                  <a:pt x="4439221" y="2730120"/>
                </a:lnTo>
                <a:lnTo>
                  <a:pt x="0" y="27301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11"/>
          <p:cNvSpPr/>
          <p:nvPr/>
        </p:nvSpPr>
        <p:spPr>
          <a:xfrm>
            <a:off x="2438400" y="1943100"/>
            <a:ext cx="1830815" cy="1447800"/>
          </a:xfrm>
          <a:custGeom>
            <a:avLst/>
            <a:gdLst/>
            <a:ahLst/>
            <a:cxnLst/>
            <a:rect l="l" t="t" r="r" b="b"/>
            <a:pathLst>
              <a:path w="4439220" h="2730120">
                <a:moveTo>
                  <a:pt x="0" y="0"/>
                </a:moveTo>
                <a:lnTo>
                  <a:pt x="4439220" y="0"/>
                </a:lnTo>
                <a:lnTo>
                  <a:pt x="4439220" y="2730121"/>
                </a:lnTo>
                <a:lnTo>
                  <a:pt x="0" y="2730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TextBox 23"/>
          <p:cNvSpPr txBox="1"/>
          <p:nvPr/>
        </p:nvSpPr>
        <p:spPr>
          <a:xfrm>
            <a:off x="2895600" y="2324100"/>
            <a:ext cx="106345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000" b="1" dirty="0">
                <a:latin typeface="Tajawal Bold" panose="020B0604020202020204" charset="-78"/>
                <a:cs typeface="Tajawal Bold" panose="020B0604020202020204" charset="-78"/>
              </a:rPr>
              <a:t>التسويق للمنتجات.</a:t>
            </a:r>
          </a:p>
        </p:txBody>
      </p:sp>
      <p:sp>
        <p:nvSpPr>
          <p:cNvPr id="69" name="Freeform 9"/>
          <p:cNvSpPr/>
          <p:nvPr/>
        </p:nvSpPr>
        <p:spPr>
          <a:xfrm>
            <a:off x="14364576" y="5073268"/>
            <a:ext cx="1830815" cy="1447800"/>
          </a:xfrm>
          <a:custGeom>
            <a:avLst/>
            <a:gdLst/>
            <a:ahLst/>
            <a:cxnLst/>
            <a:rect l="l" t="t" r="r" b="b"/>
            <a:pathLst>
              <a:path w="4439220" h="2730120">
                <a:moveTo>
                  <a:pt x="0" y="0"/>
                </a:moveTo>
                <a:lnTo>
                  <a:pt x="4439221" y="0"/>
                </a:lnTo>
                <a:lnTo>
                  <a:pt x="4439221" y="2730120"/>
                </a:lnTo>
                <a:lnTo>
                  <a:pt x="0" y="27301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Freeform 11"/>
          <p:cNvSpPr/>
          <p:nvPr/>
        </p:nvSpPr>
        <p:spPr>
          <a:xfrm>
            <a:off x="14249400" y="4914900"/>
            <a:ext cx="1830815" cy="1447800"/>
          </a:xfrm>
          <a:custGeom>
            <a:avLst/>
            <a:gdLst/>
            <a:ahLst/>
            <a:cxnLst/>
            <a:rect l="l" t="t" r="r" b="b"/>
            <a:pathLst>
              <a:path w="4439220" h="2730120">
                <a:moveTo>
                  <a:pt x="0" y="0"/>
                </a:moveTo>
                <a:lnTo>
                  <a:pt x="4439220" y="0"/>
                </a:lnTo>
                <a:lnTo>
                  <a:pt x="4439220" y="2730121"/>
                </a:lnTo>
                <a:lnTo>
                  <a:pt x="0" y="2730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TextBox 23"/>
          <p:cNvSpPr txBox="1"/>
          <p:nvPr/>
        </p:nvSpPr>
        <p:spPr>
          <a:xfrm>
            <a:off x="14706600" y="5219700"/>
            <a:ext cx="106345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000" b="1" dirty="0">
                <a:latin typeface="Tajawal Bold" panose="020B0604020202020204" charset="-78"/>
                <a:cs typeface="Tajawal Bold" panose="020B0604020202020204" charset="-78"/>
              </a:rPr>
              <a:t>تصميم العمليات الإنتاجية.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03B9F9-68E6-D80D-57BC-75ABF5B9F986}"/>
              </a:ext>
            </a:extLst>
          </p:cNvPr>
          <p:cNvGrpSpPr/>
          <p:nvPr/>
        </p:nvGrpSpPr>
        <p:grpSpPr>
          <a:xfrm>
            <a:off x="8409248" y="7773881"/>
            <a:ext cx="1945991" cy="1606168"/>
            <a:chOff x="6400800" y="7658100"/>
            <a:chExt cx="1945991" cy="1606168"/>
          </a:xfrm>
        </p:grpSpPr>
        <p:sp>
          <p:nvSpPr>
            <p:cNvPr id="72" name="Freeform 7"/>
            <p:cNvSpPr/>
            <p:nvPr/>
          </p:nvSpPr>
          <p:spPr>
            <a:xfrm>
              <a:off x="6515976" y="7816468"/>
              <a:ext cx="1830815" cy="1447800"/>
            </a:xfrm>
            <a:custGeom>
              <a:avLst/>
              <a:gdLst/>
              <a:ahLst/>
              <a:cxnLst/>
              <a:rect l="l" t="t" r="r" b="b"/>
              <a:pathLst>
                <a:path w="4439220" h="2730120">
                  <a:moveTo>
                    <a:pt x="0" y="0"/>
                  </a:moveTo>
                  <a:lnTo>
                    <a:pt x="4439221" y="0"/>
                  </a:lnTo>
                  <a:lnTo>
                    <a:pt x="4439221" y="2730120"/>
                  </a:lnTo>
                  <a:lnTo>
                    <a:pt x="0" y="2730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8"/>
            <p:cNvSpPr/>
            <p:nvPr/>
          </p:nvSpPr>
          <p:spPr>
            <a:xfrm>
              <a:off x="6400800" y="7658100"/>
              <a:ext cx="1830815" cy="1447800"/>
            </a:xfrm>
            <a:custGeom>
              <a:avLst/>
              <a:gdLst/>
              <a:ahLst/>
              <a:cxnLst/>
              <a:rect l="l" t="t" r="r" b="b"/>
              <a:pathLst>
                <a:path w="4439220" h="2730120">
                  <a:moveTo>
                    <a:pt x="0" y="0"/>
                  </a:moveTo>
                  <a:lnTo>
                    <a:pt x="4439220" y="0"/>
                  </a:lnTo>
                  <a:lnTo>
                    <a:pt x="4439220" y="2730121"/>
                  </a:lnTo>
                  <a:lnTo>
                    <a:pt x="0" y="2730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TextBox 21"/>
            <p:cNvSpPr txBox="1"/>
            <p:nvPr/>
          </p:nvSpPr>
          <p:spPr>
            <a:xfrm>
              <a:off x="6629400" y="8191500"/>
              <a:ext cx="1539887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ar-SA" altLang="en-US" sz="2000" b="1" dirty="0">
                  <a:latin typeface="Tajawal Bold" panose="020B0604020202020204" charset="-78"/>
                  <a:cs typeface="Tajawal Bold" panose="020B0604020202020204" charset="-78"/>
                </a:rPr>
                <a:t>الإنتاج والتشغيل.</a:t>
              </a:r>
            </a:p>
          </p:txBody>
        </p:sp>
      </p:grpSp>
      <p:grpSp>
        <p:nvGrpSpPr>
          <p:cNvPr id="82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83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5" name="Rectangle 7">
            <a:extLst>
              <a:ext uri="{FF2B5EF4-FFF2-40B4-BE49-F238E27FC236}">
                <a16:creationId xmlns:a16="http://schemas.microsoft.com/office/drawing/2014/main" id="{D06FBDF2-157C-14BA-9495-9C5026506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5410200" y="1028700"/>
            <a:ext cx="11261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200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الجودة هي «منظومة» تتكون من الأنظمة الفرعية الأتية:</a:t>
            </a:r>
          </a:p>
        </p:txBody>
      </p:sp>
    </p:spTree>
    <p:extLst>
      <p:ext uri="{BB962C8B-B14F-4D97-AF65-F5344CB8AC3E}">
        <p14:creationId xmlns:p14="http://schemas.microsoft.com/office/powerpoint/2010/main" val="3156773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1083260">
            <a:off x="10417433" y="-6581"/>
            <a:ext cx="10996799" cy="11357494"/>
            <a:chOff x="0" y="0"/>
            <a:chExt cx="6350000" cy="6558280"/>
          </a:xfrm>
        </p:grpSpPr>
        <p:sp>
          <p:nvSpPr>
            <p:cNvPr id="4" name="Freeform 4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l="-27567" r="-275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441217" y="266297"/>
            <a:ext cx="2882434" cy="288243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59828">
            <a:off x="-1336143" y="-793634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531374">
            <a:off x="15732882" y="8718379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0" y="4070220"/>
            <a:ext cx="9634475" cy="605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487"/>
              </a:lnSpc>
            </a:pPr>
            <a:r>
              <a:rPr lang="ar-EG" sz="6776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الفصل الثالث عشر</a:t>
            </a:r>
          </a:p>
          <a:p>
            <a:pPr algn="ctr" rtl="1">
              <a:lnSpc>
                <a:spcPts val="9487"/>
              </a:lnSpc>
            </a:pPr>
            <a:r>
              <a:rPr lang="ar-EG" sz="6776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إدارة الإنتاج</a:t>
            </a:r>
          </a:p>
          <a:p>
            <a:pPr algn="ctr">
              <a:lnSpc>
                <a:spcPts val="14136"/>
              </a:lnSpc>
            </a:pPr>
            <a:r>
              <a:rPr lang="en-US" sz="6000" b="1" spc="586" dirty="0">
                <a:solidFill>
                  <a:srgbClr val="000000"/>
                </a:solidFill>
                <a:latin typeface="Sakkal Majalla" panose="02000000000000000000" pitchFamily="2" charset="-78"/>
                <a:ea typeface="Tajawal Bold"/>
                <a:cs typeface="Sakkal Majalla" panose="02000000000000000000" pitchFamily="2" charset="-78"/>
                <a:sym typeface="Tajawal Bold"/>
                <a:rtl/>
              </a:rPr>
              <a:t>Production Management</a:t>
            </a:r>
          </a:p>
          <a:p>
            <a:pPr algn="ctr">
              <a:lnSpc>
                <a:spcPts val="14136"/>
              </a:lnSpc>
            </a:pPr>
            <a:endParaRPr lang="ar-EG" sz="6000" b="1" spc="586" dirty="0">
              <a:solidFill>
                <a:srgbClr val="000000"/>
              </a:solidFill>
              <a:latin typeface="Sakkal Majalla" panose="02000000000000000000" pitchFamily="2" charset="-78"/>
              <a:ea typeface="Tajawal Bold"/>
              <a:cs typeface="Sakkal Majalla" panose="02000000000000000000" pitchFamily="2" charset="-78"/>
              <a:sym typeface="Tajawal Bold"/>
              <a:rtl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13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9586014"/>
              </p:ext>
            </p:extLst>
          </p:nvPr>
        </p:nvGraphicFramePr>
        <p:xfrm>
          <a:off x="2293145" y="1697832"/>
          <a:ext cx="12894468" cy="7786702"/>
        </p:xfrm>
        <a:graphic>
          <a:graphicData uri="http://schemas.openxmlformats.org/drawingml/2006/table">
            <a:tbl>
              <a:tblPr bandRow="1">
                <a:tableStyleId>{EB344D84-9AFB-497E-A393-DC336BA19D2E}</a:tableStyleId>
              </a:tblPr>
              <a:tblGrid>
                <a:gridCol w="6447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7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193">
                <a:tc>
                  <a:txBody>
                    <a:bodyPr/>
                    <a:lstStyle/>
                    <a:p>
                      <a:pPr algn="l"/>
                      <a:r>
                        <a:rPr lang="en-US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System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نظام/منظومة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193">
                <a:tc>
                  <a:txBody>
                    <a:bodyPr/>
                    <a:lstStyle/>
                    <a:p>
                      <a:pPr algn="l"/>
                      <a:r>
                        <a:rPr lang="en-US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Mass production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الإنتاج الكبير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193">
                <a:tc>
                  <a:txBody>
                    <a:bodyPr/>
                    <a:lstStyle/>
                    <a:p>
                      <a:pPr algn="l"/>
                      <a:r>
                        <a:rPr lang="en-US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Forecasting Period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مدة التنبؤ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193">
                <a:tc>
                  <a:txBody>
                    <a:bodyPr/>
                    <a:lstStyle/>
                    <a:p>
                      <a:pPr algn="l"/>
                      <a:r>
                        <a:rPr lang="en-US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Manufacturing Control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مراقبة الإنتاج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193">
                <a:tc>
                  <a:txBody>
                    <a:bodyPr/>
                    <a:lstStyle/>
                    <a:p>
                      <a:pPr algn="l"/>
                      <a:r>
                        <a:rPr lang="en-US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Manufacturing Organization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تنظيم الإنتاج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193">
                <a:tc>
                  <a:txBody>
                    <a:bodyPr/>
                    <a:lstStyle/>
                    <a:p>
                      <a:pPr algn="l"/>
                      <a:r>
                        <a:rPr lang="en-US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Design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تصميم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193">
                <a:tc>
                  <a:txBody>
                    <a:bodyPr/>
                    <a:lstStyle/>
                    <a:p>
                      <a:pPr algn="l"/>
                      <a:r>
                        <a:rPr lang="en-US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Quality Management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إدارة الجودة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6193">
                <a:tc>
                  <a:txBody>
                    <a:bodyPr/>
                    <a:lstStyle/>
                    <a:p>
                      <a:pPr algn="l"/>
                      <a:r>
                        <a:rPr lang="en-US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Job Design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تصميم العمليات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6193">
                <a:tc>
                  <a:txBody>
                    <a:bodyPr/>
                    <a:lstStyle/>
                    <a:p>
                      <a:pPr algn="l"/>
                      <a:r>
                        <a:rPr lang="en-US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Inventory Management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إدارة المخزون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6193">
                <a:tc>
                  <a:txBody>
                    <a:bodyPr/>
                    <a:lstStyle/>
                    <a:p>
                      <a:pPr algn="l"/>
                      <a:r>
                        <a:rPr lang="en-US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Materials Management 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إدارة المواد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6193">
                <a:tc>
                  <a:txBody>
                    <a:bodyPr/>
                    <a:lstStyle/>
                    <a:p>
                      <a:pPr algn="l"/>
                      <a:r>
                        <a:rPr lang="en-US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Organization</a:t>
                      </a:r>
                      <a:r>
                        <a:rPr lang="en-US" sz="2700" b="0" baseline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 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تنظيم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6193">
                <a:tc>
                  <a:txBody>
                    <a:bodyPr/>
                    <a:lstStyle/>
                    <a:p>
                      <a:pPr algn="l"/>
                      <a:r>
                        <a:rPr lang="en-US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Location Design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تصميم الموقع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6193">
                <a:tc>
                  <a:txBody>
                    <a:bodyPr/>
                    <a:lstStyle/>
                    <a:p>
                      <a:pPr algn="l"/>
                      <a:r>
                        <a:rPr lang="en-US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Vertical</a:t>
                      </a:r>
                      <a:r>
                        <a:rPr lang="en-US" sz="2700" b="0" baseline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 Integration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التكامل الرأسي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56193">
                <a:tc>
                  <a:txBody>
                    <a:bodyPr/>
                    <a:lstStyle/>
                    <a:p>
                      <a:pPr algn="l"/>
                      <a:r>
                        <a:rPr lang="en-US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Horizontal Integration 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2700" b="0" dirty="0">
                          <a:latin typeface="Tajawal" panose="00000500000000000000" pitchFamily="2" charset="-78"/>
                          <a:cs typeface="Tajawal" panose="00000500000000000000" pitchFamily="2" charset="-78"/>
                        </a:rPr>
                        <a:t>التكامل الأفقي</a:t>
                      </a:r>
                      <a:endParaRPr lang="en-US" sz="2700" b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ajawal" panose="00000500000000000000" pitchFamily="2" charset="-78"/>
                        <a:cs typeface="Tajawal" panose="00000500000000000000" pitchFamily="2" charset="-78"/>
                      </a:endParaRPr>
                    </a:p>
                  </a:txBody>
                  <a:tcPr marL="137160" marR="137160" marT="68571" marB="68571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6505757" y="219075"/>
            <a:ext cx="6019800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TextBox 51"/>
          <p:cNvSpPr txBox="1"/>
          <p:nvPr/>
        </p:nvSpPr>
        <p:spPr>
          <a:xfrm>
            <a:off x="6934201" y="0"/>
            <a:ext cx="5159426" cy="92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540"/>
              </a:lnSpc>
            </a:pPr>
            <a:r>
              <a:rPr lang="ar-EG" sz="2801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المصطلحات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678400" y="0"/>
            <a:ext cx="1275692" cy="10287000"/>
            <a:chOff x="0" y="0"/>
            <a:chExt cx="446365" cy="2709333"/>
          </a:xfrm>
        </p:grpSpPr>
        <p:sp>
          <p:nvSpPr>
            <p:cNvPr id="12" name="Freeform 11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4" name="Group 3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15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18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Rectangle 7">
            <a:extLst>
              <a:ext uri="{FF2B5EF4-FFF2-40B4-BE49-F238E27FC236}">
                <a16:creationId xmlns:a16="http://schemas.microsoft.com/office/drawing/2014/main" id="{D06FBDF2-157C-14BA-9495-9C5026506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</p:spTree>
    <p:extLst>
      <p:ext uri="{BB962C8B-B14F-4D97-AF65-F5344CB8AC3E}">
        <p14:creationId xmlns:p14="http://schemas.microsoft.com/office/powerpoint/2010/main" val="3723737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7109187"/>
            <a:ext cx="1028700" cy="3177813"/>
            <a:chOff x="0" y="0"/>
            <a:chExt cx="812800" cy="2510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7109187"/>
            <a:ext cx="11842469" cy="3177813"/>
            <a:chOff x="0" y="0"/>
            <a:chExt cx="9357013" cy="25108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357013" cy="2510865"/>
            </a:xfrm>
            <a:custGeom>
              <a:avLst/>
              <a:gdLst/>
              <a:ahLst/>
              <a:cxnLst/>
              <a:rect l="l" t="t" r="r" b="b"/>
              <a:pathLst>
                <a:path w="9357013" h="2510865">
                  <a:moveTo>
                    <a:pt x="0" y="0"/>
                  </a:moveTo>
                  <a:lnTo>
                    <a:pt x="9357013" y="0"/>
                  </a:lnTo>
                  <a:lnTo>
                    <a:pt x="9357013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357013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609914" y="0"/>
            <a:ext cx="1694792" cy="10287000"/>
            <a:chOff x="0" y="0"/>
            <a:chExt cx="446365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853887" y="786854"/>
            <a:ext cx="1977164" cy="197716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9699" y="0"/>
                  </a:moveTo>
                  <a:lnTo>
                    <a:pt x="613101" y="0"/>
                  </a:lnTo>
                  <a:cubicBezTo>
                    <a:pt x="666064" y="0"/>
                    <a:pt x="716859" y="21040"/>
                    <a:pt x="754309" y="58491"/>
                  </a:cubicBezTo>
                  <a:cubicBezTo>
                    <a:pt x="791760" y="95941"/>
                    <a:pt x="812800" y="146736"/>
                    <a:pt x="812800" y="199699"/>
                  </a:cubicBezTo>
                  <a:lnTo>
                    <a:pt x="812800" y="613101"/>
                  </a:lnTo>
                  <a:cubicBezTo>
                    <a:pt x="812800" y="666064"/>
                    <a:pt x="791760" y="716859"/>
                    <a:pt x="754309" y="754309"/>
                  </a:cubicBezTo>
                  <a:cubicBezTo>
                    <a:pt x="716859" y="791760"/>
                    <a:pt x="666064" y="812800"/>
                    <a:pt x="613101" y="812800"/>
                  </a:cubicBezTo>
                  <a:lnTo>
                    <a:pt x="199699" y="812800"/>
                  </a:lnTo>
                  <a:cubicBezTo>
                    <a:pt x="146736" y="812800"/>
                    <a:pt x="95941" y="791760"/>
                    <a:pt x="58491" y="754309"/>
                  </a:cubicBezTo>
                  <a:cubicBezTo>
                    <a:pt x="21040" y="716859"/>
                    <a:pt x="0" y="666064"/>
                    <a:pt x="0" y="613101"/>
                  </a:cubicBezTo>
                  <a:lnTo>
                    <a:pt x="0" y="199699"/>
                  </a:lnTo>
                  <a:cubicBezTo>
                    <a:pt x="0" y="146736"/>
                    <a:pt x="21040" y="95941"/>
                    <a:pt x="58491" y="58491"/>
                  </a:cubicBezTo>
                  <a:cubicBezTo>
                    <a:pt x="95941" y="21040"/>
                    <a:pt x="146736" y="0"/>
                    <a:pt x="199699" y="0"/>
                  </a:cubicBezTo>
                  <a:close/>
                </a:path>
              </a:pathLst>
            </a:custGeom>
            <a:solidFill>
              <a:srgbClr val="795B12">
                <a:alpha val="2980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484493" y="9014056"/>
            <a:ext cx="2545888" cy="254588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9804"/>
                </a:srgbClr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2194959" y="2206326"/>
            <a:ext cx="4711851" cy="7427548"/>
          </a:xfrm>
          <a:custGeom>
            <a:avLst/>
            <a:gdLst/>
            <a:ahLst/>
            <a:cxnLst/>
            <a:rect l="l" t="t" r="r" b="b"/>
            <a:pathLst>
              <a:path w="4711851" h="7427548">
                <a:moveTo>
                  <a:pt x="0" y="0"/>
                </a:moveTo>
                <a:lnTo>
                  <a:pt x="4711851" y="0"/>
                </a:lnTo>
                <a:lnTo>
                  <a:pt x="4711851" y="7427547"/>
                </a:lnTo>
                <a:lnTo>
                  <a:pt x="0" y="7427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7">
            <a:extLst>
              <a:ext uri="{FF2B5EF4-FFF2-40B4-BE49-F238E27FC236}">
                <a16:creationId xmlns:a16="http://schemas.microsoft.com/office/drawing/2014/main" id="{0D678B1C-ECFD-F9A6-20AE-83A6E6614F6A}"/>
              </a:ext>
            </a:extLst>
          </p:cNvPr>
          <p:cNvSpPr/>
          <p:nvPr/>
        </p:nvSpPr>
        <p:spPr>
          <a:xfrm>
            <a:off x="1381190" y="7436114"/>
            <a:ext cx="2457037" cy="2475737"/>
          </a:xfrm>
          <a:custGeom>
            <a:avLst/>
            <a:gdLst/>
            <a:ahLst/>
            <a:cxnLst/>
            <a:rect l="l" t="t" r="r" b="b"/>
            <a:pathLst>
              <a:path w="2165766" h="2262787">
                <a:moveTo>
                  <a:pt x="0" y="0"/>
                </a:moveTo>
                <a:lnTo>
                  <a:pt x="2165766" y="0"/>
                </a:lnTo>
                <a:lnTo>
                  <a:pt x="2165766" y="2262788"/>
                </a:lnTo>
                <a:lnTo>
                  <a:pt x="0" y="2262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748" t="-38645" r="-44844" b="-4090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2A99DA-DB13-4D3A-3342-352C8451F247}"/>
              </a:ext>
            </a:extLst>
          </p:cNvPr>
          <p:cNvSpPr txBox="1"/>
          <p:nvPr/>
        </p:nvSpPr>
        <p:spPr>
          <a:xfrm>
            <a:off x="4627465" y="7603100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9LT Bukra Bold" panose="000B0903020204020204" pitchFamily="34" charset="-78"/>
                <a:ea typeface="+mn-ea"/>
                <a:cs typeface="29LT Bukra Bold" panose="000B0903020204020204" pitchFamily="34" charset="-78"/>
              </a:rPr>
              <a:t>لمزيد من الوسائل والكتب: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9LT Bukra Bold" panose="000B0903020204020204" pitchFamily="34" charset="-78"/>
              <a:ea typeface="+mn-ea"/>
              <a:cs typeface="29LT Bukra Bold" panose="000B0903020204020204" pitchFamily="34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7693F-2F24-27C1-3760-DEDB667478E3}"/>
              </a:ext>
            </a:extLst>
          </p:cNvPr>
          <p:cNvSpPr txBox="1"/>
          <p:nvPr/>
        </p:nvSpPr>
        <p:spPr>
          <a:xfrm>
            <a:off x="2647448" y="2136568"/>
            <a:ext cx="7632450" cy="666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9LT Bukra Bold" panose="000B0903020204020204" pitchFamily="34" charset="-78"/>
                <a:ea typeface="+mn-ea"/>
                <a:cs typeface="29LT Bukra Bold" panose="000B0903020204020204" pitchFamily="34" charset="-78"/>
              </a:rPr>
              <a:t>شكرًا لحسن استماعكم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9LT Bukra Bold" panose="000B0903020204020204" pitchFamily="34" charset="-78"/>
              <a:ea typeface="+mn-ea"/>
              <a:cs typeface="29LT Bukra Bold" panose="000B0903020204020204" pitchFamily="34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9LT Bukra Bold" panose="000B0903020204020204" pitchFamily="34" charset="-78"/>
              <a:ea typeface="+mn-ea"/>
              <a:cs typeface="29LT Bukra Bold" panose="000B0903020204020204" pitchFamily="34" charset="-78"/>
            </a:endParaRP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CE79E880-FD3E-5C85-765D-944C7E1953B2}"/>
              </a:ext>
            </a:extLst>
          </p:cNvPr>
          <p:cNvSpPr txBox="1"/>
          <p:nvPr/>
        </p:nvSpPr>
        <p:spPr>
          <a:xfrm>
            <a:off x="6424098" y="9208727"/>
            <a:ext cx="2457036" cy="9709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ts val="3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dec Pro"/>
                <a:ea typeface="Codec Pro"/>
                <a:cs typeface="Codec Pro"/>
                <a:sym typeface="Codec Pro"/>
                <a:hlinkClick r:id="rId4"/>
              </a:rPr>
              <a:t>www.edarah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dec Pro"/>
                <a:ea typeface="Codec Pro"/>
                <a:cs typeface="Codec Pro"/>
                <a:sym typeface="Codec Pro"/>
                <a:hlinkClick r:id="rId4"/>
              </a:rPr>
              <a:t>.net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dec Pro"/>
              <a:ea typeface="Codec Pro"/>
              <a:cs typeface="Codec Pro"/>
              <a:sym typeface="Codec Pro"/>
            </a:endParaRPr>
          </a:p>
          <a:p>
            <a:pPr marL="0" marR="0" lvl="0" indent="0" algn="l" defTabSz="914445" rtl="0" eaLnBrk="1" fontAlgn="auto" latinLnBrk="0" hangingPunct="1">
              <a:lnSpc>
                <a:spcPts val="3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dec Pro"/>
              <a:ea typeface="Codec Pro"/>
              <a:cs typeface="Codec Pro"/>
              <a:sym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57766" y="9182100"/>
            <a:ext cx="11830234" cy="1104900"/>
            <a:chOff x="0" y="0"/>
            <a:chExt cx="9347345" cy="2510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47345" cy="2510865"/>
            </a:xfrm>
            <a:custGeom>
              <a:avLst/>
              <a:gdLst/>
              <a:ahLst/>
              <a:cxnLst/>
              <a:rect l="l" t="t" r="r" b="b"/>
              <a:pathLst>
                <a:path w="9347345" h="2510865">
                  <a:moveTo>
                    <a:pt x="0" y="0"/>
                  </a:moveTo>
                  <a:lnTo>
                    <a:pt x="9347345" y="0"/>
                  </a:lnTo>
                  <a:lnTo>
                    <a:pt x="9347345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47345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71600" y="0"/>
            <a:ext cx="5334000" cy="10287000"/>
            <a:chOff x="0" y="0"/>
            <a:chExt cx="7238755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7004" r="49284"/>
            <a:stretch>
              <a:fillRect/>
            </a:stretch>
          </p:blipFill>
          <p:spPr>
            <a:xfrm>
              <a:off x="0" y="0"/>
              <a:ext cx="7238755" cy="137160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297118" y="559176"/>
            <a:ext cx="7494647" cy="128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487"/>
              </a:lnSpc>
            </a:pPr>
            <a:r>
              <a:rPr lang="ar-EG" sz="6776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محتويات الفصل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837652" y="3038801"/>
            <a:ext cx="969409" cy="956220"/>
            <a:chOff x="0" y="0"/>
            <a:chExt cx="812800" cy="8017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837652" y="4203680"/>
            <a:ext cx="969409" cy="956220"/>
            <a:chOff x="0" y="0"/>
            <a:chExt cx="812800" cy="8017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02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837652" y="5368560"/>
            <a:ext cx="969409" cy="956220"/>
            <a:chOff x="0" y="0"/>
            <a:chExt cx="812800" cy="80174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03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5837652" y="6533440"/>
            <a:ext cx="969409" cy="956220"/>
            <a:chOff x="0" y="0"/>
            <a:chExt cx="812800" cy="80174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04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5011231" y="1028700"/>
            <a:ext cx="1652841" cy="165284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38884" y="0"/>
                  </a:moveTo>
                  <a:lnTo>
                    <a:pt x="573916" y="0"/>
                  </a:lnTo>
                  <a:cubicBezTo>
                    <a:pt x="705848" y="0"/>
                    <a:pt x="812800" y="106952"/>
                    <a:pt x="812800" y="238884"/>
                  </a:cubicBezTo>
                  <a:lnTo>
                    <a:pt x="812800" y="573916"/>
                  </a:lnTo>
                  <a:cubicBezTo>
                    <a:pt x="812800" y="705848"/>
                    <a:pt x="705848" y="812800"/>
                    <a:pt x="573916" y="812800"/>
                  </a:cubicBezTo>
                  <a:lnTo>
                    <a:pt x="238884" y="812800"/>
                  </a:lnTo>
                  <a:cubicBezTo>
                    <a:pt x="106952" y="812800"/>
                    <a:pt x="0" y="705848"/>
                    <a:pt x="0" y="573916"/>
                  </a:cubicBezTo>
                  <a:lnTo>
                    <a:pt x="0" y="238884"/>
                  </a:lnTo>
                  <a:cubicBezTo>
                    <a:pt x="0" y="106952"/>
                    <a:pt x="106952" y="0"/>
                    <a:pt x="238884" y="0"/>
                  </a:cubicBezTo>
                  <a:close/>
                </a:path>
              </a:pathLst>
            </a:custGeom>
            <a:solidFill>
              <a:srgbClr val="795B12">
                <a:alpha val="2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814124" y="816351"/>
            <a:ext cx="771724" cy="771724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345E4">
                  <a:alpha val="4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919457" y="9105900"/>
            <a:ext cx="3744615" cy="3053408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12150952" y="3160993"/>
            <a:ext cx="3546248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39"/>
              </a:lnSpc>
              <a:spcBef>
                <a:spcPct val="0"/>
              </a:spcBef>
            </a:pP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مفهوم إدارة الإنتاج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982850" y="4287267"/>
            <a:ext cx="3790550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39"/>
              </a:lnSpc>
              <a:spcBef>
                <a:spcPct val="0"/>
              </a:spcBef>
            </a:pP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أهمية وظيفة الإنتاج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049000" y="5490752"/>
            <a:ext cx="4552550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39"/>
              </a:lnSpc>
              <a:spcBef>
                <a:spcPct val="0"/>
              </a:spcBef>
            </a:pP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دورة حياة النشاط الإنتاجي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322151" y="6753269"/>
            <a:ext cx="5375049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39"/>
              </a:lnSpc>
              <a:spcBef>
                <a:spcPct val="0"/>
              </a:spcBef>
            </a:pP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العملية الإدارية لوظيفة الإنتاج</a:t>
            </a:r>
          </a:p>
        </p:txBody>
      </p:sp>
      <p:grpSp>
        <p:nvGrpSpPr>
          <p:cNvPr id="60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61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3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grpSp>
        <p:nvGrpSpPr>
          <p:cNvPr id="66" name="Group 26"/>
          <p:cNvGrpSpPr/>
          <p:nvPr/>
        </p:nvGrpSpPr>
        <p:grpSpPr>
          <a:xfrm>
            <a:off x="15849600" y="7658100"/>
            <a:ext cx="969409" cy="956220"/>
            <a:chOff x="0" y="0"/>
            <a:chExt cx="812800" cy="801742"/>
          </a:xfrm>
        </p:grpSpPr>
        <p:sp>
          <p:nvSpPr>
            <p:cNvPr id="67" name="Freeform 27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28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04</a:t>
              </a:r>
            </a:p>
          </p:txBody>
        </p:sp>
      </p:grpSp>
      <p:sp>
        <p:nvSpPr>
          <p:cNvPr id="69" name="TextBox 54"/>
          <p:cNvSpPr txBox="1"/>
          <p:nvPr/>
        </p:nvSpPr>
        <p:spPr>
          <a:xfrm>
            <a:off x="10222748" y="7877929"/>
            <a:ext cx="5375049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4339"/>
              </a:lnSpc>
              <a:spcBef>
                <a:spcPct val="0"/>
              </a:spcBef>
            </a:pP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مراقبة الجودة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486" y="5928824"/>
            <a:ext cx="8811884" cy="8229600"/>
          </a:xfrm>
          <a:custGeom>
            <a:avLst/>
            <a:gdLst/>
            <a:ahLst/>
            <a:cxnLst/>
            <a:rect l="l" t="t" r="r" b="b"/>
            <a:pathLst>
              <a:path w="8811883" h="8229600">
                <a:moveTo>
                  <a:pt x="0" y="0"/>
                </a:moveTo>
                <a:lnTo>
                  <a:pt x="8811883" y="0"/>
                </a:lnTo>
                <a:lnTo>
                  <a:pt x="88118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29487" y="-2300777"/>
            <a:ext cx="9338553" cy="8229600"/>
          </a:xfrm>
          <a:custGeom>
            <a:avLst/>
            <a:gdLst/>
            <a:ahLst/>
            <a:cxnLst/>
            <a:rect l="l" t="t" r="r" b="b"/>
            <a:pathLst>
              <a:path w="9338553" h="8229600">
                <a:moveTo>
                  <a:pt x="0" y="0"/>
                </a:moveTo>
                <a:lnTo>
                  <a:pt x="9338553" y="0"/>
                </a:lnTo>
                <a:lnTo>
                  <a:pt x="93385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800602" y="4991100"/>
            <a:ext cx="13128089" cy="1752600"/>
          </a:xfrm>
          <a:custGeom>
            <a:avLst/>
            <a:gdLst/>
            <a:ahLst/>
            <a:cxnLst/>
            <a:rect l="l" t="t" r="r" b="b"/>
            <a:pathLst>
              <a:path w="4822289" h="2175510">
                <a:moveTo>
                  <a:pt x="0" y="0"/>
                </a:moveTo>
                <a:lnTo>
                  <a:pt x="4822289" y="0"/>
                </a:lnTo>
                <a:lnTo>
                  <a:pt x="4822289" y="2175510"/>
                </a:lnTo>
                <a:lnTo>
                  <a:pt x="0" y="21755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21" y="3390900"/>
            <a:ext cx="4039985" cy="4114800"/>
          </a:xfrm>
          <a:custGeom>
            <a:avLst/>
            <a:gdLst/>
            <a:ahLst/>
            <a:cxnLst/>
            <a:rect l="l" t="t" r="r" b="b"/>
            <a:pathLst>
              <a:path w="4039985" h="4114800">
                <a:moveTo>
                  <a:pt x="0" y="0"/>
                </a:moveTo>
                <a:lnTo>
                  <a:pt x="4039986" y="0"/>
                </a:lnTo>
                <a:lnTo>
                  <a:pt x="4039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2733648" y="4398577"/>
            <a:ext cx="4746091" cy="1049723"/>
            <a:chOff x="0" y="0"/>
            <a:chExt cx="981561" cy="2764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81561" cy="276470"/>
            </a:xfrm>
            <a:custGeom>
              <a:avLst/>
              <a:gdLst/>
              <a:ahLst/>
              <a:cxnLst/>
              <a:rect l="l" t="t" r="r" b="b"/>
              <a:pathLst>
                <a:path w="981561" h="276470">
                  <a:moveTo>
                    <a:pt x="29083" y="0"/>
                  </a:moveTo>
                  <a:lnTo>
                    <a:pt x="952478" y="0"/>
                  </a:lnTo>
                  <a:cubicBezTo>
                    <a:pt x="968540" y="0"/>
                    <a:pt x="981561" y="13021"/>
                    <a:pt x="981561" y="29083"/>
                  </a:cubicBezTo>
                  <a:lnTo>
                    <a:pt x="981561" y="247387"/>
                  </a:lnTo>
                  <a:cubicBezTo>
                    <a:pt x="981561" y="255101"/>
                    <a:pt x="978497" y="262498"/>
                    <a:pt x="973043" y="267952"/>
                  </a:cubicBezTo>
                  <a:cubicBezTo>
                    <a:pt x="967589" y="273406"/>
                    <a:pt x="960191" y="276470"/>
                    <a:pt x="952478" y="276470"/>
                  </a:cubicBezTo>
                  <a:lnTo>
                    <a:pt x="29083" y="276470"/>
                  </a:lnTo>
                  <a:cubicBezTo>
                    <a:pt x="21369" y="276470"/>
                    <a:pt x="13972" y="273406"/>
                    <a:pt x="8518" y="267952"/>
                  </a:cubicBezTo>
                  <a:cubicBezTo>
                    <a:pt x="3064" y="262498"/>
                    <a:pt x="0" y="255101"/>
                    <a:pt x="0" y="247387"/>
                  </a:cubicBezTo>
                  <a:lnTo>
                    <a:pt x="0" y="29083"/>
                  </a:lnTo>
                  <a:cubicBezTo>
                    <a:pt x="0" y="21369"/>
                    <a:pt x="3064" y="13972"/>
                    <a:pt x="8518" y="8518"/>
                  </a:cubicBezTo>
                  <a:cubicBezTo>
                    <a:pt x="13972" y="3064"/>
                    <a:pt x="21369" y="0"/>
                    <a:pt x="29083" y="0"/>
                  </a:cubicBezTo>
                  <a:close/>
                </a:path>
              </a:pathLst>
            </a:custGeom>
            <a:solidFill>
              <a:srgbClr val="66B4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81561" cy="31457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256333" y="2582853"/>
            <a:ext cx="17145000" cy="8229600"/>
          </a:xfrm>
          <a:custGeom>
            <a:avLst/>
            <a:gdLst/>
            <a:ahLst/>
            <a:cxnLst/>
            <a:rect l="l" t="t" r="r" b="b"/>
            <a:pathLst>
              <a:path w="9338553" h="8229600">
                <a:moveTo>
                  <a:pt x="0" y="0"/>
                </a:moveTo>
                <a:lnTo>
                  <a:pt x="9338554" y="0"/>
                </a:lnTo>
                <a:lnTo>
                  <a:pt x="93385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/>
            </a:stretch>
          </a:blipFill>
        </p:spPr>
        <p:txBody>
          <a:bodyPr/>
          <a:lstStyle/>
          <a:p>
            <a:endParaRPr lang="en-US" sz="2700" dirty="0"/>
          </a:p>
        </p:txBody>
      </p:sp>
      <p:sp>
        <p:nvSpPr>
          <p:cNvPr id="14" name="Freeform 14"/>
          <p:cNvSpPr/>
          <p:nvPr/>
        </p:nvSpPr>
        <p:spPr>
          <a:xfrm>
            <a:off x="11675591" y="-3713033"/>
            <a:ext cx="8811884" cy="8229600"/>
          </a:xfrm>
          <a:custGeom>
            <a:avLst/>
            <a:gdLst/>
            <a:ahLst/>
            <a:cxnLst/>
            <a:rect l="l" t="t" r="r" b="b"/>
            <a:pathLst>
              <a:path w="8811883" h="8229600">
                <a:moveTo>
                  <a:pt x="0" y="0"/>
                </a:moveTo>
                <a:lnTo>
                  <a:pt x="8811883" y="0"/>
                </a:lnTo>
                <a:lnTo>
                  <a:pt x="88118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876802" y="2233712"/>
            <a:ext cx="13051889" cy="1842987"/>
          </a:xfrm>
          <a:custGeom>
            <a:avLst/>
            <a:gdLst/>
            <a:ahLst/>
            <a:cxnLst/>
            <a:rect l="l" t="t" r="r" b="b"/>
            <a:pathLst>
              <a:path w="4822289" h="2175510">
                <a:moveTo>
                  <a:pt x="0" y="0"/>
                </a:moveTo>
                <a:lnTo>
                  <a:pt x="4822289" y="0"/>
                </a:lnTo>
                <a:lnTo>
                  <a:pt x="4822289" y="2175510"/>
                </a:lnTo>
                <a:lnTo>
                  <a:pt x="0" y="21755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2733648" y="1708853"/>
            <a:ext cx="4647328" cy="1049723"/>
            <a:chOff x="0" y="0"/>
            <a:chExt cx="981561" cy="2764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81561" cy="276470"/>
            </a:xfrm>
            <a:custGeom>
              <a:avLst/>
              <a:gdLst/>
              <a:ahLst/>
              <a:cxnLst/>
              <a:rect l="l" t="t" r="r" b="b"/>
              <a:pathLst>
                <a:path w="981561" h="276470">
                  <a:moveTo>
                    <a:pt x="29083" y="0"/>
                  </a:moveTo>
                  <a:lnTo>
                    <a:pt x="952478" y="0"/>
                  </a:lnTo>
                  <a:cubicBezTo>
                    <a:pt x="968540" y="0"/>
                    <a:pt x="981561" y="13021"/>
                    <a:pt x="981561" y="29083"/>
                  </a:cubicBezTo>
                  <a:lnTo>
                    <a:pt x="981561" y="247387"/>
                  </a:lnTo>
                  <a:cubicBezTo>
                    <a:pt x="981561" y="255101"/>
                    <a:pt x="978497" y="262498"/>
                    <a:pt x="973043" y="267952"/>
                  </a:cubicBezTo>
                  <a:cubicBezTo>
                    <a:pt x="967589" y="273406"/>
                    <a:pt x="960191" y="276470"/>
                    <a:pt x="952478" y="276470"/>
                  </a:cubicBezTo>
                  <a:lnTo>
                    <a:pt x="29083" y="276470"/>
                  </a:lnTo>
                  <a:cubicBezTo>
                    <a:pt x="21369" y="276470"/>
                    <a:pt x="13972" y="273406"/>
                    <a:pt x="8518" y="267952"/>
                  </a:cubicBezTo>
                  <a:cubicBezTo>
                    <a:pt x="3064" y="262498"/>
                    <a:pt x="0" y="255101"/>
                    <a:pt x="0" y="247387"/>
                  </a:cubicBezTo>
                  <a:lnTo>
                    <a:pt x="0" y="29083"/>
                  </a:lnTo>
                  <a:cubicBezTo>
                    <a:pt x="0" y="21369"/>
                    <a:pt x="3064" y="13972"/>
                    <a:pt x="8518" y="8518"/>
                  </a:cubicBezTo>
                  <a:cubicBezTo>
                    <a:pt x="13972" y="3064"/>
                    <a:pt x="21369" y="0"/>
                    <a:pt x="29083" y="0"/>
                  </a:cubicBezTo>
                  <a:close/>
                </a:path>
              </a:pathLst>
            </a:custGeom>
            <a:solidFill>
              <a:srgbClr val="8FAA6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981561" cy="31457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4419602" y="7734300"/>
            <a:ext cx="13356689" cy="1676400"/>
          </a:xfrm>
          <a:custGeom>
            <a:avLst/>
            <a:gdLst/>
            <a:ahLst/>
            <a:cxnLst/>
            <a:rect l="l" t="t" r="r" b="b"/>
            <a:pathLst>
              <a:path w="4822289" h="2175510">
                <a:moveTo>
                  <a:pt x="0" y="0"/>
                </a:moveTo>
                <a:lnTo>
                  <a:pt x="4822289" y="0"/>
                </a:lnTo>
                <a:lnTo>
                  <a:pt x="4822289" y="2175510"/>
                </a:lnTo>
                <a:lnTo>
                  <a:pt x="0" y="21755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2634886" y="7209440"/>
            <a:ext cx="4593691" cy="1049723"/>
            <a:chOff x="0" y="0"/>
            <a:chExt cx="981561" cy="27647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81561" cy="276470"/>
            </a:xfrm>
            <a:custGeom>
              <a:avLst/>
              <a:gdLst/>
              <a:ahLst/>
              <a:cxnLst/>
              <a:rect l="l" t="t" r="r" b="b"/>
              <a:pathLst>
                <a:path w="981561" h="276470">
                  <a:moveTo>
                    <a:pt x="29083" y="0"/>
                  </a:moveTo>
                  <a:lnTo>
                    <a:pt x="952478" y="0"/>
                  </a:lnTo>
                  <a:cubicBezTo>
                    <a:pt x="968540" y="0"/>
                    <a:pt x="981561" y="13021"/>
                    <a:pt x="981561" y="29083"/>
                  </a:cubicBezTo>
                  <a:lnTo>
                    <a:pt x="981561" y="247387"/>
                  </a:lnTo>
                  <a:cubicBezTo>
                    <a:pt x="981561" y="255101"/>
                    <a:pt x="978497" y="262498"/>
                    <a:pt x="973043" y="267952"/>
                  </a:cubicBezTo>
                  <a:cubicBezTo>
                    <a:pt x="967589" y="273406"/>
                    <a:pt x="960191" y="276470"/>
                    <a:pt x="952478" y="276470"/>
                  </a:cubicBezTo>
                  <a:lnTo>
                    <a:pt x="29083" y="276470"/>
                  </a:lnTo>
                  <a:cubicBezTo>
                    <a:pt x="21369" y="276470"/>
                    <a:pt x="13972" y="273406"/>
                    <a:pt x="8518" y="267952"/>
                  </a:cubicBezTo>
                  <a:cubicBezTo>
                    <a:pt x="3064" y="262498"/>
                    <a:pt x="0" y="255101"/>
                    <a:pt x="0" y="247387"/>
                  </a:cubicBezTo>
                  <a:lnTo>
                    <a:pt x="0" y="29083"/>
                  </a:lnTo>
                  <a:cubicBezTo>
                    <a:pt x="0" y="21369"/>
                    <a:pt x="3064" y="13972"/>
                    <a:pt x="8518" y="8518"/>
                  </a:cubicBezTo>
                  <a:cubicBezTo>
                    <a:pt x="13972" y="3064"/>
                    <a:pt x="21369" y="0"/>
                    <a:pt x="29083" y="0"/>
                  </a:cubicBezTo>
                  <a:close/>
                </a:path>
              </a:pathLst>
            </a:custGeom>
            <a:solidFill>
              <a:srgbClr val="F66A3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981561" cy="31457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sp>
        <p:nvSpPr>
          <p:cNvPr id="39" name="Freeform 39"/>
          <p:cNvSpPr/>
          <p:nvPr/>
        </p:nvSpPr>
        <p:spPr>
          <a:xfrm rot="802582">
            <a:off x="3255747" y="2726296"/>
            <a:ext cx="1472565" cy="1309908"/>
          </a:xfrm>
          <a:custGeom>
            <a:avLst/>
            <a:gdLst/>
            <a:ahLst/>
            <a:cxnLst/>
            <a:rect l="l" t="t" r="r" b="b"/>
            <a:pathLst>
              <a:path w="1434155" h="1048237">
                <a:moveTo>
                  <a:pt x="0" y="0"/>
                </a:moveTo>
                <a:lnTo>
                  <a:pt x="1434154" y="0"/>
                </a:lnTo>
                <a:lnTo>
                  <a:pt x="1434154" y="1048236"/>
                </a:lnTo>
                <a:lnTo>
                  <a:pt x="0" y="10482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 rot="8907849" flipH="1">
            <a:off x="3892976" y="5291834"/>
            <a:ext cx="896885" cy="593552"/>
          </a:xfrm>
          <a:custGeom>
            <a:avLst/>
            <a:gdLst/>
            <a:ahLst/>
            <a:cxnLst/>
            <a:rect l="l" t="t" r="r" b="b"/>
            <a:pathLst>
              <a:path w="1434155" h="1048237">
                <a:moveTo>
                  <a:pt x="1434155" y="0"/>
                </a:moveTo>
                <a:lnTo>
                  <a:pt x="0" y="0"/>
                </a:lnTo>
                <a:lnTo>
                  <a:pt x="0" y="1048236"/>
                </a:lnTo>
                <a:lnTo>
                  <a:pt x="1434155" y="1048236"/>
                </a:lnTo>
                <a:lnTo>
                  <a:pt x="1434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rot="14545094" flipH="1" flipV="1">
            <a:off x="2712918" y="7426236"/>
            <a:ext cx="2034708" cy="820493"/>
          </a:xfrm>
          <a:custGeom>
            <a:avLst/>
            <a:gdLst/>
            <a:ahLst/>
            <a:cxnLst/>
            <a:rect l="l" t="t" r="r" b="b"/>
            <a:pathLst>
              <a:path w="1434155" h="1048237">
                <a:moveTo>
                  <a:pt x="1434155" y="1048237"/>
                </a:moveTo>
                <a:lnTo>
                  <a:pt x="0" y="1048237"/>
                </a:lnTo>
                <a:lnTo>
                  <a:pt x="0" y="0"/>
                </a:lnTo>
                <a:lnTo>
                  <a:pt x="1434155" y="0"/>
                </a:lnTo>
                <a:lnTo>
                  <a:pt x="1434155" y="1048237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46"/>
          <p:cNvSpPr txBox="1"/>
          <p:nvPr/>
        </p:nvSpPr>
        <p:spPr>
          <a:xfrm>
            <a:off x="13847618" y="2011234"/>
            <a:ext cx="3171905" cy="43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defRPr/>
            </a:pPr>
            <a:r>
              <a:rPr lang="ar-SA" sz="2801" b="1" dirty="0">
                <a:latin typeface="Tajawal" panose="00000500000000000000" pitchFamily="2" charset="-78"/>
                <a:ea typeface="Tajawal Bold"/>
                <a:cs typeface="Tajawal" panose="00000500000000000000" pitchFamily="2" charset="-78"/>
                <a:rtl/>
              </a:rPr>
              <a:t>الإنتاج</a:t>
            </a:r>
            <a:r>
              <a:rPr lang="ar-EG" sz="2801" b="1" dirty="0">
                <a:latin typeface="Tajawal" panose="00000500000000000000" pitchFamily="2" charset="-78"/>
                <a:ea typeface="Tajawal Bold"/>
                <a:cs typeface="Tajawal" panose="00000500000000000000" pitchFamily="2" charset="-78"/>
                <a:rtl/>
              </a:rPr>
              <a:t>  </a:t>
            </a:r>
            <a:r>
              <a:rPr lang="en-US" sz="2801" b="1" dirty="0">
                <a:latin typeface="Tajawal" panose="00000500000000000000" pitchFamily="2" charset="-78"/>
                <a:ea typeface="Tajawal Bold"/>
                <a:cs typeface="Tajawal" panose="00000500000000000000" pitchFamily="2" charset="-78"/>
                <a:rtl/>
              </a:rPr>
              <a:t>production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634886" y="7505700"/>
            <a:ext cx="4405419" cy="43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defRPr/>
            </a:pPr>
            <a:r>
              <a:rPr lang="ar-SA" sz="2801" b="1" dirty="0">
                <a:latin typeface="Tajawal" panose="00000500000000000000" pitchFamily="2" charset="-78"/>
                <a:ea typeface="Tajawal Bold"/>
                <a:cs typeface="Tajawal" panose="00000500000000000000" pitchFamily="2" charset="-78"/>
                <a:rtl/>
              </a:rPr>
              <a:t>عمليات الإنتاج</a:t>
            </a:r>
            <a:r>
              <a:rPr lang="ar-EG" sz="2801" b="1" dirty="0">
                <a:latin typeface="Tajawal" panose="00000500000000000000" pitchFamily="2" charset="-78"/>
                <a:ea typeface="Tajawal Bold"/>
                <a:cs typeface="Tajawal" panose="00000500000000000000" pitchFamily="2" charset="-78"/>
                <a:rtl/>
              </a:rPr>
              <a:t> </a:t>
            </a:r>
            <a:r>
              <a:rPr lang="en-US" sz="2801" b="1" dirty="0">
                <a:latin typeface="Tajawal" panose="00000500000000000000" pitchFamily="2" charset="-78"/>
                <a:ea typeface="Tajawal Bold"/>
                <a:cs typeface="Tajawal" panose="00000500000000000000" pitchFamily="2" charset="-78"/>
                <a:rtl/>
              </a:rPr>
              <a:t>operations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710622" y="4684469"/>
            <a:ext cx="3449385" cy="43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defRPr/>
            </a:pPr>
            <a:r>
              <a:rPr lang="ar-SA" sz="2801" b="1" dirty="0">
                <a:latin typeface="Tajawal" panose="00000500000000000000" pitchFamily="2" charset="-78"/>
                <a:ea typeface="Tajawal Bold"/>
                <a:cs typeface="Tajawal" panose="00000500000000000000" pitchFamily="2" charset="-78"/>
                <a:rtl/>
              </a:rPr>
              <a:t>المنتج</a:t>
            </a:r>
            <a:r>
              <a:rPr lang="ar-EG" sz="2801" b="1" dirty="0">
                <a:latin typeface="Tajawal" panose="00000500000000000000" pitchFamily="2" charset="-78"/>
                <a:ea typeface="Tajawal Bold"/>
                <a:cs typeface="Tajawal" panose="00000500000000000000" pitchFamily="2" charset="-78"/>
                <a:rtl/>
              </a:rPr>
              <a:t> </a:t>
            </a:r>
            <a:r>
              <a:rPr lang="en-US" sz="2801" b="1" dirty="0">
                <a:latin typeface="Tajawal" panose="00000500000000000000" pitchFamily="2" charset="-78"/>
                <a:ea typeface="Tajawal Bold"/>
                <a:cs typeface="Tajawal" panose="00000500000000000000" pitchFamily="2" charset="-78"/>
                <a:rtl/>
              </a:rPr>
              <a:t>product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15881" y="5153178"/>
            <a:ext cx="356879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ar-SA" altLang="en-US" sz="36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إدارة الإنتاج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553200" y="5372100"/>
            <a:ext cx="10926539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</a:pPr>
            <a:r>
              <a:rPr lang="ar-SA" altLang="en-US" sz="2700" dirty="0">
                <a:latin typeface="Tajawal" panose="00000500000000000000" pitchFamily="2" charset="-78"/>
                <a:cs typeface="Tajawal" panose="00000500000000000000" pitchFamily="2" charset="-78"/>
              </a:rPr>
              <a:t>هو الناتج النهائي لعملية التشغيل وقد يكون سلعة مثل قلم أو سيارة وقد يكون خدمة مثل بث معلومة مفيدة للآخرين.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055001" y="2704679"/>
            <a:ext cx="12291345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sz="2700" dirty="0">
                <a:latin typeface="Tajawal" panose="00000500000000000000" pitchFamily="2" charset="-78"/>
                <a:cs typeface="Tajawal" panose="00000500000000000000" pitchFamily="2" charset="-78"/>
              </a:rPr>
              <a:t>هو نتاج العناصر أو القوى التي تستخدم (المدخلات)في عملية التشغيل والتي تتمثل ببساطة في كل من القوى البشرية (العمال) والمادية (رأس المال) خلال مدة زمنية معينة.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876801" y="8315110"/>
            <a:ext cx="1242060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spcBef>
                <a:spcPct val="0"/>
              </a:spcBef>
            </a:pPr>
            <a:r>
              <a:rPr lang="ar-SA" altLang="en-US" sz="2700" dirty="0">
                <a:latin typeface="Tajawal" panose="00000500000000000000" pitchFamily="2" charset="-78"/>
                <a:cs typeface="Tajawal" panose="00000500000000000000" pitchFamily="2" charset="-78"/>
              </a:rPr>
              <a:t>هي سلسلة إجراءات التشغيل التي تجرى على المادة أو المواد لأغراض تحويلها من صورتها الأولية إلى صورتها الإنتاجية المطلوبة.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5486400" y="219075"/>
            <a:ext cx="7619999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9" name="TextBox 51"/>
          <p:cNvSpPr txBox="1"/>
          <p:nvPr/>
        </p:nvSpPr>
        <p:spPr>
          <a:xfrm>
            <a:off x="5943600" y="266700"/>
            <a:ext cx="7162800" cy="862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ar-EG" sz="2801" b="1" dirty="0">
                <a:solidFill>
                  <a:schemeClr val="bg1"/>
                </a:solidFill>
                <a:latin typeface="Tajawal" panose="00000500000000000000" pitchFamily="2" charset="-78"/>
                <a:ea typeface="Tajawal Bold"/>
                <a:cs typeface="Tajawal" panose="00000500000000000000" pitchFamily="2" charset="-78"/>
                <a:sym typeface="Tajawal Bold"/>
                <a:rtl/>
              </a:rPr>
              <a:t>مفهوم إدارة الإنتاج </a:t>
            </a:r>
          </a:p>
          <a:p>
            <a:pPr algn="ctr" rtl="1"/>
            <a:r>
              <a:rPr lang="en-US" sz="2801" b="1" dirty="0">
                <a:solidFill>
                  <a:schemeClr val="bg1"/>
                </a:solidFill>
                <a:latin typeface="Tajawal Bold"/>
                <a:ea typeface="Tajawal Bold"/>
                <a:sym typeface="Tajawal Bold"/>
                <a:rtl/>
              </a:rPr>
              <a:t>Production Management Concept</a:t>
            </a: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-76200" y="9983309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</a:rPr>
              <a:t>الشميمري 2025-2026</a:t>
            </a:r>
          </a:p>
        </p:txBody>
      </p:sp>
      <p:sp>
        <p:nvSpPr>
          <p:cNvPr id="63" name="Freeform 11"/>
          <p:cNvSpPr/>
          <p:nvPr/>
        </p:nvSpPr>
        <p:spPr>
          <a:xfrm rot="2651781">
            <a:off x="9507228" y="9680204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64" name="TextBox 63"/>
          <p:cNvSpPr txBox="1"/>
          <p:nvPr/>
        </p:nvSpPr>
        <p:spPr>
          <a:xfrm>
            <a:off x="9448801" y="9702225"/>
            <a:ext cx="686132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1" b="1" dirty="0">
                <a:solidFill>
                  <a:schemeClr val="bg1"/>
                </a:solidFill>
              </a:rPr>
              <a:t>4</a:t>
            </a:r>
            <a:endParaRPr lang="en-US" sz="2801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6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9"/>
          <p:cNvSpPr>
            <a:spLocks noChangeArrowheads="1"/>
          </p:cNvSpPr>
          <p:nvPr/>
        </p:nvSpPr>
        <p:spPr bwMode="auto">
          <a:xfrm>
            <a:off x="3776661" y="814388"/>
            <a:ext cx="120157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000" b="1" dirty="0">
                <a:solidFill>
                  <a:srgbClr val="FF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يمكن تعريف إدارة الإنتاج بأنها :</a:t>
            </a:r>
          </a:p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000" b="1" dirty="0">
                <a:latin typeface="Tajawal" panose="00000500000000000000" pitchFamily="2" charset="-78"/>
                <a:cs typeface="Tajawal" panose="00000500000000000000" pitchFamily="2" charset="-78"/>
              </a:rPr>
              <a:t> ذلك النشاط المسؤول عن تحويل المدخلات لمخرجات نهائية. </a:t>
            </a:r>
          </a:p>
        </p:txBody>
      </p:sp>
      <p:sp>
        <p:nvSpPr>
          <p:cNvPr id="3" name="Oval 80"/>
          <p:cNvSpPr/>
          <p:nvPr/>
        </p:nvSpPr>
        <p:spPr>
          <a:xfrm>
            <a:off x="15768725" y="926308"/>
            <a:ext cx="538075" cy="376238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sz="3600" dirty="0">
              <a:solidFill>
                <a:schemeClr val="bg1">
                  <a:lumMod val="75000"/>
                </a:schemeClr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6919809" y="3837891"/>
            <a:ext cx="2990850" cy="933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700" b="1" dirty="0">
                <a:latin typeface="Tajawal" panose="00000500000000000000" pitchFamily="2" charset="-78"/>
                <a:cs typeface="Tajawal" panose="00000500000000000000" pitchFamily="2" charset="-78"/>
              </a:rPr>
              <a:t>نظام الإنتاج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2279424" y="3876884"/>
            <a:ext cx="2990850" cy="933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700" b="1" dirty="0">
                <a:latin typeface="Tajawal" panose="00000500000000000000" pitchFamily="2" charset="-78"/>
                <a:cs typeface="Tajawal" panose="00000500000000000000" pitchFamily="2" charset="-78"/>
              </a:rPr>
              <a:t>المخرجات</a:t>
            </a: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1244159" y="3876884"/>
            <a:ext cx="2990850" cy="933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700" b="1" dirty="0">
                <a:latin typeface="Tajawal" panose="00000500000000000000" pitchFamily="2" charset="-78"/>
                <a:cs typeface="Tajawal" panose="00000500000000000000" pitchFamily="2" charset="-78"/>
              </a:rPr>
              <a:t>المدخلات</a:t>
            </a: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11244159" y="5481944"/>
            <a:ext cx="2990850" cy="22000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428625" indent="-428625" algn="r" rtl="1">
              <a:buFont typeface="Arial" panose="020B0604020202020204" pitchFamily="34" charset="0"/>
              <a:buChar char="•"/>
              <a:defRPr/>
            </a:pPr>
            <a:r>
              <a:rPr lang="ar-SA" sz="2700" b="1" dirty="0">
                <a:latin typeface="Tajawal" panose="00000500000000000000" pitchFamily="2" charset="-78"/>
                <a:cs typeface="Tajawal" panose="00000500000000000000" pitchFamily="2" charset="-78"/>
              </a:rPr>
              <a:t>مواد أولية</a:t>
            </a:r>
          </a:p>
          <a:p>
            <a:pPr marL="428625" indent="-428625" algn="r" rtl="1">
              <a:buFont typeface="Arial" panose="020B0604020202020204" pitchFamily="34" charset="0"/>
              <a:buChar char="•"/>
              <a:defRPr/>
            </a:pPr>
            <a:r>
              <a:rPr lang="ar-SA" sz="2700" b="1" dirty="0">
                <a:latin typeface="Tajawal" panose="00000500000000000000" pitchFamily="2" charset="-78"/>
                <a:cs typeface="Tajawal" panose="00000500000000000000" pitchFamily="2" charset="-78"/>
              </a:rPr>
              <a:t>عمالة</a:t>
            </a:r>
          </a:p>
          <a:p>
            <a:pPr marL="428625" indent="-428625" algn="r" rtl="1">
              <a:buFont typeface="Arial" panose="020B0604020202020204" pitchFamily="34" charset="0"/>
              <a:buChar char="•"/>
              <a:defRPr/>
            </a:pPr>
            <a:r>
              <a:rPr lang="ar-SA" sz="2700" b="1" dirty="0">
                <a:latin typeface="Tajawal" panose="00000500000000000000" pitchFamily="2" charset="-78"/>
                <a:cs typeface="Tajawal" panose="00000500000000000000" pitchFamily="2" charset="-78"/>
              </a:rPr>
              <a:t>تقنيات</a:t>
            </a: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2279424" y="5481943"/>
            <a:ext cx="2990850" cy="22000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428625" indent="-428625" algn="r" rtl="1">
              <a:buFont typeface="Arial" panose="020B0604020202020204" pitchFamily="34" charset="0"/>
              <a:buChar char="•"/>
              <a:defRPr/>
            </a:pPr>
            <a:r>
              <a:rPr lang="ar-SA" sz="2700" b="1" dirty="0">
                <a:latin typeface="Tajawal" panose="00000500000000000000" pitchFamily="2" charset="-78"/>
                <a:cs typeface="Tajawal" panose="00000500000000000000" pitchFamily="2" charset="-78"/>
              </a:rPr>
              <a:t>سلع </a:t>
            </a:r>
          </a:p>
          <a:p>
            <a:pPr marL="428625" indent="-428625" algn="r" rtl="1">
              <a:buFont typeface="Arial" panose="020B0604020202020204" pitchFamily="34" charset="0"/>
              <a:buChar char="•"/>
              <a:defRPr/>
            </a:pPr>
            <a:r>
              <a:rPr lang="ar-SA" sz="2700" b="1" dirty="0">
                <a:latin typeface="Tajawal" panose="00000500000000000000" pitchFamily="2" charset="-78"/>
                <a:cs typeface="Tajawal" panose="00000500000000000000" pitchFamily="2" charset="-78"/>
              </a:rPr>
              <a:t>خدمات</a:t>
            </a: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6919911" y="8286750"/>
            <a:ext cx="2990850" cy="9334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700" b="1" dirty="0">
                <a:latin typeface="Tajawal" panose="00000500000000000000" pitchFamily="2" charset="-78"/>
                <a:cs typeface="Tajawal" panose="00000500000000000000" pitchFamily="2" charset="-78"/>
              </a:rPr>
              <a:t>معلومات مرتدة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6919809" y="5481944"/>
            <a:ext cx="2990850" cy="22000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sz="2700" b="1" dirty="0">
                <a:latin typeface="Tajawal" panose="00000500000000000000" pitchFamily="2" charset="-78"/>
                <a:cs typeface="Tajawal" panose="00000500000000000000" pitchFamily="2" charset="-78"/>
              </a:rPr>
              <a:t>عمليات التشغيل</a:t>
            </a:r>
          </a:p>
        </p:txBody>
      </p:sp>
      <p:cxnSp>
        <p:nvCxnSpPr>
          <p:cNvPr id="14" name="رابط كسهم مستقيم 13"/>
          <p:cNvCxnSpPr>
            <a:cxnSpLocks/>
          </p:cNvCxnSpPr>
          <p:nvPr/>
        </p:nvCxnSpPr>
        <p:spPr>
          <a:xfrm flipH="1">
            <a:off x="9910761" y="6581775"/>
            <a:ext cx="1333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>
            <a:cxnSpLocks/>
          </p:cNvCxnSpPr>
          <p:nvPr/>
        </p:nvCxnSpPr>
        <p:spPr>
          <a:xfrm flipH="1">
            <a:off x="5269706" y="6581775"/>
            <a:ext cx="16502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9179" name="مجموعة 28"/>
          <p:cNvGrpSpPr>
            <a:grpSpLocks/>
          </p:cNvGrpSpPr>
          <p:nvPr/>
        </p:nvGrpSpPr>
        <p:grpSpPr bwMode="auto">
          <a:xfrm>
            <a:off x="3774281" y="7681913"/>
            <a:ext cx="8965406" cy="2166938"/>
            <a:chOff x="2538860" y="5121340"/>
            <a:chExt cx="5976490" cy="1444560"/>
          </a:xfrm>
        </p:grpSpPr>
        <p:cxnSp>
          <p:nvCxnSpPr>
            <p:cNvPr id="26" name="رابط مستقيم 25"/>
            <p:cNvCxnSpPr/>
            <p:nvPr/>
          </p:nvCxnSpPr>
          <p:spPr>
            <a:xfrm flipV="1">
              <a:off x="2538860" y="6540501"/>
              <a:ext cx="5976490" cy="2539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رابط كسهم مستقيم 27"/>
            <p:cNvCxnSpPr>
              <a:endCxn id="0" idx="2"/>
            </p:cNvCxnSpPr>
            <p:nvPr/>
          </p:nvCxnSpPr>
          <p:spPr>
            <a:xfrm flipV="1">
              <a:off x="8515350" y="5121340"/>
              <a:ext cx="0" cy="14286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180" name="مربع نص 30"/>
          <p:cNvSpPr txBox="1">
            <a:spLocks noChangeArrowheads="1"/>
          </p:cNvSpPr>
          <p:nvPr/>
        </p:nvSpPr>
        <p:spPr bwMode="auto">
          <a:xfrm>
            <a:off x="6386511" y="2133601"/>
            <a:ext cx="3943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600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وظـــيفة الإنتاج</a:t>
            </a:r>
          </a:p>
        </p:txBody>
      </p:sp>
      <p:cxnSp>
        <p:nvCxnSpPr>
          <p:cNvPr id="21" name="رابط كسهم مستقيم 27"/>
          <p:cNvCxnSpPr/>
          <p:nvPr/>
        </p:nvCxnSpPr>
        <p:spPr bwMode="auto">
          <a:xfrm flipV="1">
            <a:off x="3776661" y="7734300"/>
            <a:ext cx="0" cy="2143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23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2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34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</p:spTree>
    <p:extLst>
      <p:ext uri="{BB962C8B-B14F-4D97-AF65-F5344CB8AC3E}">
        <p14:creationId xmlns:p14="http://schemas.microsoft.com/office/powerpoint/2010/main" val="1473537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/>
          <p:cNvSpPr/>
          <p:nvPr/>
        </p:nvSpPr>
        <p:spPr>
          <a:xfrm>
            <a:off x="4419600" y="190500"/>
            <a:ext cx="88392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7586595">
            <a:off x="6888638" y="4564537"/>
            <a:ext cx="5125770" cy="512577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2176570">
            <a:off x="5335064" y="2236270"/>
            <a:ext cx="2952018" cy="2782362"/>
            <a:chOff x="0" y="0"/>
            <a:chExt cx="812800" cy="766087"/>
          </a:xfrm>
        </p:grpSpPr>
        <p:sp>
          <p:nvSpPr>
            <p:cNvPr id="7" name="Freeform 7"/>
            <p:cNvSpPr/>
            <p:nvPr/>
          </p:nvSpPr>
          <p:spPr>
            <a:xfrm>
              <a:off x="6611" y="12342"/>
              <a:ext cx="799579" cy="753745"/>
            </a:xfrm>
            <a:custGeom>
              <a:avLst/>
              <a:gdLst/>
              <a:ahLst/>
              <a:cxnLst/>
              <a:rect l="l" t="t" r="r" b="b"/>
              <a:pathLst>
                <a:path w="799579" h="753745">
                  <a:moveTo>
                    <a:pt x="442355" y="18307"/>
                  </a:moveTo>
                  <a:lnTo>
                    <a:pt x="763623" y="249629"/>
                  </a:lnTo>
                  <a:cubicBezTo>
                    <a:pt x="788969" y="267878"/>
                    <a:pt x="799578" y="300440"/>
                    <a:pt x="789848" y="330118"/>
                  </a:cubicBezTo>
                  <a:lnTo>
                    <a:pt x="667299" y="703904"/>
                  </a:lnTo>
                  <a:cubicBezTo>
                    <a:pt x="657550" y="733640"/>
                    <a:pt x="629799" y="753745"/>
                    <a:pt x="598506" y="753745"/>
                  </a:cubicBezTo>
                  <a:lnTo>
                    <a:pt x="201072" y="753745"/>
                  </a:lnTo>
                  <a:cubicBezTo>
                    <a:pt x="169779" y="753745"/>
                    <a:pt x="142028" y="733640"/>
                    <a:pt x="132279" y="703904"/>
                  </a:cubicBezTo>
                  <a:lnTo>
                    <a:pt x="9730" y="330118"/>
                  </a:lnTo>
                  <a:cubicBezTo>
                    <a:pt x="0" y="300440"/>
                    <a:pt x="10609" y="267878"/>
                    <a:pt x="35955" y="249629"/>
                  </a:cubicBezTo>
                  <a:lnTo>
                    <a:pt x="357223" y="18307"/>
                  </a:lnTo>
                  <a:cubicBezTo>
                    <a:pt x="382648" y="0"/>
                    <a:pt x="416930" y="0"/>
                    <a:pt x="442355" y="18307"/>
                  </a:cubicBezTo>
                  <a:close/>
                </a:path>
              </a:pathLst>
            </a:custGeom>
            <a:solidFill>
              <a:srgbClr val="CF8C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115322"/>
              <a:ext cx="558800" cy="60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2187752">
            <a:off x="10495799" y="2235087"/>
            <a:ext cx="2952018" cy="2782362"/>
            <a:chOff x="0" y="0"/>
            <a:chExt cx="812800" cy="766087"/>
          </a:xfrm>
        </p:grpSpPr>
        <p:sp>
          <p:nvSpPr>
            <p:cNvPr id="10" name="Freeform 10"/>
            <p:cNvSpPr/>
            <p:nvPr/>
          </p:nvSpPr>
          <p:spPr>
            <a:xfrm>
              <a:off x="6611" y="12342"/>
              <a:ext cx="799579" cy="753745"/>
            </a:xfrm>
            <a:custGeom>
              <a:avLst/>
              <a:gdLst/>
              <a:ahLst/>
              <a:cxnLst/>
              <a:rect l="l" t="t" r="r" b="b"/>
              <a:pathLst>
                <a:path w="799579" h="753745">
                  <a:moveTo>
                    <a:pt x="442355" y="18307"/>
                  </a:moveTo>
                  <a:lnTo>
                    <a:pt x="763623" y="249629"/>
                  </a:lnTo>
                  <a:cubicBezTo>
                    <a:pt x="788969" y="267878"/>
                    <a:pt x="799578" y="300440"/>
                    <a:pt x="789848" y="330118"/>
                  </a:cubicBezTo>
                  <a:lnTo>
                    <a:pt x="667299" y="703904"/>
                  </a:lnTo>
                  <a:cubicBezTo>
                    <a:pt x="657550" y="733640"/>
                    <a:pt x="629799" y="753745"/>
                    <a:pt x="598506" y="753745"/>
                  </a:cubicBezTo>
                  <a:lnTo>
                    <a:pt x="201072" y="753745"/>
                  </a:lnTo>
                  <a:cubicBezTo>
                    <a:pt x="169779" y="753745"/>
                    <a:pt x="142028" y="733640"/>
                    <a:pt x="132279" y="703904"/>
                  </a:cubicBezTo>
                  <a:lnTo>
                    <a:pt x="9730" y="330118"/>
                  </a:lnTo>
                  <a:cubicBezTo>
                    <a:pt x="0" y="300440"/>
                    <a:pt x="10609" y="267878"/>
                    <a:pt x="35955" y="249629"/>
                  </a:cubicBezTo>
                  <a:lnTo>
                    <a:pt x="357223" y="18307"/>
                  </a:lnTo>
                  <a:cubicBezTo>
                    <a:pt x="382648" y="0"/>
                    <a:pt x="416930" y="0"/>
                    <a:pt x="442355" y="18307"/>
                  </a:cubicBezTo>
                  <a:close/>
                </a:path>
              </a:pathLst>
            </a:custGeom>
            <a:solidFill>
              <a:srgbClr val="CF8C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115322"/>
              <a:ext cx="558800" cy="60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3859055" y="7148046"/>
            <a:ext cx="2952018" cy="2782362"/>
            <a:chOff x="0" y="0"/>
            <a:chExt cx="812800" cy="766087"/>
          </a:xfrm>
        </p:grpSpPr>
        <p:sp>
          <p:nvSpPr>
            <p:cNvPr id="19" name="Freeform 19"/>
            <p:cNvSpPr/>
            <p:nvPr/>
          </p:nvSpPr>
          <p:spPr>
            <a:xfrm>
              <a:off x="6611" y="12342"/>
              <a:ext cx="799579" cy="753745"/>
            </a:xfrm>
            <a:custGeom>
              <a:avLst/>
              <a:gdLst/>
              <a:ahLst/>
              <a:cxnLst/>
              <a:rect l="l" t="t" r="r" b="b"/>
              <a:pathLst>
                <a:path w="799579" h="753745">
                  <a:moveTo>
                    <a:pt x="442355" y="18307"/>
                  </a:moveTo>
                  <a:lnTo>
                    <a:pt x="763623" y="249629"/>
                  </a:lnTo>
                  <a:cubicBezTo>
                    <a:pt x="788969" y="267878"/>
                    <a:pt x="799578" y="300440"/>
                    <a:pt x="789848" y="330118"/>
                  </a:cubicBezTo>
                  <a:lnTo>
                    <a:pt x="667299" y="703904"/>
                  </a:lnTo>
                  <a:cubicBezTo>
                    <a:pt x="657550" y="733640"/>
                    <a:pt x="629799" y="753745"/>
                    <a:pt x="598506" y="753745"/>
                  </a:cubicBezTo>
                  <a:lnTo>
                    <a:pt x="201072" y="753745"/>
                  </a:lnTo>
                  <a:cubicBezTo>
                    <a:pt x="169779" y="753745"/>
                    <a:pt x="142028" y="733640"/>
                    <a:pt x="132279" y="703904"/>
                  </a:cubicBezTo>
                  <a:lnTo>
                    <a:pt x="9730" y="330118"/>
                  </a:lnTo>
                  <a:cubicBezTo>
                    <a:pt x="0" y="300440"/>
                    <a:pt x="10609" y="267878"/>
                    <a:pt x="35955" y="249629"/>
                  </a:cubicBezTo>
                  <a:lnTo>
                    <a:pt x="357223" y="18307"/>
                  </a:lnTo>
                  <a:cubicBezTo>
                    <a:pt x="382648" y="0"/>
                    <a:pt x="416930" y="0"/>
                    <a:pt x="442355" y="18307"/>
                  </a:cubicBezTo>
                  <a:close/>
                </a:path>
              </a:pathLst>
            </a:custGeom>
            <a:solidFill>
              <a:srgbClr val="9DBB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000" y="115322"/>
              <a:ext cx="558800" cy="60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1981971" y="7148046"/>
            <a:ext cx="2952018" cy="2782362"/>
            <a:chOff x="0" y="0"/>
            <a:chExt cx="812800" cy="766087"/>
          </a:xfrm>
        </p:grpSpPr>
        <p:sp>
          <p:nvSpPr>
            <p:cNvPr id="22" name="Freeform 22"/>
            <p:cNvSpPr/>
            <p:nvPr/>
          </p:nvSpPr>
          <p:spPr>
            <a:xfrm>
              <a:off x="6611" y="12342"/>
              <a:ext cx="799579" cy="753745"/>
            </a:xfrm>
            <a:custGeom>
              <a:avLst/>
              <a:gdLst/>
              <a:ahLst/>
              <a:cxnLst/>
              <a:rect l="l" t="t" r="r" b="b"/>
              <a:pathLst>
                <a:path w="799579" h="753745">
                  <a:moveTo>
                    <a:pt x="442355" y="18307"/>
                  </a:moveTo>
                  <a:lnTo>
                    <a:pt x="763623" y="249629"/>
                  </a:lnTo>
                  <a:cubicBezTo>
                    <a:pt x="788969" y="267878"/>
                    <a:pt x="799578" y="300440"/>
                    <a:pt x="789848" y="330118"/>
                  </a:cubicBezTo>
                  <a:lnTo>
                    <a:pt x="667299" y="703904"/>
                  </a:lnTo>
                  <a:cubicBezTo>
                    <a:pt x="657550" y="733640"/>
                    <a:pt x="629799" y="753745"/>
                    <a:pt x="598506" y="753745"/>
                  </a:cubicBezTo>
                  <a:lnTo>
                    <a:pt x="201072" y="753745"/>
                  </a:lnTo>
                  <a:cubicBezTo>
                    <a:pt x="169779" y="753745"/>
                    <a:pt x="142028" y="733640"/>
                    <a:pt x="132279" y="703904"/>
                  </a:cubicBezTo>
                  <a:lnTo>
                    <a:pt x="9730" y="330118"/>
                  </a:lnTo>
                  <a:cubicBezTo>
                    <a:pt x="0" y="300440"/>
                    <a:pt x="10609" y="267878"/>
                    <a:pt x="35955" y="249629"/>
                  </a:cubicBezTo>
                  <a:lnTo>
                    <a:pt x="357223" y="18307"/>
                  </a:lnTo>
                  <a:cubicBezTo>
                    <a:pt x="382648" y="0"/>
                    <a:pt x="416930" y="0"/>
                    <a:pt x="442355" y="18307"/>
                  </a:cubicBezTo>
                  <a:close/>
                </a:path>
              </a:pathLst>
            </a:custGeom>
            <a:solidFill>
              <a:srgbClr val="9DBB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7000" y="115322"/>
              <a:ext cx="558800" cy="60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797043" y="5542859"/>
            <a:ext cx="3186394" cy="318639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CA7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AutoShape 27"/>
          <p:cNvSpPr/>
          <p:nvPr/>
        </p:nvSpPr>
        <p:spPr>
          <a:xfrm flipV="1">
            <a:off x="6527547" y="7771507"/>
            <a:ext cx="853970" cy="228821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AutoShape 30"/>
          <p:cNvSpPr/>
          <p:nvPr/>
        </p:nvSpPr>
        <p:spPr>
          <a:xfrm>
            <a:off x="7634205" y="4748985"/>
            <a:ext cx="487351" cy="668987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AutoShape 32"/>
          <p:cNvSpPr/>
          <p:nvPr/>
        </p:nvSpPr>
        <p:spPr>
          <a:xfrm flipH="1">
            <a:off x="10601465" y="4745119"/>
            <a:ext cx="543569" cy="679821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" name="AutoShape 34"/>
          <p:cNvSpPr/>
          <p:nvPr/>
        </p:nvSpPr>
        <p:spPr>
          <a:xfrm>
            <a:off x="11410611" y="7759926"/>
            <a:ext cx="829710" cy="251984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4495800" y="7658100"/>
            <a:ext cx="1624364" cy="1802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اللوائح التنظيمية لسير العمل .</a:t>
            </a:r>
          </a:p>
          <a:p>
            <a:pPr algn="ctr">
              <a:lnSpc>
                <a:spcPts val="2765"/>
              </a:lnSpc>
            </a:pPr>
            <a:endParaRPr lang="ar-EG" sz="2514" b="1" dirty="0">
              <a:solidFill>
                <a:srgbClr val="40404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5943600" y="2857500"/>
            <a:ext cx="1891918" cy="216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الآلات والمعدات (من حيث مدى مناسبتها عدداً ونوعاً).</a:t>
            </a:r>
          </a:p>
          <a:p>
            <a:pPr algn="ctr">
              <a:lnSpc>
                <a:spcPts val="2765"/>
              </a:lnSpc>
            </a:pPr>
            <a:endParaRPr lang="ar-EG" sz="2514" b="1" dirty="0">
              <a:solidFill>
                <a:srgbClr val="40404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0668000" y="2705100"/>
            <a:ext cx="2438400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المواد المستخدمة (من حيث الكمية والنوع والوقت المناسب لتوفيرها).</a:t>
            </a:r>
          </a:p>
          <a:p>
            <a:pPr algn="ctr">
              <a:lnSpc>
                <a:spcPts val="2765"/>
              </a:lnSpc>
            </a:pPr>
            <a:endParaRPr lang="ar-EG" sz="2514" b="1" dirty="0">
              <a:solidFill>
                <a:srgbClr val="40404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2268200" y="7810500"/>
            <a:ext cx="236220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العمالة المتاحة (من حيث عددها ودرجة تأهيلها).</a:t>
            </a:r>
          </a:p>
          <a:p>
            <a:pPr algn="ctr">
              <a:lnSpc>
                <a:spcPts val="2765"/>
              </a:lnSpc>
            </a:pPr>
            <a:endParaRPr lang="ar-EG" sz="2514" b="1" dirty="0">
              <a:solidFill>
                <a:srgbClr val="40404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4724400" y="276225"/>
            <a:ext cx="822959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ar-EG" sz="36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أهمية وظيفة الإنتاج</a:t>
            </a:r>
            <a:br>
              <a:rPr lang="ar-EG" sz="36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</a:br>
            <a:r>
              <a:rPr lang="en-US" sz="36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The Importance Of Production Management</a:t>
            </a:r>
          </a:p>
        </p:txBody>
      </p:sp>
      <p:grpSp>
        <p:nvGrpSpPr>
          <p:cNvPr id="54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55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7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5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60" name="Rectangle 29"/>
          <p:cNvSpPr>
            <a:spLocks noChangeArrowheads="1"/>
          </p:cNvSpPr>
          <p:nvPr/>
        </p:nvSpPr>
        <p:spPr bwMode="auto">
          <a:xfrm>
            <a:off x="13716000" y="1714500"/>
            <a:ext cx="32734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4400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العوامل الداخلية:</a:t>
            </a: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EAB748D0-1580-C74B-A51F-3F69A7E9E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747" y="6543934"/>
            <a:ext cx="19018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rPr>
              <a:t>العوامل الداخلية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2" name="Group 2"/>
          <p:cNvGrpSpPr/>
          <p:nvPr/>
        </p:nvGrpSpPr>
        <p:grpSpPr>
          <a:xfrm rot="-10800000">
            <a:off x="1370203" y="3462773"/>
            <a:ext cx="1800893" cy="1399131"/>
            <a:chOff x="0" y="0"/>
            <a:chExt cx="427284" cy="3319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284" cy="331961"/>
            </a:xfrm>
            <a:custGeom>
              <a:avLst/>
              <a:gdLst/>
              <a:ahLst/>
              <a:cxnLst/>
              <a:rect l="l" t="t" r="r" b="b"/>
              <a:pathLst>
                <a:path w="427284" h="331961">
                  <a:moveTo>
                    <a:pt x="213642" y="331961"/>
                  </a:moveTo>
                  <a:lnTo>
                    <a:pt x="427284" y="0"/>
                  </a:lnTo>
                  <a:lnTo>
                    <a:pt x="0" y="0"/>
                  </a:lnTo>
                  <a:lnTo>
                    <a:pt x="213642" y="331961"/>
                  </a:lnTo>
                  <a:close/>
                </a:path>
              </a:pathLst>
            </a:custGeom>
            <a:solidFill>
              <a:srgbClr val="CFA5BD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6763" y="-100113"/>
              <a:ext cx="293758" cy="2779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4200"/>
                </a:lnSpc>
              </a:pPr>
              <a:endParaRPr sz="2700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5399340" y="3462773"/>
            <a:ext cx="1800893" cy="1399131"/>
            <a:chOff x="0" y="0"/>
            <a:chExt cx="427284" cy="3319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284" cy="331961"/>
            </a:xfrm>
            <a:custGeom>
              <a:avLst/>
              <a:gdLst/>
              <a:ahLst/>
              <a:cxnLst/>
              <a:rect l="l" t="t" r="r" b="b"/>
              <a:pathLst>
                <a:path w="427284" h="331961">
                  <a:moveTo>
                    <a:pt x="213642" y="331961"/>
                  </a:moveTo>
                  <a:lnTo>
                    <a:pt x="427284" y="0"/>
                  </a:lnTo>
                  <a:lnTo>
                    <a:pt x="0" y="0"/>
                  </a:lnTo>
                  <a:lnTo>
                    <a:pt x="213642" y="331961"/>
                  </a:lnTo>
                  <a:close/>
                </a:path>
              </a:pathLst>
            </a:custGeom>
            <a:solidFill>
              <a:srgbClr val="6EB4A7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6763" y="-100113"/>
              <a:ext cx="293758" cy="2779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4200"/>
                </a:lnSpc>
              </a:pPr>
              <a:endParaRPr sz="27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56158" y="8490571"/>
            <a:ext cx="1800893" cy="1215032"/>
            <a:chOff x="0" y="0"/>
            <a:chExt cx="427284" cy="2882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284" cy="288281"/>
            </a:xfrm>
            <a:custGeom>
              <a:avLst/>
              <a:gdLst/>
              <a:ahLst/>
              <a:cxnLst/>
              <a:rect l="l" t="t" r="r" b="b"/>
              <a:pathLst>
                <a:path w="427284" h="288281">
                  <a:moveTo>
                    <a:pt x="213642" y="288281"/>
                  </a:moveTo>
                  <a:lnTo>
                    <a:pt x="427284" y="0"/>
                  </a:lnTo>
                  <a:lnTo>
                    <a:pt x="0" y="0"/>
                  </a:lnTo>
                  <a:lnTo>
                    <a:pt x="213642" y="288281"/>
                  </a:lnTo>
                  <a:close/>
                </a:path>
              </a:pathLst>
            </a:custGeom>
            <a:solidFill>
              <a:srgbClr val="6EB4A7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6763" y="-103233"/>
              <a:ext cx="293758" cy="25767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4200"/>
                </a:lnSpc>
              </a:pPr>
              <a:endParaRPr sz="27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628249" y="8490571"/>
            <a:ext cx="1800893" cy="1215032"/>
            <a:chOff x="0" y="0"/>
            <a:chExt cx="427284" cy="288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7284" cy="288281"/>
            </a:xfrm>
            <a:custGeom>
              <a:avLst/>
              <a:gdLst/>
              <a:ahLst/>
              <a:cxnLst/>
              <a:rect l="l" t="t" r="r" b="b"/>
              <a:pathLst>
                <a:path w="427284" h="288281">
                  <a:moveTo>
                    <a:pt x="213642" y="288281"/>
                  </a:moveTo>
                  <a:lnTo>
                    <a:pt x="427284" y="0"/>
                  </a:lnTo>
                  <a:lnTo>
                    <a:pt x="0" y="0"/>
                  </a:lnTo>
                  <a:lnTo>
                    <a:pt x="213642" y="288281"/>
                  </a:lnTo>
                  <a:close/>
                </a:path>
              </a:pathLst>
            </a:custGeom>
            <a:solidFill>
              <a:srgbClr val="CFA5BD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6763" y="-103233"/>
              <a:ext cx="293758" cy="25767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4200"/>
                </a:lnSpc>
              </a:pPr>
              <a:endParaRPr sz="27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4013331"/>
            <a:ext cx="16527897" cy="1062606"/>
          </a:xfrm>
          <a:custGeom>
            <a:avLst/>
            <a:gdLst/>
            <a:ahLst/>
            <a:cxnLst/>
            <a:rect l="l" t="t" r="r" b="b"/>
            <a:pathLst>
              <a:path w="16527897" h="1062606">
                <a:moveTo>
                  <a:pt x="0" y="0"/>
                </a:moveTo>
                <a:lnTo>
                  <a:pt x="16527897" y="0"/>
                </a:lnTo>
                <a:lnTo>
                  <a:pt x="16527897" y="1062606"/>
                </a:lnTo>
                <a:lnTo>
                  <a:pt x="0" y="1062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815131"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15" name="Freeform 15"/>
          <p:cNvSpPr/>
          <p:nvPr/>
        </p:nvSpPr>
        <p:spPr>
          <a:xfrm flipV="1">
            <a:off x="1028700" y="8092436"/>
            <a:ext cx="16527897" cy="1062606"/>
          </a:xfrm>
          <a:custGeom>
            <a:avLst/>
            <a:gdLst/>
            <a:ahLst/>
            <a:cxnLst/>
            <a:rect l="l" t="t" r="r" b="b"/>
            <a:pathLst>
              <a:path w="16527897" h="1062606">
                <a:moveTo>
                  <a:pt x="0" y="1062606"/>
                </a:moveTo>
                <a:lnTo>
                  <a:pt x="16527897" y="1062606"/>
                </a:lnTo>
                <a:lnTo>
                  <a:pt x="16527897" y="0"/>
                </a:lnTo>
                <a:lnTo>
                  <a:pt x="0" y="0"/>
                </a:lnTo>
                <a:lnTo>
                  <a:pt x="0" y="1062606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815131"/>
            </a:stretch>
          </a:blipFill>
        </p:spPr>
        <p:txBody>
          <a:bodyPr/>
          <a:lstStyle/>
          <a:p>
            <a:endParaRPr lang="en-US" sz="2700"/>
          </a:p>
        </p:txBody>
      </p:sp>
      <p:grpSp>
        <p:nvGrpSpPr>
          <p:cNvPr id="16" name="Group 16"/>
          <p:cNvGrpSpPr/>
          <p:nvPr/>
        </p:nvGrpSpPr>
        <p:grpSpPr>
          <a:xfrm>
            <a:off x="1498687" y="4339578"/>
            <a:ext cx="15587927" cy="4488891"/>
            <a:chOff x="0" y="0"/>
            <a:chExt cx="3699623" cy="10653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99623" cy="1065389"/>
            </a:xfrm>
            <a:custGeom>
              <a:avLst/>
              <a:gdLst/>
              <a:ahLst/>
              <a:cxnLst/>
              <a:rect l="l" t="t" r="r" b="b"/>
              <a:pathLst>
                <a:path w="3699623" h="1065389">
                  <a:moveTo>
                    <a:pt x="0" y="0"/>
                  </a:moveTo>
                  <a:lnTo>
                    <a:pt x="3699623" y="0"/>
                  </a:lnTo>
                  <a:lnTo>
                    <a:pt x="3699623" y="1065389"/>
                  </a:lnTo>
                  <a:lnTo>
                    <a:pt x="0" y="10653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23825"/>
              <a:ext cx="3699623" cy="1189214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4200"/>
                </a:lnSpc>
              </a:pPr>
              <a:endParaRPr sz="27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626769" y="6072082"/>
            <a:ext cx="1331759" cy="133175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EB1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4200"/>
                </a:lnSpc>
              </a:pPr>
              <a:endParaRPr sz="2700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508971" y="6456094"/>
            <a:ext cx="1567358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b="1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</a:rPr>
              <a:t>VS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905001" y="3462773"/>
            <a:ext cx="6608478" cy="6242829"/>
            <a:chOff x="0" y="0"/>
            <a:chExt cx="1481667" cy="148166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81667" cy="1481667"/>
            </a:xfrm>
            <a:custGeom>
              <a:avLst/>
              <a:gdLst/>
              <a:ahLst/>
              <a:cxnLst/>
              <a:rect l="l" t="t" r="r" b="b"/>
              <a:pathLst>
                <a:path w="1481667" h="1481667">
                  <a:moveTo>
                    <a:pt x="1278467" y="0"/>
                  </a:moveTo>
                  <a:lnTo>
                    <a:pt x="0" y="0"/>
                  </a:lnTo>
                  <a:lnTo>
                    <a:pt x="203200" y="1481667"/>
                  </a:lnTo>
                  <a:lnTo>
                    <a:pt x="1481667" y="1481667"/>
                  </a:lnTo>
                  <a:lnTo>
                    <a:pt x="1278467" y="0"/>
                  </a:lnTo>
                  <a:close/>
                </a:path>
              </a:pathLst>
            </a:custGeom>
            <a:solidFill>
              <a:srgbClr val="E8C2D8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123825"/>
              <a:ext cx="1278467" cy="1605492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4200"/>
                </a:lnSpc>
              </a:pPr>
              <a:endParaRPr sz="27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058753" y="3462773"/>
            <a:ext cx="6242829" cy="6242829"/>
            <a:chOff x="0" y="0"/>
            <a:chExt cx="1481667" cy="14816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81667" cy="1481667"/>
            </a:xfrm>
            <a:custGeom>
              <a:avLst/>
              <a:gdLst/>
              <a:ahLst/>
              <a:cxnLst/>
              <a:rect l="l" t="t" r="r" b="b"/>
              <a:pathLst>
                <a:path w="1481667" h="1481667">
                  <a:moveTo>
                    <a:pt x="203200" y="0"/>
                  </a:moveTo>
                  <a:lnTo>
                    <a:pt x="1481667" y="0"/>
                  </a:lnTo>
                  <a:lnTo>
                    <a:pt x="1278467" y="1481667"/>
                  </a:lnTo>
                  <a:lnTo>
                    <a:pt x="0" y="14816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BCFC2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-123825"/>
              <a:ext cx="1278467" cy="1605492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4200"/>
                </a:lnSpc>
              </a:pPr>
              <a:endParaRPr sz="2700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133600" y="2804433"/>
            <a:ext cx="5259525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300"/>
              </a:lnSpc>
            </a:pPr>
            <a:r>
              <a:rPr lang="ar-EG" sz="3000" b="1" spc="150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مجموعة أهداف طويلة الأجل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668000" y="2804433"/>
            <a:ext cx="5318709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300"/>
              </a:lnSpc>
            </a:pPr>
            <a:r>
              <a:rPr lang="ar-EG" sz="3000" b="1" spc="150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مجموعة أهداف قصيرة الأجل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590800" y="3924300"/>
            <a:ext cx="5108211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r" rtl="1">
              <a:lnSpc>
                <a:spcPts val="4350"/>
              </a:lnSpc>
              <a:buFont typeface="Wingdings" panose="05000000000000000000" pitchFamily="2" charset="2"/>
              <a:buChar char="q"/>
            </a:pP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زيادة معدلات الربحية.</a:t>
            </a:r>
          </a:p>
          <a:p>
            <a:pPr marL="457200" indent="-457200" algn="r" rtl="1">
              <a:lnSpc>
                <a:spcPts val="4350"/>
              </a:lnSpc>
              <a:buFont typeface="Wingdings" panose="05000000000000000000" pitchFamily="2" charset="2"/>
              <a:buChar char="q"/>
            </a:pP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التجديد والتطوير للمنتجات الحالية.</a:t>
            </a:r>
          </a:p>
          <a:p>
            <a:pPr marL="457200" indent="-457200" algn="r" rtl="1">
              <a:lnSpc>
                <a:spcPts val="4350"/>
              </a:lnSpc>
              <a:buFont typeface="Wingdings" panose="05000000000000000000" pitchFamily="2" charset="2"/>
              <a:buChar char="q"/>
            </a:pP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تدعيم الاتجاه نحو التصدير.</a:t>
            </a:r>
          </a:p>
          <a:p>
            <a:pPr marL="457200" indent="-457200" algn="r" rtl="1">
              <a:lnSpc>
                <a:spcPts val="4350"/>
              </a:lnSpc>
              <a:buFont typeface="Wingdings" panose="05000000000000000000" pitchFamily="2" charset="2"/>
              <a:buChar char="q"/>
            </a:pP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زيادة معدلات الإنتاج المتميز.</a:t>
            </a:r>
          </a:p>
          <a:p>
            <a:pPr marL="457200" indent="-457200" algn="r" rtl="1">
              <a:lnSpc>
                <a:spcPts val="4350"/>
              </a:lnSpc>
              <a:buFont typeface="Wingdings" panose="05000000000000000000" pitchFamily="2" charset="2"/>
              <a:buChar char="q"/>
            </a:pP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التوسع في إحلال المستلزمات المحلية لمثيلتها المستوردة.</a:t>
            </a:r>
          </a:p>
          <a:p>
            <a:pPr marL="457200" indent="-457200" algn="r" rtl="1">
              <a:lnSpc>
                <a:spcPts val="4350"/>
              </a:lnSpc>
              <a:buFont typeface="Wingdings" panose="05000000000000000000" pitchFamily="2" charset="2"/>
              <a:buChar char="q"/>
            </a:pP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الاتجاه نحو نظم الإنتاج الكبير.</a:t>
            </a:r>
          </a:p>
          <a:p>
            <a:pPr>
              <a:lnSpc>
                <a:spcPts val="4350"/>
              </a:lnSpc>
            </a:pPr>
            <a:endParaRPr lang="ar-EG" sz="3000" dirty="0">
              <a:solidFill>
                <a:srgbClr val="404040"/>
              </a:solidFill>
              <a:latin typeface="Tajawal"/>
              <a:ea typeface="Tajawal"/>
              <a:cs typeface="Tajawal"/>
              <a:sym typeface="Tajawal"/>
              <a:rtl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0896600" y="3848100"/>
            <a:ext cx="4894659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r" rtl="1">
              <a:lnSpc>
                <a:spcPts val="4410"/>
              </a:lnSpc>
              <a:buFont typeface="Wingdings" panose="05000000000000000000" pitchFamily="2" charset="2"/>
              <a:buChar char="q"/>
            </a:pP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تحسين مستوى جودة الإنتاج.</a:t>
            </a:r>
          </a:p>
          <a:p>
            <a:pPr marL="457200" indent="-457200" algn="r" rtl="1">
              <a:lnSpc>
                <a:spcPts val="4410"/>
              </a:lnSpc>
              <a:buFont typeface="Wingdings" panose="05000000000000000000" pitchFamily="2" charset="2"/>
              <a:buChar char="q"/>
            </a:pP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تخفيض تكلفة الإنتاج.</a:t>
            </a:r>
          </a:p>
          <a:p>
            <a:pPr marL="457200" indent="-457200" algn="r" rtl="1">
              <a:lnSpc>
                <a:spcPts val="4410"/>
              </a:lnSpc>
              <a:buFont typeface="Wingdings" panose="05000000000000000000" pitchFamily="2" charset="2"/>
              <a:buChar char="q"/>
            </a:pP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حل مشكلات الإنتاج.</a:t>
            </a:r>
          </a:p>
          <a:p>
            <a:pPr algn="r" rtl="1">
              <a:lnSpc>
                <a:spcPts val="4410"/>
              </a:lnSpc>
            </a:pPr>
            <a:endParaRPr lang="ar-EG" sz="3000" dirty="0">
              <a:solidFill>
                <a:srgbClr val="404040"/>
              </a:solidFill>
              <a:latin typeface="Tajawal"/>
              <a:ea typeface="Tajawal"/>
              <a:cs typeface="Tajawal"/>
              <a:sym typeface="Tajawal"/>
              <a:rtl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943600" y="419100"/>
            <a:ext cx="6043807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6159"/>
              </a:lnSpc>
            </a:pPr>
            <a:r>
              <a:rPr lang="ar-EG" sz="40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أهداف النشاط الإنتاجي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7259301" y="0"/>
            <a:ext cx="1694792" cy="10287000"/>
            <a:chOff x="0" y="0"/>
            <a:chExt cx="446365" cy="270933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grpSp>
        <p:nvGrpSpPr>
          <p:cNvPr id="46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47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8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sp>
        <p:nvSpPr>
          <p:cNvPr id="49" name="Freeform 11"/>
          <p:cNvSpPr/>
          <p:nvPr/>
        </p:nvSpPr>
        <p:spPr>
          <a:xfrm rot="2651781">
            <a:off x="9123809" y="9680204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50" name="TextBox 49"/>
          <p:cNvSpPr txBox="1"/>
          <p:nvPr/>
        </p:nvSpPr>
        <p:spPr>
          <a:xfrm>
            <a:off x="9065381" y="9702226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7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-76200" y="9983309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</p:spTree>
    <p:extLst>
      <p:ext uri="{BB962C8B-B14F-4D97-AF65-F5344CB8AC3E}">
        <p14:creationId xmlns:p14="http://schemas.microsoft.com/office/powerpoint/2010/main" val="78141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0369" y="2588643"/>
            <a:ext cx="16102232" cy="811683"/>
            <a:chOff x="0" y="0"/>
            <a:chExt cx="740505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D7AC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594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0369" y="3612975"/>
            <a:ext cx="16102232" cy="811683"/>
            <a:chOff x="0" y="0"/>
            <a:chExt cx="740505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F6C9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594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0369" y="4637309"/>
            <a:ext cx="16102232" cy="811683"/>
            <a:chOff x="0" y="0"/>
            <a:chExt cx="740505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FA9B8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594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1" y="5600700"/>
            <a:ext cx="16102232" cy="811683"/>
            <a:chOff x="0" y="0"/>
            <a:chExt cx="7405056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B2C9A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594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4401" y="6625034"/>
            <a:ext cx="16102232" cy="811683"/>
            <a:chOff x="0" y="0"/>
            <a:chExt cx="740505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EFC3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594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62597" y="2708511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7"/>
                </a:lnTo>
                <a:lnTo>
                  <a:pt x="0" y="571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62597" y="3732843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7"/>
                </a:lnTo>
                <a:lnTo>
                  <a:pt x="0" y="571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62597" y="4757177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7"/>
                </a:lnTo>
                <a:lnTo>
                  <a:pt x="0" y="571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86629" y="5720568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7"/>
                </a:lnTo>
                <a:lnTo>
                  <a:pt x="0" y="571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86629" y="6744902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6"/>
                </a:lnTo>
                <a:lnTo>
                  <a:pt x="0" y="571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905000" y="2803228"/>
            <a:ext cx="147828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775"/>
              </a:lnSpc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التنبؤ بحجم مبيعات المنتج المعني.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05000" y="3695700"/>
            <a:ext cx="14782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defRPr/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تصدر التوجيهات للأقسام الفنية المختصة لإعداد التصميمات والرسومات وقوائم المواد والطاقات المطلوبة للعملية التصنيعية.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57400" y="4850369"/>
            <a:ext cx="14782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defRPr/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تقدير التكلفة الكلية لإنتاج الوحدة 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29032" y="5819829"/>
            <a:ext cx="14782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defRPr/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حصر حجم المخزون المتاح من الإنتاج التام عن هذا المنتج (تقدير حجم الإنتاج المطلوب).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81200" y="6896102"/>
            <a:ext cx="14782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defRPr/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وضع خطة الإنتاج الأساسية وملحقاتها من الجداول التفصيلية.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962026" y="7636740"/>
            <a:ext cx="16102232" cy="811683"/>
            <a:chOff x="0" y="0"/>
            <a:chExt cx="7405056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FA9B8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594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1134254" y="7756608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7"/>
                </a:lnTo>
                <a:lnTo>
                  <a:pt x="0" y="571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1963655" y="7822169"/>
            <a:ext cx="14782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defRPr/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موافقة قسم الرقابة لقسم الإنتاج على المواد والمستلزمات البشرية والمادية.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486401" y="219075"/>
            <a:ext cx="7772402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" name="TextBox 51"/>
          <p:cNvSpPr txBox="1"/>
          <p:nvPr/>
        </p:nvSpPr>
        <p:spPr>
          <a:xfrm>
            <a:off x="5105400" y="0"/>
            <a:ext cx="8763000" cy="925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8540"/>
              </a:lnSpc>
            </a:pPr>
            <a:r>
              <a:rPr lang="ar-EG" sz="2801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دورة حياة النشاط الإنتاجي </a:t>
            </a:r>
            <a:r>
              <a:rPr lang="en-US" sz="2801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Production Life-cycle</a:t>
            </a:r>
          </a:p>
        </p:txBody>
      </p:sp>
      <p:grpSp>
        <p:nvGrpSpPr>
          <p:cNvPr id="35" name="Group 42"/>
          <p:cNvGrpSpPr/>
          <p:nvPr/>
        </p:nvGrpSpPr>
        <p:grpSpPr>
          <a:xfrm>
            <a:off x="17259301" y="0"/>
            <a:ext cx="1694792" cy="10287000"/>
            <a:chOff x="0" y="0"/>
            <a:chExt cx="446365" cy="2709333"/>
          </a:xfrm>
        </p:grpSpPr>
        <p:sp>
          <p:nvSpPr>
            <p:cNvPr id="36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7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grpSp>
        <p:nvGrpSpPr>
          <p:cNvPr id="38" name="Group 48"/>
          <p:cNvGrpSpPr/>
          <p:nvPr/>
        </p:nvGrpSpPr>
        <p:grpSpPr>
          <a:xfrm>
            <a:off x="0" y="0"/>
            <a:ext cx="533400" cy="1028700"/>
            <a:chOff x="0" y="0"/>
            <a:chExt cx="812800" cy="812800"/>
          </a:xfrm>
        </p:grpSpPr>
        <p:sp>
          <p:nvSpPr>
            <p:cNvPr id="3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grpSp>
        <p:nvGrpSpPr>
          <p:cNvPr id="41" name="Group 8"/>
          <p:cNvGrpSpPr/>
          <p:nvPr/>
        </p:nvGrpSpPr>
        <p:grpSpPr>
          <a:xfrm>
            <a:off x="0" y="6690087"/>
            <a:ext cx="533400" cy="3177813"/>
            <a:chOff x="0" y="0"/>
            <a:chExt cx="812800" cy="2510865"/>
          </a:xfrm>
        </p:grpSpPr>
        <p:sp>
          <p:nvSpPr>
            <p:cNvPr id="42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3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-76200" y="9983309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45" name="Freeform 11"/>
          <p:cNvSpPr/>
          <p:nvPr/>
        </p:nvSpPr>
        <p:spPr>
          <a:xfrm rot="2651781">
            <a:off x="9239004" y="9680204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46" name="TextBox 45"/>
          <p:cNvSpPr txBox="1"/>
          <p:nvPr/>
        </p:nvSpPr>
        <p:spPr>
          <a:xfrm>
            <a:off x="9180577" y="9702225"/>
            <a:ext cx="686132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1" b="1" dirty="0">
                <a:solidFill>
                  <a:schemeClr val="bg1"/>
                </a:solidFill>
              </a:rPr>
              <a:t>6</a:t>
            </a:r>
            <a:endParaRPr lang="en-US" sz="2801" b="1" dirty="0">
              <a:solidFill>
                <a:schemeClr val="bg1"/>
              </a:solidFill>
            </a:endParaRPr>
          </a:p>
        </p:txBody>
      </p:sp>
      <p:grpSp>
        <p:nvGrpSpPr>
          <p:cNvPr id="47" name="Group 2"/>
          <p:cNvGrpSpPr/>
          <p:nvPr/>
        </p:nvGrpSpPr>
        <p:grpSpPr>
          <a:xfrm>
            <a:off x="966569" y="8599017"/>
            <a:ext cx="16102232" cy="811683"/>
            <a:chOff x="0" y="0"/>
            <a:chExt cx="7405056" cy="812800"/>
          </a:xfrm>
        </p:grpSpPr>
        <p:sp>
          <p:nvSpPr>
            <p:cNvPr id="48" name="Freeform 3"/>
            <p:cNvSpPr/>
            <p:nvPr/>
          </p:nvSpPr>
          <p:spPr>
            <a:xfrm>
              <a:off x="0" y="0"/>
              <a:ext cx="7405057" cy="812800"/>
            </a:xfrm>
            <a:custGeom>
              <a:avLst/>
              <a:gdLst/>
              <a:ahLst/>
              <a:cxnLst/>
              <a:rect l="l" t="t" r="r" b="b"/>
              <a:pathLst>
                <a:path w="7405057" h="812800">
                  <a:moveTo>
                    <a:pt x="104693" y="0"/>
                  </a:moveTo>
                  <a:lnTo>
                    <a:pt x="7300364" y="0"/>
                  </a:lnTo>
                  <a:cubicBezTo>
                    <a:pt x="7358184" y="0"/>
                    <a:pt x="7405057" y="46873"/>
                    <a:pt x="7405057" y="104693"/>
                  </a:cubicBezTo>
                  <a:lnTo>
                    <a:pt x="7405057" y="708107"/>
                  </a:lnTo>
                  <a:cubicBezTo>
                    <a:pt x="7405057" y="735873"/>
                    <a:pt x="7394026" y="762502"/>
                    <a:pt x="7374393" y="782136"/>
                  </a:cubicBezTo>
                  <a:cubicBezTo>
                    <a:pt x="7354759" y="801770"/>
                    <a:pt x="7328130" y="812800"/>
                    <a:pt x="7300364" y="812800"/>
                  </a:cubicBezTo>
                  <a:lnTo>
                    <a:pt x="104693" y="812800"/>
                  </a:lnTo>
                  <a:cubicBezTo>
                    <a:pt x="46873" y="812800"/>
                    <a:pt x="0" y="765927"/>
                    <a:pt x="0" y="708107"/>
                  </a:cubicBezTo>
                  <a:lnTo>
                    <a:pt x="0" y="104693"/>
                  </a:lnTo>
                  <a:cubicBezTo>
                    <a:pt x="0" y="46873"/>
                    <a:pt x="46873" y="0"/>
                    <a:pt x="104693" y="0"/>
                  </a:cubicBezTo>
                  <a:close/>
                </a:path>
              </a:pathLst>
            </a:custGeom>
            <a:solidFill>
              <a:srgbClr val="D7AC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"/>
            <p:cNvSpPr txBox="1"/>
            <p:nvPr/>
          </p:nvSpPr>
          <p:spPr>
            <a:xfrm>
              <a:off x="0" y="-28575"/>
              <a:ext cx="7405056" cy="84137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594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50" name="Freeform 17"/>
          <p:cNvSpPr/>
          <p:nvPr/>
        </p:nvSpPr>
        <p:spPr>
          <a:xfrm>
            <a:off x="1138797" y="8718885"/>
            <a:ext cx="571947" cy="571947"/>
          </a:xfrm>
          <a:custGeom>
            <a:avLst/>
            <a:gdLst/>
            <a:ahLst/>
            <a:cxnLst/>
            <a:rect l="l" t="t" r="r" b="b"/>
            <a:pathLst>
              <a:path w="571947" h="571947">
                <a:moveTo>
                  <a:pt x="0" y="0"/>
                </a:moveTo>
                <a:lnTo>
                  <a:pt x="571947" y="0"/>
                </a:lnTo>
                <a:lnTo>
                  <a:pt x="571947" y="571947"/>
                </a:lnTo>
                <a:lnTo>
                  <a:pt x="0" y="571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TextBox 22"/>
          <p:cNvSpPr txBox="1"/>
          <p:nvPr/>
        </p:nvSpPr>
        <p:spPr>
          <a:xfrm>
            <a:off x="1981200" y="8813602"/>
            <a:ext cx="147828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775"/>
              </a:lnSpc>
            </a:pPr>
            <a:r>
              <a:rPr lang="ar-SA" sz="2400" b="1" dirty="0">
                <a:latin typeface="Tajawal Bold" panose="020B0604020202020204" charset="-78"/>
                <a:cs typeface="Tajawal Bold" panose="020B0604020202020204" charset="-78"/>
              </a:rPr>
              <a:t>وأخيراً يرسل الإنتاج التام الصنع إلى المخازن تمهيداً لتسويقه للمستهلك.</a:t>
            </a:r>
          </a:p>
        </p:txBody>
      </p:sp>
      <p:sp>
        <p:nvSpPr>
          <p:cNvPr id="52" name="Rectangle 29"/>
          <p:cNvSpPr>
            <a:spLocks noChangeArrowheads="1"/>
          </p:cNvSpPr>
          <p:nvPr/>
        </p:nvSpPr>
        <p:spPr bwMode="auto">
          <a:xfrm>
            <a:off x="4953000" y="1638300"/>
            <a:ext cx="1203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200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تأخذ دورة الإنتاج في حالة المنشآت القائمة المراحل الآتية:</a:t>
            </a:r>
          </a:p>
        </p:txBody>
      </p:sp>
    </p:spTree>
    <p:extLst>
      <p:ext uri="{BB962C8B-B14F-4D97-AF65-F5344CB8AC3E}">
        <p14:creationId xmlns:p14="http://schemas.microsoft.com/office/powerpoint/2010/main" val="1852571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8616629" y="3634142"/>
            <a:ext cx="2301501" cy="2288948"/>
          </a:xfrm>
          <a:custGeom>
            <a:avLst/>
            <a:gdLst/>
            <a:ahLst/>
            <a:cxnLst/>
            <a:rect l="l" t="t" r="r" b="b"/>
            <a:pathLst>
              <a:path w="2301501" h="2288947">
                <a:moveTo>
                  <a:pt x="0" y="0"/>
                </a:moveTo>
                <a:lnTo>
                  <a:pt x="2301501" y="0"/>
                </a:lnTo>
                <a:lnTo>
                  <a:pt x="2301501" y="2288947"/>
                </a:lnTo>
                <a:lnTo>
                  <a:pt x="0" y="2288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700000">
            <a:off x="7355274" y="4889596"/>
            <a:ext cx="2301501" cy="2288948"/>
          </a:xfrm>
          <a:custGeom>
            <a:avLst/>
            <a:gdLst/>
            <a:ahLst/>
            <a:cxnLst/>
            <a:rect l="l" t="t" r="r" b="b"/>
            <a:pathLst>
              <a:path w="2301501" h="2288947">
                <a:moveTo>
                  <a:pt x="0" y="0"/>
                </a:moveTo>
                <a:lnTo>
                  <a:pt x="2301501" y="0"/>
                </a:lnTo>
                <a:lnTo>
                  <a:pt x="2301501" y="2288947"/>
                </a:lnTo>
                <a:lnTo>
                  <a:pt x="0" y="2288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700000">
            <a:off x="8631227" y="6159649"/>
            <a:ext cx="2301501" cy="2288948"/>
          </a:xfrm>
          <a:custGeom>
            <a:avLst/>
            <a:gdLst/>
            <a:ahLst/>
            <a:cxnLst/>
            <a:rect l="l" t="t" r="r" b="b"/>
            <a:pathLst>
              <a:path w="2301501" h="2288947">
                <a:moveTo>
                  <a:pt x="0" y="0"/>
                </a:moveTo>
                <a:lnTo>
                  <a:pt x="2301501" y="0"/>
                </a:lnTo>
                <a:lnTo>
                  <a:pt x="2301501" y="2288947"/>
                </a:lnTo>
                <a:lnTo>
                  <a:pt x="0" y="2288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7355274" y="2369024"/>
            <a:ext cx="2301501" cy="2288948"/>
          </a:xfrm>
          <a:custGeom>
            <a:avLst/>
            <a:gdLst/>
            <a:ahLst/>
            <a:cxnLst/>
            <a:rect l="l" t="t" r="r" b="b"/>
            <a:pathLst>
              <a:path w="2301501" h="2288947">
                <a:moveTo>
                  <a:pt x="0" y="0"/>
                </a:moveTo>
                <a:lnTo>
                  <a:pt x="2301501" y="0"/>
                </a:lnTo>
                <a:lnTo>
                  <a:pt x="2301501" y="2288948"/>
                </a:lnTo>
                <a:lnTo>
                  <a:pt x="0" y="2288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692595" y="3027231"/>
            <a:ext cx="162686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3"/>
              </a:lnSpc>
            </a:pPr>
            <a:r>
              <a:rPr lang="en-US" sz="4800" b="1">
                <a:solidFill>
                  <a:srgbClr val="F5F5F5"/>
                </a:solidFill>
                <a:latin typeface="Tajawal Bold" panose="020B0604020202020204" charset="-78"/>
                <a:ea typeface="Roboto Bold"/>
                <a:cs typeface="Tajawal Bold" panose="020B0604020202020204" charset="-78"/>
                <a:sym typeface="Roboto Bold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53951" y="4277751"/>
            <a:ext cx="162686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3"/>
              </a:lnSpc>
            </a:pPr>
            <a:r>
              <a:rPr lang="en-US" sz="4800" b="1">
                <a:solidFill>
                  <a:srgbClr val="F5F5F5"/>
                </a:solidFill>
                <a:latin typeface="Tajawal Bold" panose="020B0604020202020204" charset="-78"/>
                <a:ea typeface="Roboto Bold"/>
                <a:cs typeface="Tajawal Bold" panose="020B0604020202020204" charset="-78"/>
                <a:sym typeface="Roboto Bold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92595" y="5438439"/>
            <a:ext cx="162686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3"/>
              </a:lnSpc>
            </a:pPr>
            <a:r>
              <a:rPr lang="en-US" sz="4800" b="1">
                <a:solidFill>
                  <a:srgbClr val="F5F5F5"/>
                </a:solidFill>
                <a:latin typeface="Tajawal Bold" panose="020B0604020202020204" charset="-78"/>
                <a:ea typeface="Roboto Bold"/>
                <a:cs typeface="Tajawal Bold" panose="020B0604020202020204" charset="-78"/>
                <a:sym typeface="Roboto Bold"/>
              </a:rPr>
              <a:t>03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83147" y="6708491"/>
            <a:ext cx="162686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3"/>
              </a:lnSpc>
            </a:pPr>
            <a:r>
              <a:rPr lang="en-US" sz="4800" b="1">
                <a:solidFill>
                  <a:srgbClr val="F5F5F5"/>
                </a:solidFill>
                <a:latin typeface="Tajawal Bold" panose="020B0604020202020204" charset="-78"/>
                <a:ea typeface="Roboto Bold"/>
                <a:cs typeface="Tajawal Bold" panose="020B0604020202020204" charset="-78"/>
                <a:sym typeface="Roboto Bold"/>
              </a:rPr>
              <a:t>04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76571" y="7064814"/>
            <a:ext cx="6004167" cy="5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1">
              <a:lnSpc>
                <a:spcPct val="107000"/>
              </a:lnSpc>
              <a:spcAft>
                <a:spcPts val="1200"/>
              </a:spcAft>
              <a:defRPr/>
            </a:pPr>
            <a:r>
              <a:rPr lang="ar-SA" sz="3200" dirty="0">
                <a:solidFill>
                  <a:srgbClr val="181717"/>
                </a:solidFill>
                <a:latin typeface="Tajawal Bold" panose="020B0604020202020204" charset="-78"/>
                <a:ea typeface="Calibri" panose="020F0502020204030204" pitchFamily="34" charset="0"/>
                <a:cs typeface="Tajawal Bold" panose="020B0604020202020204" charset="-78"/>
              </a:rPr>
              <a:t>الرقابة على الإنتاج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99114" y="5805654"/>
            <a:ext cx="5479832" cy="5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07000"/>
              </a:lnSpc>
              <a:spcAft>
                <a:spcPts val="1200"/>
              </a:spcAft>
              <a:defRPr/>
            </a:pPr>
            <a:r>
              <a:rPr lang="ar-SA" sz="3200" b="1" dirty="0">
                <a:solidFill>
                  <a:srgbClr val="181717"/>
                </a:solidFill>
                <a:latin typeface="Tajawal Bold" panose="020B0604020202020204" charset="-78"/>
                <a:ea typeface="Calibri" panose="020F0502020204030204" pitchFamily="34" charset="0"/>
                <a:cs typeface="Tajawal Bold" panose="020B0604020202020204" charset="-78"/>
              </a:rPr>
              <a:t>تنظيم الإنتاج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18596" y="4672259"/>
            <a:ext cx="5257800" cy="5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07000"/>
              </a:lnSpc>
              <a:spcAft>
                <a:spcPts val="1200"/>
              </a:spcAft>
              <a:defRPr/>
            </a:pPr>
            <a:r>
              <a:rPr lang="ar-SA" sz="3200" dirty="0">
                <a:solidFill>
                  <a:srgbClr val="181717"/>
                </a:solidFill>
                <a:latin typeface="Tajawal Bold" panose="020B0604020202020204" charset="-78"/>
                <a:ea typeface="Calibri" panose="020F0502020204030204" pitchFamily="34" charset="0"/>
                <a:cs typeface="Tajawal Bold" panose="020B0604020202020204" charset="-78"/>
              </a:rPr>
              <a:t>تخطيط الإنتاج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8315" y="3404663"/>
            <a:ext cx="5943600" cy="5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07000"/>
              </a:lnSpc>
              <a:spcAft>
                <a:spcPts val="1200"/>
              </a:spcAft>
              <a:defRPr/>
            </a:pPr>
            <a:r>
              <a:rPr lang="ar-SA" sz="3200" b="1" dirty="0">
                <a:solidFill>
                  <a:srgbClr val="181717"/>
                </a:solidFill>
                <a:latin typeface="Tajawal Bold" panose="020B0604020202020204" charset="-78"/>
                <a:ea typeface="Calibri" panose="020F0502020204030204" pitchFamily="34" charset="0"/>
                <a:cs typeface="Tajawal Bold" panose="020B0604020202020204" charset="-78"/>
              </a:rPr>
              <a:t>تحديد الأهداف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21496822">
            <a:off x="11399366" y="7061615"/>
            <a:ext cx="610211" cy="610211"/>
            <a:chOff x="0" y="0"/>
            <a:chExt cx="495300" cy="4953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08F2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390348" y="4701779"/>
            <a:ext cx="610211" cy="610211"/>
            <a:chOff x="0" y="0"/>
            <a:chExt cx="495300" cy="4953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08BD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6436492" y="3339722"/>
            <a:ext cx="610211" cy="610211"/>
            <a:chOff x="0" y="0"/>
            <a:chExt cx="495300" cy="4953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FCD6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6436492" y="5731775"/>
            <a:ext cx="610211" cy="610211"/>
            <a:chOff x="0" y="0"/>
            <a:chExt cx="495300" cy="4953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D99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2"/>
          <p:cNvGrpSpPr/>
          <p:nvPr/>
        </p:nvGrpSpPr>
        <p:grpSpPr>
          <a:xfrm>
            <a:off x="17754601" y="0"/>
            <a:ext cx="1199492" cy="10287000"/>
            <a:chOff x="0" y="0"/>
            <a:chExt cx="446365" cy="2709333"/>
          </a:xfrm>
        </p:grpSpPr>
        <p:sp>
          <p:nvSpPr>
            <p:cNvPr id="41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2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grpSp>
        <p:nvGrpSpPr>
          <p:cNvPr id="43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44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5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grpSp>
        <p:nvGrpSpPr>
          <p:cNvPr id="46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47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8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 sz="2700"/>
            </a:p>
          </p:txBody>
        </p:sp>
      </p:grp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-76200" y="9983309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5715000" y="342900"/>
            <a:ext cx="7391400" cy="11430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TextBox 51"/>
          <p:cNvSpPr txBox="1"/>
          <p:nvPr/>
        </p:nvSpPr>
        <p:spPr>
          <a:xfrm>
            <a:off x="6096000" y="459954"/>
            <a:ext cx="67818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ar-SA" altLang="en-US" sz="3200" b="1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العملية الإدارية لوظيفة الإنتاج </a:t>
            </a:r>
            <a:r>
              <a:rPr lang="en-US" altLang="en-US" sz="3200" b="1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Management the production Job </a:t>
            </a:r>
          </a:p>
        </p:txBody>
      </p:sp>
      <p:sp>
        <p:nvSpPr>
          <p:cNvPr id="52" name="Freeform 11"/>
          <p:cNvSpPr/>
          <p:nvPr/>
        </p:nvSpPr>
        <p:spPr>
          <a:xfrm rot="2651781">
            <a:off x="9507228" y="9680204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53" name="TextBox 52"/>
          <p:cNvSpPr txBox="1"/>
          <p:nvPr/>
        </p:nvSpPr>
        <p:spPr>
          <a:xfrm>
            <a:off x="9448801" y="9702225"/>
            <a:ext cx="686132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1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4" name="Rectangle 29"/>
          <p:cNvSpPr>
            <a:spLocks noChangeArrowheads="1"/>
          </p:cNvSpPr>
          <p:nvPr/>
        </p:nvSpPr>
        <p:spPr bwMode="auto">
          <a:xfrm>
            <a:off x="6101687" y="1635997"/>
            <a:ext cx="11347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dirty="0">
                <a:latin typeface="Tajawal Bold" panose="020B0604020202020204" charset="-78"/>
                <a:cs typeface="Tajawal Bold" panose="020B0604020202020204" charset="-78"/>
              </a:rPr>
              <a:t>لكي تنجح وظيفة الإنتاج في تحقيق أهدافها يجب أن تمارس مهامها من خلال تطبيق العمليات الإدارية المعروفة كما يتضح تباعاً:</a:t>
            </a:r>
          </a:p>
        </p:txBody>
      </p:sp>
    </p:spTree>
    <p:extLst>
      <p:ext uri="{BB962C8B-B14F-4D97-AF65-F5344CB8AC3E}">
        <p14:creationId xmlns:p14="http://schemas.microsoft.com/office/powerpoint/2010/main" val="34457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1003</Words>
  <Application>Microsoft Office PowerPoint</Application>
  <PresentationFormat>Custom</PresentationFormat>
  <Paragraphs>231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29LT Bukra Bold</vt:lpstr>
      <vt:lpstr>Codec Pro</vt:lpstr>
      <vt:lpstr>Calibri</vt:lpstr>
      <vt:lpstr>League Spartan</vt:lpstr>
      <vt:lpstr>Tajawal Bold</vt:lpstr>
      <vt:lpstr>Garet Bold</vt:lpstr>
      <vt:lpstr>Tajawal</vt:lpstr>
      <vt:lpstr>Arial</vt:lpstr>
      <vt:lpstr>Sakkal Majalla</vt:lpstr>
      <vt:lpstr>Codec Pro Bold</vt:lpstr>
      <vt:lpstr>Cascadia Code</vt:lpstr>
      <vt:lpstr>DIN NEXT™ ARABIC BOLD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Blue Simple Modern Business Proposal Pitch Deck Presentation Design</dc:title>
  <dc:creator>Dr-Mohamed Ahmed</dc:creator>
  <cp:lastModifiedBy>Valentina Wilson</cp:lastModifiedBy>
  <cp:revision>54</cp:revision>
  <dcterms:created xsi:type="dcterms:W3CDTF">2006-08-16T00:00:00Z</dcterms:created>
  <dcterms:modified xsi:type="dcterms:W3CDTF">2025-03-01T12:06:20Z</dcterms:modified>
  <dc:identifier>DAGfLp__JEg</dc:identifier>
</cp:coreProperties>
</file>