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1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62" r:id="rId3"/>
    <p:sldId id="257" r:id="rId4"/>
    <p:sldId id="305" r:id="rId5"/>
    <p:sldId id="263" r:id="rId6"/>
    <p:sldId id="306" r:id="rId7"/>
    <p:sldId id="308" r:id="rId8"/>
    <p:sldId id="286" r:id="rId9"/>
    <p:sldId id="267" r:id="rId10"/>
    <p:sldId id="311" r:id="rId11"/>
    <p:sldId id="312" r:id="rId12"/>
    <p:sldId id="313" r:id="rId13"/>
    <p:sldId id="314" r:id="rId14"/>
    <p:sldId id="316" r:id="rId15"/>
    <p:sldId id="318" r:id="rId16"/>
    <p:sldId id="319" r:id="rId17"/>
    <p:sldId id="265" r:id="rId18"/>
    <p:sldId id="320" r:id="rId19"/>
    <p:sldId id="321" r:id="rId20"/>
    <p:sldId id="323" r:id="rId21"/>
    <p:sldId id="325" r:id="rId22"/>
    <p:sldId id="326" r:id="rId23"/>
    <p:sldId id="256" r:id="rId24"/>
  </p:sldIdLst>
  <p:sldSz cx="18288000" cy="10287000"/>
  <p:notesSz cx="6858000" cy="9144000"/>
  <p:embeddedFontLst>
    <p:embeddedFont>
      <p:font typeface="29LT Bukra Bold" panose="000B0903020204020204" pitchFamily="34" charset="-78"/>
      <p:bold r:id="rId26"/>
    </p:embeddedFont>
    <p:embeddedFont>
      <p:font typeface="Anton" pitchFamily="2" charset="0"/>
      <p:regular r:id="rId27"/>
    </p:embeddedFont>
    <p:embeddedFont>
      <p:font typeface="Bodoni MT" panose="02070603080606020203" pitchFamily="18" charset="0"/>
      <p:regular r:id="rId28"/>
      <p:bold r:id="rId29"/>
      <p:italic r:id="rId30"/>
      <p:boldItalic r:id="rId31"/>
    </p:embeddedFont>
    <p:embeddedFont>
      <p:font typeface="Cascadia Code" panose="020B0609020000020004" pitchFamily="49" charset="0"/>
      <p:regular r:id="rId32"/>
      <p:bold r:id="rId33"/>
      <p:italic r:id="rId34"/>
      <p:boldItalic r:id="rId35"/>
    </p:embeddedFont>
    <p:embeddedFont>
      <p:font typeface="Codec Pro" panose="00000500000000000000" pitchFamily="2" charset="0"/>
      <p:regular r:id="rId36"/>
      <p:italic r:id="rId37"/>
    </p:embeddedFont>
    <p:embeddedFont>
      <p:font typeface="Codec Pro Bold" panose="00000600000000000000" pitchFamily="2" charset="0"/>
      <p:regular r:id="rId38"/>
    </p:embeddedFont>
    <p:embeddedFont>
      <p:font typeface="DIN NEXT™ ARABIC BOLD" panose="020B0803020203050203" pitchFamily="34" charset="-78"/>
      <p:bold r:id="rId39"/>
    </p:embeddedFont>
    <p:embeddedFont>
      <p:font typeface="League Spartan" panose="020B0604020202020204" charset="0"/>
      <p:regular r:id="rId40"/>
    </p:embeddedFont>
    <p:embeddedFont>
      <p:font typeface="Montserrat Bold" panose="020B0604020202020204" charset="0"/>
      <p:regular r:id="rId41"/>
    </p:embeddedFont>
    <p:embeddedFont>
      <p:font typeface="Public Sans Bold"/>
      <p:bold r:id="rId42"/>
    </p:embeddedFont>
    <p:embeddedFont>
      <p:font typeface="Rubik One" panose="020B0604020202020204" charset="0"/>
      <p:regular r:id="rId43"/>
    </p:embeddedFont>
    <p:embeddedFont>
      <p:font typeface="Tajawal" panose="00000500000000000000" pitchFamily="2" charset="-78"/>
      <p:regular r:id="rId44"/>
      <p:bold r:id="rId45"/>
    </p:embeddedFont>
    <p:embeddedFont>
      <p:font typeface="Tajawal Bold" panose="020B0604020202020204" charset="-78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884106"/>
    <a:srgbClr val="DEBC9A"/>
    <a:srgbClr val="CB9763"/>
    <a:srgbClr val="D2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364" autoAdjust="0"/>
  </p:normalViewPr>
  <p:slideViewPr>
    <p:cSldViewPr>
      <p:cViewPr varScale="1">
        <p:scale>
          <a:sx n="74" d="100"/>
          <a:sy n="74" d="100"/>
        </p:scale>
        <p:origin x="5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الأعوام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5FE-4BAA-BC0C-A29F3E4CBB3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FE-4BAA-BC0C-A29F3E4CBB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5FE-4BAA-BC0C-A29F3E4CBB3A}"/>
              </c:ext>
            </c:extLst>
          </c:dPt>
          <c:cat>
            <c:strRef>
              <c:f>Sheet1!$A$2:$A$4</c:f>
              <c:strCache>
                <c:ptCount val="3"/>
                <c:pt idx="0">
                  <c:v>الخطط طويلة الأجل</c:v>
                </c:pt>
                <c:pt idx="1">
                  <c:v>الخطط متوسطة الأجل</c:v>
                </c:pt>
                <c:pt idx="2">
                  <c:v>الخطط قصيرة الأجل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FE-4BAA-BC0C-A29F3E4CB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8066008"/>
        <c:axId val="1"/>
      </c:barChart>
      <c:catAx>
        <c:axId val="188066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1426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88066008"/>
        <c:crosses val="autoZero"/>
        <c:crossBetween val="between"/>
      </c:valAx>
      <c:spPr>
        <a:noFill/>
        <a:ln w="38043">
          <a:noFill/>
        </a:ln>
      </c:spPr>
    </c:plotArea>
    <c:plotVisOnly val="1"/>
    <c:dispBlanksAs val="gap"/>
    <c:showDLblsOverMax val="0"/>
  </c:chart>
  <c:spPr>
    <a:noFill/>
    <a:ln>
      <a:solidFill>
        <a:srgbClr val="7030A0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06841-4A2B-4B88-8F50-E457C218506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DF645-F408-4FA1-B93D-36A0F51A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6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13177" y="3471955"/>
            <a:ext cx="4275548" cy="4275548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868409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025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4765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5400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298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1300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636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2946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6350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0730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6132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0208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8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6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5558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5558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5558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7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fontAlgn="base">
        <a:spcBef>
          <a:spcPct val="0"/>
        </a:spcBef>
        <a:spcAft>
          <a:spcPct val="0"/>
        </a:spcAft>
        <a:defRPr sz="43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440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2pPr>
      <a:lvl3pPr algn="ctr" defTabSz="91440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3pPr>
      <a:lvl4pPr algn="ctr" defTabSz="91440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4pPr>
      <a:lvl5pPr algn="ctr" defTabSz="91440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5pPr>
      <a:lvl6pPr marL="685800" algn="ctr" defTabSz="91440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6pPr>
      <a:lvl7pPr marL="1371600" algn="ctr" defTabSz="91440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7pPr>
      <a:lvl8pPr marL="2057400" algn="ctr" defTabSz="91440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8pPr>
      <a:lvl9pPr marL="2743200" algn="ctr" defTabSz="91440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9144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18" Type="http://schemas.openxmlformats.org/officeDocument/2006/relationships/image" Target="../media/image65.png"/><Relationship Id="rId3" Type="http://schemas.openxmlformats.org/officeDocument/2006/relationships/image" Target="../media/image50.svg"/><Relationship Id="rId21" Type="http://schemas.openxmlformats.org/officeDocument/2006/relationships/image" Target="../media/image68.sv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17" Type="http://schemas.openxmlformats.org/officeDocument/2006/relationships/image" Target="../media/image64.sv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24" Type="http://schemas.openxmlformats.org/officeDocument/2006/relationships/image" Target="../media/image8.png"/><Relationship Id="rId5" Type="http://schemas.openxmlformats.org/officeDocument/2006/relationships/image" Target="../media/image52.svg"/><Relationship Id="rId15" Type="http://schemas.openxmlformats.org/officeDocument/2006/relationships/image" Target="../media/image62.svg"/><Relationship Id="rId23" Type="http://schemas.openxmlformats.org/officeDocument/2006/relationships/image" Target="../media/image70.svg"/><Relationship Id="rId10" Type="http://schemas.openxmlformats.org/officeDocument/2006/relationships/image" Target="../media/image57.png"/><Relationship Id="rId19" Type="http://schemas.openxmlformats.org/officeDocument/2006/relationships/image" Target="../media/image66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6.svg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6.sv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79.png"/><Relationship Id="rId14" Type="http://schemas.openxmlformats.org/officeDocument/2006/relationships/image" Target="../media/image8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arah.ne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3854113" y="1028701"/>
            <a:ext cx="2919413" cy="6491288"/>
            <a:chOff x="0" y="0"/>
            <a:chExt cx="1081286" cy="2404582"/>
          </a:xfrm>
        </p:grpSpPr>
        <p:sp>
          <p:nvSpPr>
            <p:cNvPr id="45090" name="Freeform 3"/>
            <p:cNvSpPr>
              <a:spLocks/>
            </p:cNvSpPr>
            <p:nvPr/>
          </p:nvSpPr>
          <p:spPr bwMode="auto">
            <a:xfrm>
              <a:off x="0" y="0"/>
              <a:ext cx="1081286" cy="2404582"/>
            </a:xfrm>
            <a:custGeom>
              <a:avLst/>
              <a:gdLst>
                <a:gd name="T0" fmla="*/ 53036 w 1081286"/>
                <a:gd name="T1" fmla="*/ 0 h 2404582"/>
                <a:gd name="T2" fmla="*/ 1028250 w 1081286"/>
                <a:gd name="T3" fmla="*/ 0 h 2404582"/>
                <a:gd name="T4" fmla="*/ 1065752 w 1081286"/>
                <a:gd name="T5" fmla="*/ 15534 h 2404582"/>
                <a:gd name="T6" fmla="*/ 1081286 w 1081286"/>
                <a:gd name="T7" fmla="*/ 53036 h 2404582"/>
                <a:gd name="T8" fmla="*/ 1081286 w 1081286"/>
                <a:gd name="T9" fmla="*/ 2351546 h 2404582"/>
                <a:gd name="T10" fmla="*/ 1065752 w 1081286"/>
                <a:gd name="T11" fmla="*/ 2389048 h 2404582"/>
                <a:gd name="T12" fmla="*/ 1028250 w 1081286"/>
                <a:gd name="T13" fmla="*/ 2404582 h 2404582"/>
                <a:gd name="T14" fmla="*/ 53036 w 1081286"/>
                <a:gd name="T15" fmla="*/ 2404582 h 2404582"/>
                <a:gd name="T16" fmla="*/ 15534 w 1081286"/>
                <a:gd name="T17" fmla="*/ 2389048 h 2404582"/>
                <a:gd name="T18" fmla="*/ 0 w 1081286"/>
                <a:gd name="T19" fmla="*/ 2351546 h 2404582"/>
                <a:gd name="T20" fmla="*/ 0 w 1081286"/>
                <a:gd name="T21" fmla="*/ 53036 h 2404582"/>
                <a:gd name="T22" fmla="*/ 15534 w 1081286"/>
                <a:gd name="T23" fmla="*/ 15534 h 2404582"/>
                <a:gd name="T24" fmla="*/ 53036 w 1081286"/>
                <a:gd name="T25" fmla="*/ 0 h 2404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1286" h="2404582">
                  <a:moveTo>
                    <a:pt x="53036" y="0"/>
                  </a:moveTo>
                  <a:lnTo>
                    <a:pt x="1028250" y="0"/>
                  </a:lnTo>
                  <a:cubicBezTo>
                    <a:pt x="1042316" y="0"/>
                    <a:pt x="1055806" y="5588"/>
                    <a:pt x="1065752" y="15534"/>
                  </a:cubicBezTo>
                  <a:cubicBezTo>
                    <a:pt x="1075699" y="25480"/>
                    <a:pt x="1081286" y="38970"/>
                    <a:pt x="1081286" y="53036"/>
                  </a:cubicBezTo>
                  <a:lnTo>
                    <a:pt x="1081286" y="2351546"/>
                  </a:lnTo>
                  <a:cubicBezTo>
                    <a:pt x="1081286" y="2365612"/>
                    <a:pt x="1075699" y="2379102"/>
                    <a:pt x="1065752" y="2389048"/>
                  </a:cubicBezTo>
                  <a:cubicBezTo>
                    <a:pt x="1055806" y="2398994"/>
                    <a:pt x="1042316" y="2404582"/>
                    <a:pt x="1028250" y="2404582"/>
                  </a:cubicBezTo>
                  <a:lnTo>
                    <a:pt x="53036" y="2404582"/>
                  </a:lnTo>
                  <a:cubicBezTo>
                    <a:pt x="38970" y="2404582"/>
                    <a:pt x="25480" y="2398994"/>
                    <a:pt x="15534" y="2389048"/>
                  </a:cubicBezTo>
                  <a:cubicBezTo>
                    <a:pt x="5588" y="2379102"/>
                    <a:pt x="0" y="2365612"/>
                    <a:pt x="0" y="2351546"/>
                  </a:cubicBezTo>
                  <a:lnTo>
                    <a:pt x="0" y="53036"/>
                  </a:lnTo>
                  <a:cubicBezTo>
                    <a:pt x="0" y="38970"/>
                    <a:pt x="5588" y="25480"/>
                    <a:pt x="15534" y="15534"/>
                  </a:cubicBezTo>
                  <a:cubicBezTo>
                    <a:pt x="25480" y="5588"/>
                    <a:pt x="38970" y="0"/>
                    <a:pt x="53036" y="0"/>
                  </a:cubicBezTo>
                  <a:close/>
                </a:path>
              </a:pathLst>
            </a:custGeom>
            <a:solidFill>
              <a:srgbClr val="EAE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45091" name="TextBox 4"/>
            <p:cNvSpPr txBox="1">
              <a:spLocks noChangeArrowheads="1"/>
            </p:cNvSpPr>
            <p:nvPr/>
          </p:nvSpPr>
          <p:spPr bwMode="auto">
            <a:xfrm>
              <a:off x="0" y="-28575"/>
              <a:ext cx="1081286" cy="243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1" tIns="50801" rIns="50801" bIns="50801" anchor="ctr"/>
            <a:lstStyle>
              <a:lvl1pPr defTabSz="609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09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09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09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09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09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09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09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09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2513"/>
                </a:lnSpc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5059" name="Group 5"/>
          <p:cNvGrpSpPr>
            <a:grpSpLocks/>
          </p:cNvGrpSpPr>
          <p:nvPr/>
        </p:nvGrpSpPr>
        <p:grpSpPr bwMode="auto">
          <a:xfrm>
            <a:off x="12718258" y="1357313"/>
            <a:ext cx="3709988" cy="5853113"/>
            <a:chOff x="0" y="0"/>
            <a:chExt cx="808452" cy="1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8452" cy="1274980"/>
            </a:xfrm>
            <a:custGeom>
              <a:avLst/>
              <a:gdLst/>
              <a:ahLst/>
              <a:cxnLst/>
              <a:rect l="l" t="t" r="r" b="b"/>
              <a:pathLst>
                <a:path w="808452" h="1274980">
                  <a:moveTo>
                    <a:pt x="62590" y="0"/>
                  </a:moveTo>
                  <a:lnTo>
                    <a:pt x="745862" y="0"/>
                  </a:lnTo>
                  <a:cubicBezTo>
                    <a:pt x="780429" y="0"/>
                    <a:pt x="808452" y="28022"/>
                    <a:pt x="808452" y="62590"/>
                  </a:cubicBezTo>
                  <a:lnTo>
                    <a:pt x="808452" y="1212391"/>
                  </a:lnTo>
                  <a:cubicBezTo>
                    <a:pt x="808452" y="1228990"/>
                    <a:pt x="801857" y="1244910"/>
                    <a:pt x="790119" y="1256648"/>
                  </a:cubicBezTo>
                  <a:cubicBezTo>
                    <a:pt x="778382" y="1268386"/>
                    <a:pt x="762462" y="1274980"/>
                    <a:pt x="745862" y="1274980"/>
                  </a:cubicBezTo>
                  <a:lnTo>
                    <a:pt x="62590" y="1274980"/>
                  </a:lnTo>
                  <a:cubicBezTo>
                    <a:pt x="28022" y="1274980"/>
                    <a:pt x="0" y="1246958"/>
                    <a:pt x="0" y="1212391"/>
                  </a:cubicBezTo>
                  <a:lnTo>
                    <a:pt x="0" y="62590"/>
                  </a:lnTo>
                  <a:cubicBezTo>
                    <a:pt x="0" y="28022"/>
                    <a:pt x="28022" y="0"/>
                    <a:pt x="62590" y="0"/>
                  </a:cubicBezTo>
                  <a:close/>
                </a:path>
              </a:pathLst>
            </a:custGeom>
            <a:blipFill>
              <a:blip r:embed="rId3"/>
              <a:stretch>
                <a:fillRect l="-4688" r="-4688"/>
              </a:stretch>
            </a:blipFill>
          </p:spPr>
          <p:txBody>
            <a:bodyPr/>
            <a:lstStyle/>
            <a:p>
              <a:pPr defTabSz="914445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5060" name="Group 7"/>
          <p:cNvGrpSpPr>
            <a:grpSpLocks/>
          </p:cNvGrpSpPr>
          <p:nvPr/>
        </p:nvGrpSpPr>
        <p:grpSpPr bwMode="auto">
          <a:xfrm rot="20495625">
            <a:off x="15635288" y="7991476"/>
            <a:ext cx="4364832" cy="4405313"/>
            <a:chOff x="0" y="0"/>
            <a:chExt cx="5822006" cy="5874708"/>
          </a:xfrm>
        </p:grpSpPr>
        <p:sp>
          <p:nvSpPr>
            <p:cNvPr id="8" name="Freeform 8"/>
            <p:cNvSpPr/>
            <p:nvPr/>
          </p:nvSpPr>
          <p:spPr>
            <a:xfrm rot="-10800000">
              <a:off x="0" y="0"/>
              <a:ext cx="5822006" cy="5874708"/>
            </a:xfrm>
            <a:custGeom>
              <a:avLst/>
              <a:gdLst/>
              <a:ahLst/>
              <a:cxnLst/>
              <a:rect l="l" t="t" r="r" b="b"/>
              <a:pathLst>
                <a:path w="5822006" h="5874708">
                  <a:moveTo>
                    <a:pt x="0" y="0"/>
                  </a:moveTo>
                  <a:lnTo>
                    <a:pt x="5822006" y="0"/>
                  </a:lnTo>
                  <a:lnTo>
                    <a:pt x="5822006" y="5874708"/>
                  </a:lnTo>
                  <a:lnTo>
                    <a:pt x="0" y="5874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defTabSz="914445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5084" name="Group 9"/>
            <p:cNvGrpSpPr>
              <a:grpSpLocks/>
            </p:cNvGrpSpPr>
            <p:nvPr/>
          </p:nvGrpSpPr>
          <p:grpSpPr bwMode="auto">
            <a:xfrm>
              <a:off x="818734" y="3319455"/>
              <a:ext cx="1219778" cy="1219778"/>
              <a:chOff x="0" y="0"/>
              <a:chExt cx="812800" cy="812800"/>
            </a:xfrm>
          </p:grpSpPr>
          <p:sp>
            <p:nvSpPr>
              <p:cNvPr id="45085" name="Freeform 10"/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466396 w 812800"/>
                  <a:gd name="T3" fmla="*/ 87561 h 812800"/>
                  <a:gd name="T4" fmla="*/ 553838 w 812800"/>
                  <a:gd name="T5" fmla="*/ 27679 h 812800"/>
                  <a:gd name="T6" fmla="*/ 578287 w 812800"/>
                  <a:gd name="T7" fmla="*/ 131093 h 812800"/>
                  <a:gd name="T8" fmla="*/ 681363 w 812800"/>
                  <a:gd name="T9" fmla="*/ 106978 h 812800"/>
                  <a:gd name="T10" fmla="*/ 666963 w 812800"/>
                  <a:gd name="T11" fmla="*/ 212279 h 812800"/>
                  <a:gd name="T12" fmla="*/ 771752 w 812800"/>
                  <a:gd name="T13" fmla="*/ 227186 h 812800"/>
                  <a:gd name="T14" fmla="*/ 720448 w 812800"/>
                  <a:gd name="T15" fmla="*/ 320152 h 812800"/>
                  <a:gd name="T16" fmla="*/ 812800 w 812800"/>
                  <a:gd name="T17" fmla="*/ 372069 h 812800"/>
                  <a:gd name="T18" fmla="*/ 731520 w 812800"/>
                  <a:gd name="T19" fmla="*/ 440145 h 812800"/>
                  <a:gd name="T20" fmla="*/ 798961 w 812800"/>
                  <a:gd name="T21" fmla="*/ 522061 h 812800"/>
                  <a:gd name="T22" fmla="*/ 698682 w 812800"/>
                  <a:gd name="T23" fmla="*/ 556053 h 812800"/>
                  <a:gd name="T24" fmla="*/ 732104 w 812800"/>
                  <a:gd name="T25" fmla="*/ 656904 h 812800"/>
                  <a:gd name="T26" fmla="*/ 626370 w 812800"/>
                  <a:gd name="T27" fmla="*/ 652219 h 812800"/>
                  <a:gd name="T28" fmla="*/ 621259 w 812800"/>
                  <a:gd name="T29" fmla="*/ 758384 h 812800"/>
                  <a:gd name="T30" fmla="*/ 524350 w 812800"/>
                  <a:gd name="T31" fmla="*/ 715658 h 812800"/>
                  <a:gd name="T32" fmla="*/ 481396 w 812800"/>
                  <a:gd name="T33" fmla="*/ 812800 h 812800"/>
                  <a:gd name="T34" fmla="*/ 406400 w 812800"/>
                  <a:gd name="T35" fmla="*/ 737801 h 812800"/>
                  <a:gd name="T36" fmla="*/ 331404 w 812800"/>
                  <a:gd name="T37" fmla="*/ 812800 h 812800"/>
                  <a:gd name="T38" fmla="*/ 288450 w 812800"/>
                  <a:gd name="T39" fmla="*/ 715658 h 812800"/>
                  <a:gd name="T40" fmla="*/ 191541 w 812800"/>
                  <a:gd name="T41" fmla="*/ 758384 h 812800"/>
                  <a:gd name="T42" fmla="*/ 186430 w 812800"/>
                  <a:gd name="T43" fmla="*/ 652219 h 812800"/>
                  <a:gd name="T44" fmla="*/ 80696 w 812800"/>
                  <a:gd name="T45" fmla="*/ 656904 h 812800"/>
                  <a:gd name="T46" fmla="*/ 114118 w 812800"/>
                  <a:gd name="T47" fmla="*/ 556053 h 812800"/>
                  <a:gd name="T48" fmla="*/ 13839 w 812800"/>
                  <a:gd name="T49" fmla="*/ 522061 h 812800"/>
                  <a:gd name="T50" fmla="*/ 81280 w 812800"/>
                  <a:gd name="T51" fmla="*/ 440145 h 812800"/>
                  <a:gd name="T52" fmla="*/ 0 w 812800"/>
                  <a:gd name="T53" fmla="*/ 372069 h 812800"/>
                  <a:gd name="T54" fmla="*/ 92352 w 812800"/>
                  <a:gd name="T55" fmla="*/ 320152 h 812800"/>
                  <a:gd name="T56" fmla="*/ 41047 w 812800"/>
                  <a:gd name="T57" fmla="*/ 227186 h 812800"/>
                  <a:gd name="T58" fmla="*/ 145837 w 812800"/>
                  <a:gd name="T59" fmla="*/ 212279 h 812800"/>
                  <a:gd name="T60" fmla="*/ 131437 w 812800"/>
                  <a:gd name="T61" fmla="*/ 106978 h 812800"/>
                  <a:gd name="T62" fmla="*/ 234513 w 812800"/>
                  <a:gd name="T63" fmla="*/ 131093 h 812800"/>
                  <a:gd name="T64" fmla="*/ 258962 w 812800"/>
                  <a:gd name="T65" fmla="*/ 27679 h 812800"/>
                  <a:gd name="T66" fmla="*/ 346404 w 812800"/>
                  <a:gd name="T67" fmla="*/ 87561 h 812800"/>
                  <a:gd name="T68" fmla="*/ 406400 w 812800"/>
                  <a:gd name="T69" fmla="*/ 0 h 81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D9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45086" name="TextBox 11"/>
              <p:cNvSpPr txBox="1">
                <a:spLocks noChangeArrowheads="1"/>
              </p:cNvSpPr>
              <p:nvPr/>
            </p:nvSpPr>
            <p:spPr bwMode="auto">
              <a:xfrm>
                <a:off x="139700" y="111125"/>
                <a:ext cx="533400" cy="56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1" tIns="50801" rIns="50801" bIns="50801" anchor="ctr"/>
              <a:lstStyle>
                <a:lvl1pPr defTabSz="609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09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09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09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09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09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09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09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09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970"/>
                  </a:lnSpc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5061" name="Group 12"/>
          <p:cNvGrpSpPr>
            <a:grpSpLocks/>
          </p:cNvGrpSpPr>
          <p:nvPr/>
        </p:nvGrpSpPr>
        <p:grpSpPr bwMode="auto">
          <a:xfrm rot="7371788">
            <a:off x="-2119313" y="1473995"/>
            <a:ext cx="4238625" cy="4276725"/>
            <a:chOff x="0" y="0"/>
            <a:chExt cx="5649866" cy="5701009"/>
          </a:xfrm>
        </p:grpSpPr>
        <p:sp>
          <p:nvSpPr>
            <p:cNvPr id="13" name="Freeform 13"/>
            <p:cNvSpPr/>
            <p:nvPr/>
          </p:nvSpPr>
          <p:spPr>
            <a:xfrm rot="-10800000">
              <a:off x="0" y="0"/>
              <a:ext cx="5649866" cy="5701009"/>
            </a:xfrm>
            <a:custGeom>
              <a:avLst/>
              <a:gdLst/>
              <a:ahLst/>
              <a:cxnLst/>
              <a:rect l="l" t="t" r="r" b="b"/>
              <a:pathLst>
                <a:path w="5649866" h="5701009">
                  <a:moveTo>
                    <a:pt x="0" y="0"/>
                  </a:moveTo>
                  <a:lnTo>
                    <a:pt x="5649866" y="0"/>
                  </a:lnTo>
                  <a:lnTo>
                    <a:pt x="5649866" y="5701009"/>
                  </a:lnTo>
                  <a:lnTo>
                    <a:pt x="0" y="5701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defTabSz="914445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5078" name="Group 14"/>
            <p:cNvGrpSpPr>
              <a:grpSpLocks/>
            </p:cNvGrpSpPr>
            <p:nvPr/>
          </p:nvGrpSpPr>
          <p:grpSpPr bwMode="auto">
            <a:xfrm>
              <a:off x="794526" y="3221309"/>
              <a:ext cx="1183712" cy="1183712"/>
              <a:chOff x="0" y="0"/>
              <a:chExt cx="812800" cy="812800"/>
            </a:xfrm>
          </p:grpSpPr>
          <p:sp>
            <p:nvSpPr>
              <p:cNvPr id="45079" name="Freeform 15"/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466396 w 812800"/>
                  <a:gd name="T3" fmla="*/ 87561 h 812800"/>
                  <a:gd name="T4" fmla="*/ 553838 w 812800"/>
                  <a:gd name="T5" fmla="*/ 27679 h 812800"/>
                  <a:gd name="T6" fmla="*/ 578287 w 812800"/>
                  <a:gd name="T7" fmla="*/ 131093 h 812800"/>
                  <a:gd name="T8" fmla="*/ 681363 w 812800"/>
                  <a:gd name="T9" fmla="*/ 106978 h 812800"/>
                  <a:gd name="T10" fmla="*/ 666963 w 812800"/>
                  <a:gd name="T11" fmla="*/ 212279 h 812800"/>
                  <a:gd name="T12" fmla="*/ 771752 w 812800"/>
                  <a:gd name="T13" fmla="*/ 227186 h 812800"/>
                  <a:gd name="T14" fmla="*/ 720448 w 812800"/>
                  <a:gd name="T15" fmla="*/ 320152 h 812800"/>
                  <a:gd name="T16" fmla="*/ 812800 w 812800"/>
                  <a:gd name="T17" fmla="*/ 372069 h 812800"/>
                  <a:gd name="T18" fmla="*/ 731520 w 812800"/>
                  <a:gd name="T19" fmla="*/ 440145 h 812800"/>
                  <a:gd name="T20" fmla="*/ 798961 w 812800"/>
                  <a:gd name="T21" fmla="*/ 522061 h 812800"/>
                  <a:gd name="T22" fmla="*/ 698682 w 812800"/>
                  <a:gd name="T23" fmla="*/ 556053 h 812800"/>
                  <a:gd name="T24" fmla="*/ 732104 w 812800"/>
                  <a:gd name="T25" fmla="*/ 656904 h 812800"/>
                  <a:gd name="T26" fmla="*/ 626370 w 812800"/>
                  <a:gd name="T27" fmla="*/ 652219 h 812800"/>
                  <a:gd name="T28" fmla="*/ 621259 w 812800"/>
                  <a:gd name="T29" fmla="*/ 758384 h 812800"/>
                  <a:gd name="T30" fmla="*/ 524350 w 812800"/>
                  <a:gd name="T31" fmla="*/ 715658 h 812800"/>
                  <a:gd name="T32" fmla="*/ 481396 w 812800"/>
                  <a:gd name="T33" fmla="*/ 812800 h 812800"/>
                  <a:gd name="T34" fmla="*/ 406400 w 812800"/>
                  <a:gd name="T35" fmla="*/ 737801 h 812800"/>
                  <a:gd name="T36" fmla="*/ 331404 w 812800"/>
                  <a:gd name="T37" fmla="*/ 812800 h 812800"/>
                  <a:gd name="T38" fmla="*/ 288450 w 812800"/>
                  <a:gd name="T39" fmla="*/ 715658 h 812800"/>
                  <a:gd name="T40" fmla="*/ 191541 w 812800"/>
                  <a:gd name="T41" fmla="*/ 758384 h 812800"/>
                  <a:gd name="T42" fmla="*/ 186430 w 812800"/>
                  <a:gd name="T43" fmla="*/ 652219 h 812800"/>
                  <a:gd name="T44" fmla="*/ 80696 w 812800"/>
                  <a:gd name="T45" fmla="*/ 656904 h 812800"/>
                  <a:gd name="T46" fmla="*/ 114118 w 812800"/>
                  <a:gd name="T47" fmla="*/ 556053 h 812800"/>
                  <a:gd name="T48" fmla="*/ 13839 w 812800"/>
                  <a:gd name="T49" fmla="*/ 522061 h 812800"/>
                  <a:gd name="T50" fmla="*/ 81280 w 812800"/>
                  <a:gd name="T51" fmla="*/ 440145 h 812800"/>
                  <a:gd name="T52" fmla="*/ 0 w 812800"/>
                  <a:gd name="T53" fmla="*/ 372069 h 812800"/>
                  <a:gd name="T54" fmla="*/ 92352 w 812800"/>
                  <a:gd name="T55" fmla="*/ 320152 h 812800"/>
                  <a:gd name="T56" fmla="*/ 41047 w 812800"/>
                  <a:gd name="T57" fmla="*/ 227186 h 812800"/>
                  <a:gd name="T58" fmla="*/ 145837 w 812800"/>
                  <a:gd name="T59" fmla="*/ 212279 h 812800"/>
                  <a:gd name="T60" fmla="*/ 131437 w 812800"/>
                  <a:gd name="T61" fmla="*/ 106978 h 812800"/>
                  <a:gd name="T62" fmla="*/ 234513 w 812800"/>
                  <a:gd name="T63" fmla="*/ 131093 h 812800"/>
                  <a:gd name="T64" fmla="*/ 258962 w 812800"/>
                  <a:gd name="T65" fmla="*/ 27679 h 812800"/>
                  <a:gd name="T66" fmla="*/ 346404 w 812800"/>
                  <a:gd name="T67" fmla="*/ 87561 h 812800"/>
                  <a:gd name="T68" fmla="*/ 406400 w 812800"/>
                  <a:gd name="T69" fmla="*/ 0 h 81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D9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45080" name="TextBox 16"/>
              <p:cNvSpPr txBox="1">
                <a:spLocks noChangeArrowheads="1"/>
              </p:cNvSpPr>
              <p:nvPr/>
            </p:nvSpPr>
            <p:spPr bwMode="auto">
              <a:xfrm>
                <a:off x="139700" y="111125"/>
                <a:ext cx="533400" cy="56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1" tIns="50801" rIns="50801" bIns="50801" anchor="ctr"/>
              <a:lstStyle>
                <a:lvl1pPr defTabSz="609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09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09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09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09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09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09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09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09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ts val="1970"/>
                  </a:lnSpc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5062" name="Group 17"/>
          <p:cNvGrpSpPr>
            <a:grpSpLocks/>
          </p:cNvGrpSpPr>
          <p:nvPr/>
        </p:nvGrpSpPr>
        <p:grpSpPr bwMode="auto">
          <a:xfrm>
            <a:off x="-862013" y="7210426"/>
            <a:ext cx="1495425" cy="1493045"/>
            <a:chOff x="0" y="0"/>
            <a:chExt cx="812800" cy="812800"/>
          </a:xfrm>
        </p:grpSpPr>
        <p:sp>
          <p:nvSpPr>
            <p:cNvPr id="45073" name="Freeform 18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466396 w 812800"/>
                <a:gd name="T3" fmla="*/ 87561 h 812800"/>
                <a:gd name="T4" fmla="*/ 553838 w 812800"/>
                <a:gd name="T5" fmla="*/ 27679 h 812800"/>
                <a:gd name="T6" fmla="*/ 578287 w 812800"/>
                <a:gd name="T7" fmla="*/ 131093 h 812800"/>
                <a:gd name="T8" fmla="*/ 681363 w 812800"/>
                <a:gd name="T9" fmla="*/ 106978 h 812800"/>
                <a:gd name="T10" fmla="*/ 666963 w 812800"/>
                <a:gd name="T11" fmla="*/ 212279 h 812800"/>
                <a:gd name="T12" fmla="*/ 771752 w 812800"/>
                <a:gd name="T13" fmla="*/ 227186 h 812800"/>
                <a:gd name="T14" fmla="*/ 720448 w 812800"/>
                <a:gd name="T15" fmla="*/ 320152 h 812800"/>
                <a:gd name="T16" fmla="*/ 812800 w 812800"/>
                <a:gd name="T17" fmla="*/ 372069 h 812800"/>
                <a:gd name="T18" fmla="*/ 731520 w 812800"/>
                <a:gd name="T19" fmla="*/ 440145 h 812800"/>
                <a:gd name="T20" fmla="*/ 798961 w 812800"/>
                <a:gd name="T21" fmla="*/ 522061 h 812800"/>
                <a:gd name="T22" fmla="*/ 698682 w 812800"/>
                <a:gd name="T23" fmla="*/ 556053 h 812800"/>
                <a:gd name="T24" fmla="*/ 732104 w 812800"/>
                <a:gd name="T25" fmla="*/ 656904 h 812800"/>
                <a:gd name="T26" fmla="*/ 626370 w 812800"/>
                <a:gd name="T27" fmla="*/ 652219 h 812800"/>
                <a:gd name="T28" fmla="*/ 621259 w 812800"/>
                <a:gd name="T29" fmla="*/ 758384 h 812800"/>
                <a:gd name="T30" fmla="*/ 524350 w 812800"/>
                <a:gd name="T31" fmla="*/ 715658 h 812800"/>
                <a:gd name="T32" fmla="*/ 481396 w 812800"/>
                <a:gd name="T33" fmla="*/ 812800 h 812800"/>
                <a:gd name="T34" fmla="*/ 406400 w 812800"/>
                <a:gd name="T35" fmla="*/ 737801 h 812800"/>
                <a:gd name="T36" fmla="*/ 331404 w 812800"/>
                <a:gd name="T37" fmla="*/ 812800 h 812800"/>
                <a:gd name="T38" fmla="*/ 288450 w 812800"/>
                <a:gd name="T39" fmla="*/ 715658 h 812800"/>
                <a:gd name="T40" fmla="*/ 191541 w 812800"/>
                <a:gd name="T41" fmla="*/ 758384 h 812800"/>
                <a:gd name="T42" fmla="*/ 186430 w 812800"/>
                <a:gd name="T43" fmla="*/ 652219 h 812800"/>
                <a:gd name="T44" fmla="*/ 80696 w 812800"/>
                <a:gd name="T45" fmla="*/ 656904 h 812800"/>
                <a:gd name="T46" fmla="*/ 114118 w 812800"/>
                <a:gd name="T47" fmla="*/ 556053 h 812800"/>
                <a:gd name="T48" fmla="*/ 13839 w 812800"/>
                <a:gd name="T49" fmla="*/ 522061 h 812800"/>
                <a:gd name="T50" fmla="*/ 81280 w 812800"/>
                <a:gd name="T51" fmla="*/ 440145 h 812800"/>
                <a:gd name="T52" fmla="*/ 0 w 812800"/>
                <a:gd name="T53" fmla="*/ 372069 h 812800"/>
                <a:gd name="T54" fmla="*/ 92352 w 812800"/>
                <a:gd name="T55" fmla="*/ 320152 h 812800"/>
                <a:gd name="T56" fmla="*/ 41047 w 812800"/>
                <a:gd name="T57" fmla="*/ 227186 h 812800"/>
                <a:gd name="T58" fmla="*/ 145837 w 812800"/>
                <a:gd name="T59" fmla="*/ 212279 h 812800"/>
                <a:gd name="T60" fmla="*/ 131437 w 812800"/>
                <a:gd name="T61" fmla="*/ 106978 h 812800"/>
                <a:gd name="T62" fmla="*/ 234513 w 812800"/>
                <a:gd name="T63" fmla="*/ 131093 h 812800"/>
                <a:gd name="T64" fmla="*/ 258962 w 812800"/>
                <a:gd name="T65" fmla="*/ 27679 h 812800"/>
                <a:gd name="T66" fmla="*/ 346404 w 812800"/>
                <a:gd name="T67" fmla="*/ 87561 h 812800"/>
                <a:gd name="T68" fmla="*/ 406400 w 812800"/>
                <a:gd name="T69" fmla="*/ 0 h 8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45074" name="TextBox 19"/>
            <p:cNvSpPr txBox="1">
              <a:spLocks noChangeArrowheads="1"/>
            </p:cNvSpPr>
            <p:nvPr/>
          </p:nvSpPr>
          <p:spPr bwMode="auto">
            <a:xfrm>
              <a:off x="139700" y="111125"/>
              <a:ext cx="53340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1" tIns="50801" rIns="50801" bIns="50801" anchor="ctr"/>
            <a:lstStyle>
              <a:lvl1pPr defTabSz="609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09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09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09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09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09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09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09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09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970"/>
                </a:lnSpc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5063" name="Group 20"/>
          <p:cNvGrpSpPr>
            <a:grpSpLocks/>
          </p:cNvGrpSpPr>
          <p:nvPr/>
        </p:nvGrpSpPr>
        <p:grpSpPr bwMode="auto">
          <a:xfrm rot="5400000">
            <a:off x="8672513" y="5876925"/>
            <a:ext cx="383382" cy="7327107"/>
            <a:chOff x="0" y="0"/>
            <a:chExt cx="101291" cy="1929738"/>
          </a:xfrm>
        </p:grpSpPr>
        <p:sp>
          <p:nvSpPr>
            <p:cNvPr id="45071" name="Freeform 21"/>
            <p:cNvSpPr>
              <a:spLocks/>
            </p:cNvSpPr>
            <p:nvPr/>
          </p:nvSpPr>
          <p:spPr bwMode="auto">
            <a:xfrm>
              <a:off x="0" y="0"/>
              <a:ext cx="101291" cy="1929738"/>
            </a:xfrm>
            <a:custGeom>
              <a:avLst/>
              <a:gdLst>
                <a:gd name="T0" fmla="*/ 50646 w 101291"/>
                <a:gd name="T1" fmla="*/ 0 h 1929738"/>
                <a:gd name="T2" fmla="*/ 50646 w 101291"/>
                <a:gd name="T3" fmla="*/ 0 h 1929738"/>
                <a:gd name="T4" fmla="*/ 86457 w 101291"/>
                <a:gd name="T5" fmla="*/ 14834 h 1929738"/>
                <a:gd name="T6" fmla="*/ 101291 w 101291"/>
                <a:gd name="T7" fmla="*/ 50646 h 1929738"/>
                <a:gd name="T8" fmla="*/ 101291 w 101291"/>
                <a:gd name="T9" fmla="*/ 1879092 h 1929738"/>
                <a:gd name="T10" fmla="*/ 86457 w 101291"/>
                <a:gd name="T11" fmla="*/ 1914904 h 1929738"/>
                <a:gd name="T12" fmla="*/ 50646 w 101291"/>
                <a:gd name="T13" fmla="*/ 1929738 h 1929738"/>
                <a:gd name="T14" fmla="*/ 50646 w 101291"/>
                <a:gd name="T15" fmla="*/ 1929738 h 1929738"/>
                <a:gd name="T16" fmla="*/ 14834 w 101291"/>
                <a:gd name="T17" fmla="*/ 1914904 h 1929738"/>
                <a:gd name="T18" fmla="*/ 0 w 101291"/>
                <a:gd name="T19" fmla="*/ 1879092 h 1929738"/>
                <a:gd name="T20" fmla="*/ 0 w 101291"/>
                <a:gd name="T21" fmla="*/ 50646 h 1929738"/>
                <a:gd name="T22" fmla="*/ 14834 w 101291"/>
                <a:gd name="T23" fmla="*/ 14834 h 1929738"/>
                <a:gd name="T24" fmla="*/ 50646 w 101291"/>
                <a:gd name="T25" fmla="*/ 0 h 1929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291" h="1929738">
                  <a:moveTo>
                    <a:pt x="50646" y="0"/>
                  </a:moveTo>
                  <a:lnTo>
                    <a:pt x="50646" y="0"/>
                  </a:lnTo>
                  <a:cubicBezTo>
                    <a:pt x="64078" y="0"/>
                    <a:pt x="76959" y="5336"/>
                    <a:pt x="86457" y="14834"/>
                  </a:cubicBezTo>
                  <a:cubicBezTo>
                    <a:pt x="95955" y="24332"/>
                    <a:pt x="101291" y="37213"/>
                    <a:pt x="101291" y="50646"/>
                  </a:cubicBezTo>
                  <a:lnTo>
                    <a:pt x="101291" y="1879092"/>
                  </a:lnTo>
                  <a:cubicBezTo>
                    <a:pt x="101291" y="1892524"/>
                    <a:pt x="95955" y="1905406"/>
                    <a:pt x="86457" y="1914904"/>
                  </a:cubicBezTo>
                  <a:cubicBezTo>
                    <a:pt x="76959" y="1924402"/>
                    <a:pt x="64078" y="1929738"/>
                    <a:pt x="50646" y="1929738"/>
                  </a:cubicBezTo>
                  <a:cubicBezTo>
                    <a:pt x="37213" y="1929738"/>
                    <a:pt x="24332" y="1924402"/>
                    <a:pt x="14834" y="1914904"/>
                  </a:cubicBezTo>
                  <a:cubicBezTo>
                    <a:pt x="5336" y="1905406"/>
                    <a:pt x="0" y="1892524"/>
                    <a:pt x="0" y="1879092"/>
                  </a:cubicBezTo>
                  <a:lnTo>
                    <a:pt x="0" y="50646"/>
                  </a:lnTo>
                  <a:cubicBezTo>
                    <a:pt x="0" y="37213"/>
                    <a:pt x="5336" y="24332"/>
                    <a:pt x="14834" y="14834"/>
                  </a:cubicBezTo>
                  <a:cubicBezTo>
                    <a:pt x="24332" y="5336"/>
                    <a:pt x="37213" y="0"/>
                    <a:pt x="50646" y="0"/>
                  </a:cubicBezTo>
                  <a:close/>
                </a:path>
              </a:pathLst>
            </a:custGeom>
            <a:solidFill>
              <a:srgbClr val="FDF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45072" name="TextBox 22"/>
            <p:cNvSpPr txBox="1">
              <a:spLocks noChangeArrowheads="1"/>
            </p:cNvSpPr>
            <p:nvPr/>
          </p:nvSpPr>
          <p:spPr bwMode="auto">
            <a:xfrm>
              <a:off x="0" y="-38100"/>
              <a:ext cx="101291" cy="196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1" tIns="50801" rIns="50801" bIns="50801" anchor="ctr"/>
            <a:lstStyle>
              <a:lvl1pPr defTabSz="609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09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09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09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09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09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09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09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09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2663"/>
                </a:lnSpc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886445" y="6950176"/>
            <a:ext cx="2165766" cy="2262788"/>
          </a:xfrm>
          <a:custGeom>
            <a:avLst/>
            <a:gdLst/>
            <a:ahLst/>
            <a:cxnLst/>
            <a:rect l="l" t="t" r="r" b="b"/>
            <a:pathLst>
              <a:path w="2165766" h="2262787">
                <a:moveTo>
                  <a:pt x="0" y="0"/>
                </a:moveTo>
                <a:lnTo>
                  <a:pt x="2165766" y="0"/>
                </a:lnTo>
                <a:lnTo>
                  <a:pt x="2165766" y="2262788"/>
                </a:lnTo>
                <a:lnTo>
                  <a:pt x="0" y="22627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2748" t="-38645" r="-44844" b="-40903"/>
            </a:stretch>
          </a:blipFill>
        </p:spPr>
        <p:txBody>
          <a:bodyPr/>
          <a:lstStyle/>
          <a:p>
            <a:pPr defTabSz="914445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019426" y="2119313"/>
            <a:ext cx="9510713" cy="314028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914445" rtl="1">
              <a:lnSpc>
                <a:spcPts val="12837"/>
              </a:lnSpc>
              <a:defRPr/>
            </a:pPr>
            <a:r>
              <a:rPr lang="ar-SA" sz="10800" b="1" dirty="0">
                <a:solidFill>
                  <a:srgbClr val="F2EDE7"/>
                </a:solidFill>
                <a:latin typeface="DIN NEXT™ ARABIC BOLD" panose="020B0803020203050203" pitchFamily="34" charset="-78"/>
                <a:ea typeface="Codec Pro Bold"/>
                <a:cs typeface="DIN NEXT™ ARABIC BOLD" panose="020B0803020203050203" pitchFamily="34" charset="-78"/>
                <a:sym typeface="Codec Pro Bold"/>
                <a:rtl/>
              </a:rPr>
              <a:t>      </a:t>
            </a:r>
            <a:r>
              <a:rPr lang="ar-EG" sz="10800" b="1" dirty="0">
                <a:solidFill>
                  <a:srgbClr val="F2EDE7"/>
                </a:solidFill>
                <a:latin typeface="DIN NEXT™ ARABIC BOLD" panose="020B0803020203050203" pitchFamily="34" charset="-78"/>
                <a:ea typeface="Codec Pro Bold"/>
                <a:cs typeface="DIN NEXT™ ARABIC BOLD" panose="020B0803020203050203" pitchFamily="34" charset="-78"/>
                <a:sym typeface="Codec Pro Bold"/>
                <a:rtl/>
              </a:rPr>
              <a:t>إدارة </a:t>
            </a:r>
            <a:r>
              <a:rPr lang="ar-EG" sz="10800" b="1" dirty="0">
                <a:solidFill>
                  <a:srgbClr val="F2EDE7"/>
                </a:solidFill>
                <a:latin typeface="DIN NEXT™ ARABIC BOLD" panose="020B0803020203050203" pitchFamily="34" charset="-78"/>
                <a:ea typeface="Cambria" panose="02040503050406030204" pitchFamily="18" charset="0"/>
                <a:cs typeface="DIN NEXT™ ARABIC BOLD" panose="020B0803020203050203" pitchFamily="34" charset="-78"/>
                <a:sym typeface="Codec Pro Bold"/>
                <a:rtl/>
              </a:rPr>
              <a:t>الأعمال</a:t>
            </a:r>
          </a:p>
          <a:p>
            <a:pPr algn="r" defTabSz="914445" rtl="1">
              <a:lnSpc>
                <a:spcPts val="12837"/>
              </a:lnSpc>
              <a:defRPr/>
            </a:pPr>
            <a:endParaRPr lang="ar-EG" sz="9170" b="1" dirty="0">
              <a:solidFill>
                <a:srgbClr val="F2EDE7"/>
              </a:solidFill>
              <a:latin typeface="Codec Pro Bold"/>
              <a:ea typeface="Codec Pro Bold"/>
              <a:cs typeface="Codec Pro Bold"/>
              <a:sym typeface="Codec Pro Bold"/>
              <a:rtl/>
            </a:endParaRPr>
          </a:p>
        </p:txBody>
      </p:sp>
      <p:sp>
        <p:nvSpPr>
          <p:cNvPr id="45068" name="TextBox 29"/>
          <p:cNvSpPr txBox="1">
            <a:spLocks noChangeArrowheads="1"/>
          </p:cNvSpPr>
          <p:nvPr/>
        </p:nvSpPr>
        <p:spPr bwMode="auto">
          <a:xfrm>
            <a:off x="2438400" y="3945733"/>
            <a:ext cx="9365457" cy="194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09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09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09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09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09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lnSpc>
                <a:spcPts val="7594"/>
              </a:lnSpc>
            </a:pPr>
            <a:r>
              <a:rPr lang="ar-EG" altLang="en-US" sz="3600">
                <a:solidFill>
                  <a:srgbClr val="FFFFFF"/>
                </a:solidFill>
                <a:latin typeface="Cascadia Code" pitchFamily="49" charset="0"/>
                <a:cs typeface="Codec Pro" charset="0"/>
                <a:sym typeface="Codec Pro" charset="0"/>
              </a:rPr>
              <a:t>أساسياتها، ومفاهيمها، وتطبيقاتها </a:t>
            </a:r>
            <a:r>
              <a:rPr lang="ar-SA" altLang="en-US" sz="3600">
                <a:solidFill>
                  <a:srgbClr val="FFFFFF"/>
                </a:solidFill>
                <a:latin typeface="Cascadia Code" pitchFamily="49" charset="0"/>
                <a:cs typeface="Codec Pro" charset="0"/>
                <a:sym typeface="Codec Pro" charset="0"/>
              </a:rPr>
              <a:t> </a:t>
            </a:r>
            <a:r>
              <a:rPr lang="ar-EG" altLang="en-US" sz="3600">
                <a:solidFill>
                  <a:srgbClr val="FFFFFF"/>
                </a:solidFill>
                <a:latin typeface="Cascadia Code" pitchFamily="49" charset="0"/>
                <a:cs typeface="Codec Pro" charset="0"/>
                <a:sym typeface="Codec Pro" charset="0"/>
              </a:rPr>
              <a:t>المعاصرة</a:t>
            </a:r>
          </a:p>
          <a:p>
            <a:pPr algn="r" rtl="1">
              <a:lnSpc>
                <a:spcPts val="7594"/>
              </a:lnSpc>
            </a:pPr>
            <a:r>
              <a:rPr lang="ar-SA" altLang="en-US" sz="5400">
                <a:solidFill>
                  <a:srgbClr val="FFFFFF"/>
                </a:solidFill>
                <a:latin typeface="Codec Pro" charset="0"/>
                <a:cs typeface="Codec Pro" charset="0"/>
                <a:sym typeface="Codec Pro" charset="0"/>
              </a:rPr>
              <a:t>  </a:t>
            </a:r>
            <a:endParaRPr lang="ar-EG" altLang="en-US" sz="5400">
              <a:solidFill>
                <a:srgbClr val="FFFFFF"/>
              </a:solidFill>
              <a:latin typeface="Codec Pro" charset="0"/>
              <a:cs typeface="Codec Pro" charset="0"/>
              <a:sym typeface="Codec Pro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876800" y="6119813"/>
            <a:ext cx="4374357" cy="1179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914445" rtl="1">
              <a:lnSpc>
                <a:spcPts val="4554"/>
              </a:lnSpc>
              <a:defRPr/>
            </a:pPr>
            <a:r>
              <a:rPr lang="ar-SA" sz="2801" dirty="0">
                <a:solidFill>
                  <a:srgbClr val="FFFFFF"/>
                </a:solidFill>
                <a:latin typeface="Cascadia Code" panose="020B0609020000020004" pitchFamily="49" charset="0"/>
                <a:ea typeface="Codec Pro"/>
                <a:cs typeface="Codec Pro"/>
                <a:sym typeface="Codec Pro"/>
                <a:rtl/>
              </a:rPr>
              <a:t>             </a:t>
            </a:r>
            <a:r>
              <a:rPr lang="ar-EG" sz="2801" dirty="0">
                <a:solidFill>
                  <a:srgbClr val="FFFFFF"/>
                </a:solidFill>
                <a:latin typeface="Cascadia Code" panose="020B0609020000020004" pitchFamily="49" charset="0"/>
                <a:ea typeface="Codec Pro"/>
                <a:cs typeface="Codec Pro"/>
                <a:sym typeface="Codec Pro"/>
                <a:rtl/>
              </a:rPr>
              <a:t>أ.د. أحمد الشميمري</a:t>
            </a:r>
          </a:p>
          <a:p>
            <a:pPr algn="r" defTabSz="914445" rtl="1">
              <a:lnSpc>
                <a:spcPts val="4554"/>
              </a:lnSpc>
              <a:defRPr/>
            </a:pPr>
            <a:r>
              <a:rPr lang="ar-SA" sz="2801" dirty="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  <a:rtl/>
              </a:rPr>
              <a:t>                   </a:t>
            </a:r>
            <a:endParaRPr lang="ar-EG" sz="2801" dirty="0">
              <a:solidFill>
                <a:srgbClr val="FFFFFF"/>
              </a:solidFill>
              <a:latin typeface="Codec Pro"/>
              <a:ea typeface="Codec Pro"/>
              <a:cs typeface="Codec Pro"/>
              <a:sym typeface="Codec Pro"/>
              <a:rtl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92983" y="9163050"/>
            <a:ext cx="2164556" cy="5129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445">
              <a:lnSpc>
                <a:spcPts val="3995"/>
              </a:lnSpc>
              <a:defRPr/>
            </a:pPr>
            <a:r>
              <a:rPr lang="en-US" sz="2000" dirty="0">
                <a:solidFill>
                  <a:srgbClr val="EAE2D9"/>
                </a:solidFill>
                <a:latin typeface="Codec Pro"/>
                <a:ea typeface="Codec Pro"/>
                <a:cs typeface="Codec Pro"/>
                <a:sym typeface="Codec Pro"/>
              </a:rPr>
              <a:t>www.edarah.net</a:t>
            </a:r>
          </a:p>
        </p:txBody>
      </p:sp>
    </p:spTree>
    <p:extLst>
      <p:ext uri="{BB962C8B-B14F-4D97-AF65-F5344CB8AC3E}">
        <p14:creationId xmlns:p14="http://schemas.microsoft.com/office/powerpoint/2010/main" val="3158433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464500"/>
              </p:ext>
            </p:extLst>
          </p:nvPr>
        </p:nvGraphicFramePr>
        <p:xfrm>
          <a:off x="4632326" y="1355726"/>
          <a:ext cx="11640345" cy="763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762000" y="2650332"/>
            <a:ext cx="383619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700" b="1" dirty="0">
                <a:latin typeface="Tajawal Bold" panose="020B0604020202020204" charset="-78"/>
                <a:cs typeface="Tajawal Bold" panose="020B0604020202020204" charset="-78"/>
              </a:rPr>
              <a:t>الخطط قصيرة الأجل</a:t>
            </a:r>
          </a:p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2700" b="1" dirty="0">
              <a:latin typeface="Tajawal Bold" panose="020B0604020202020204" charset="-78"/>
              <a:cs typeface="Tajawal Bold" panose="020B0604020202020204" charset="-78"/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2700" b="1" dirty="0">
              <a:latin typeface="Tajawal Bold" panose="020B0604020202020204" charset="-78"/>
              <a:cs typeface="Tajawal Bold" panose="020B0604020202020204" charset="-78"/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2700" b="1" dirty="0">
              <a:latin typeface="Tajawal Bold" panose="020B0604020202020204" charset="-78"/>
              <a:cs typeface="Tajawal Bold" panose="020B0604020202020204" charset="-78"/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2700" b="1" dirty="0">
              <a:latin typeface="Tajawal Bold" panose="020B0604020202020204" charset="-78"/>
              <a:cs typeface="Tajawal Bold" panose="020B0604020202020204" charset="-78"/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700" b="1" dirty="0">
                <a:latin typeface="Tajawal Bold" panose="020B0604020202020204" charset="-78"/>
                <a:cs typeface="Tajawal Bold" panose="020B0604020202020204" charset="-78"/>
              </a:rPr>
              <a:t>الخطط متوسطة الأجل </a:t>
            </a:r>
          </a:p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2700" b="1" dirty="0">
              <a:latin typeface="Tajawal Bold" panose="020B0604020202020204" charset="-78"/>
              <a:cs typeface="Tajawal Bold" panose="020B0604020202020204" charset="-78"/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2700" b="1" dirty="0">
              <a:latin typeface="Tajawal Bold" panose="020B0604020202020204" charset="-78"/>
              <a:cs typeface="Tajawal Bold" panose="020B0604020202020204" charset="-78"/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2700" b="1" dirty="0">
              <a:latin typeface="Tajawal Bold" panose="020B0604020202020204" charset="-78"/>
              <a:cs typeface="Tajawal Bold" panose="020B0604020202020204" charset="-78"/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2700" b="1" dirty="0">
              <a:latin typeface="Tajawal Bold" panose="020B0604020202020204" charset="-78"/>
              <a:cs typeface="Tajawal Bold" panose="020B0604020202020204" charset="-78"/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2700" b="1" dirty="0">
              <a:latin typeface="Tajawal Bold" panose="020B0604020202020204" charset="-78"/>
              <a:cs typeface="Tajawal Bold" panose="020B0604020202020204" charset="-78"/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700" b="1" dirty="0">
                <a:latin typeface="Tajawal Bold" panose="020B0604020202020204" charset="-78"/>
                <a:cs typeface="Tajawal Bold" panose="020B0604020202020204" charset="-78"/>
              </a:rPr>
              <a:t>الخطط طويلة الأجل </a:t>
            </a:r>
            <a:endParaRPr lang="en-SG" altLang="en-US" sz="2700" b="1" dirty="0"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4521995" y="8958263"/>
            <a:ext cx="1219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700">
                <a:latin typeface="Tajawal Bold" panose="020B0604020202020204" charset="-78"/>
                <a:cs typeface="Tajawal Bold" panose="020B0604020202020204" charset="-78"/>
              </a:rPr>
              <a:t>2026</a:t>
            </a:r>
            <a:endParaRPr lang="en-SG" altLang="en-US" sz="2700"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54279" name="TextBox 11"/>
          <p:cNvSpPr txBox="1">
            <a:spLocks noChangeArrowheads="1"/>
          </p:cNvSpPr>
          <p:nvPr/>
        </p:nvSpPr>
        <p:spPr bwMode="auto">
          <a:xfrm>
            <a:off x="6162675" y="8982075"/>
            <a:ext cx="1219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700">
                <a:latin typeface="Tajawal Bold" panose="020B0604020202020204" charset="-78"/>
                <a:cs typeface="Tajawal Bold" panose="020B0604020202020204" charset="-78"/>
              </a:rPr>
              <a:t>2027</a:t>
            </a:r>
            <a:endParaRPr lang="en-SG" altLang="en-US" sz="2700"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54280" name="TextBox 12"/>
          <p:cNvSpPr txBox="1">
            <a:spLocks noChangeArrowheads="1"/>
          </p:cNvSpPr>
          <p:nvPr/>
        </p:nvSpPr>
        <p:spPr bwMode="auto">
          <a:xfrm>
            <a:off x="8010525" y="8965407"/>
            <a:ext cx="1219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700">
                <a:latin typeface="Tajawal Bold" panose="020B0604020202020204" charset="-78"/>
                <a:cs typeface="Tajawal Bold" panose="020B0604020202020204" charset="-78"/>
              </a:rPr>
              <a:t>2028</a:t>
            </a:r>
            <a:endParaRPr lang="en-SG" altLang="en-US" sz="2700"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9872663" y="8974932"/>
            <a:ext cx="1219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700">
                <a:latin typeface="Tajawal Bold" panose="020B0604020202020204" charset="-78"/>
                <a:cs typeface="Tajawal Bold" panose="020B0604020202020204" charset="-78"/>
              </a:rPr>
              <a:t>2029</a:t>
            </a:r>
            <a:endParaRPr lang="en-SG" altLang="en-US" sz="2700"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54282" name="TextBox 14"/>
          <p:cNvSpPr txBox="1">
            <a:spLocks noChangeArrowheads="1"/>
          </p:cNvSpPr>
          <p:nvPr/>
        </p:nvSpPr>
        <p:spPr bwMode="auto">
          <a:xfrm>
            <a:off x="11718132" y="8965407"/>
            <a:ext cx="1219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700">
                <a:latin typeface="Tajawal Bold" panose="020B0604020202020204" charset="-78"/>
                <a:cs typeface="Tajawal Bold" panose="020B0604020202020204" charset="-78"/>
              </a:rPr>
              <a:t>2030</a:t>
            </a:r>
          </a:p>
        </p:txBody>
      </p:sp>
      <p:sp>
        <p:nvSpPr>
          <p:cNvPr id="54283" name="TextBox 15"/>
          <p:cNvSpPr txBox="1">
            <a:spLocks noChangeArrowheads="1"/>
          </p:cNvSpPr>
          <p:nvPr/>
        </p:nvSpPr>
        <p:spPr bwMode="auto">
          <a:xfrm>
            <a:off x="13573125" y="8905875"/>
            <a:ext cx="1219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700">
                <a:latin typeface="Tajawal Bold" panose="020B0604020202020204" charset="-78"/>
                <a:cs typeface="Tajawal Bold" panose="020B0604020202020204" charset="-78"/>
              </a:rPr>
              <a:t>2031</a:t>
            </a:r>
            <a:endParaRPr lang="en-SG" altLang="en-US" sz="2700">
              <a:latin typeface="Tajawal Bold" panose="020B0604020202020204" charset="-78"/>
              <a:cs typeface="Tajawal Bold" panose="020B0604020202020204" charset="-78"/>
            </a:endParaRPr>
          </a:p>
        </p:txBody>
      </p:sp>
      <p:grpSp>
        <p:nvGrpSpPr>
          <p:cNvPr id="12" name="Group 8"/>
          <p:cNvGrpSpPr/>
          <p:nvPr/>
        </p:nvGrpSpPr>
        <p:grpSpPr>
          <a:xfrm>
            <a:off x="0" y="6690087"/>
            <a:ext cx="1028700" cy="3177813"/>
            <a:chOff x="0" y="0"/>
            <a:chExt cx="812800" cy="2510865"/>
          </a:xfrm>
        </p:grpSpPr>
        <p:sp>
          <p:nvSpPr>
            <p:cNvPr id="13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48"/>
          <p:cNvGrpSpPr/>
          <p:nvPr/>
        </p:nvGrpSpPr>
        <p:grpSpPr>
          <a:xfrm>
            <a:off x="0" y="0"/>
            <a:ext cx="1028700" cy="1028700"/>
            <a:chOff x="0" y="0"/>
            <a:chExt cx="812800" cy="812800"/>
          </a:xfrm>
        </p:grpSpPr>
        <p:sp>
          <p:nvSpPr>
            <p:cNvPr id="16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19" name="Freeform 18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Rectangle 7">
            <a:extLst>
              <a:ext uri="{FF2B5EF4-FFF2-40B4-BE49-F238E27FC236}">
                <a16:creationId xmlns:a16="http://schemas.microsoft.com/office/drawing/2014/main" id="{D06FBDF2-157C-14BA-9495-9C502650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24600" y="190500"/>
            <a:ext cx="6096000" cy="990600"/>
          </a:xfrm>
          <a:prstGeom prst="roundRect">
            <a:avLst/>
          </a:prstGeom>
          <a:solidFill>
            <a:srgbClr val="8841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51"/>
          <p:cNvSpPr txBox="1"/>
          <p:nvPr/>
        </p:nvSpPr>
        <p:spPr>
          <a:xfrm>
            <a:off x="6324600" y="0"/>
            <a:ext cx="6096001" cy="9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539"/>
              </a:lnSpc>
              <a:spcBef>
                <a:spcPct val="0"/>
              </a:spcBef>
            </a:pPr>
            <a:r>
              <a:rPr lang="ar-EG" sz="28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تحقيق التكامل بين الخطط</a:t>
            </a:r>
          </a:p>
        </p:txBody>
      </p:sp>
      <p:sp>
        <p:nvSpPr>
          <p:cNvPr id="24" name="Freeform 11"/>
          <p:cNvSpPr/>
          <p:nvPr/>
        </p:nvSpPr>
        <p:spPr>
          <a:xfrm rot="2651781">
            <a:off x="9239003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180575" y="9702225"/>
            <a:ext cx="68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9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581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448984">
            <a:off x="1435211" y="10291889"/>
            <a:ext cx="26164186" cy="2073908"/>
            <a:chOff x="0" y="0"/>
            <a:chExt cx="5168234" cy="17749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68234" cy="1774978"/>
            </a:xfrm>
            <a:custGeom>
              <a:avLst/>
              <a:gdLst/>
              <a:ahLst/>
              <a:cxnLst/>
              <a:rect l="l" t="t" r="r" b="b"/>
              <a:pathLst>
                <a:path w="5168234" h="1774978">
                  <a:moveTo>
                    <a:pt x="0" y="0"/>
                  </a:moveTo>
                  <a:lnTo>
                    <a:pt x="5168234" y="0"/>
                  </a:lnTo>
                  <a:lnTo>
                    <a:pt x="5168234" y="1774978"/>
                  </a:lnTo>
                  <a:lnTo>
                    <a:pt x="0" y="1774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168234" cy="1822603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8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115502" y="2253049"/>
            <a:ext cx="6953298" cy="6700451"/>
          </a:xfrm>
          <a:custGeom>
            <a:avLst/>
            <a:gdLst/>
            <a:ahLst/>
            <a:cxnLst/>
            <a:rect l="l" t="t" r="r" b="b"/>
            <a:pathLst>
              <a:path w="6953298" h="6700451">
                <a:moveTo>
                  <a:pt x="0" y="0"/>
                </a:moveTo>
                <a:lnTo>
                  <a:pt x="6953298" y="0"/>
                </a:lnTo>
                <a:lnTo>
                  <a:pt x="6953298" y="6700450"/>
                </a:lnTo>
                <a:lnTo>
                  <a:pt x="0" y="67004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1467467" y="3399137"/>
            <a:ext cx="1665382" cy="0"/>
          </a:xfrm>
          <a:prstGeom prst="line">
            <a:avLst/>
          </a:prstGeom>
          <a:ln w="19050" cap="flat">
            <a:solidFill>
              <a:srgbClr val="303C36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098261" y="3142054"/>
            <a:ext cx="8336091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 b="1" i="1" dirty="0">
                <a:solidFill>
                  <a:srgbClr val="454D40"/>
                </a:solidFill>
                <a:latin typeface="Tajawal Bold" panose="020B0604020202020204" charset="-78"/>
                <a:ea typeface="Inter Bold Italics"/>
                <a:cs typeface="Tajawal Bold" panose="020B0604020202020204" charset="-78"/>
                <a:sym typeface="Inter Bold Italics"/>
              </a:rPr>
              <a:t>Top-level plans </a:t>
            </a:r>
            <a:r>
              <a:rPr lang="ar-EG" sz="2649" b="1" i="1" dirty="0">
                <a:solidFill>
                  <a:srgbClr val="454D40"/>
                </a:solidFill>
                <a:latin typeface="Tajawal Bold" panose="020B0604020202020204" charset="-78"/>
                <a:ea typeface="Inter Bold Italics"/>
                <a:cs typeface="Tajawal Bold" panose="020B0604020202020204" charset="-78"/>
                <a:sym typeface="Inter Bold Italics"/>
              </a:rPr>
              <a:t>التخطيط على مستوى الإدارة العليا</a:t>
            </a:r>
          </a:p>
          <a:p>
            <a:pPr algn="l">
              <a:lnSpc>
                <a:spcPts val="3709"/>
              </a:lnSpc>
            </a:pPr>
            <a:endParaRPr lang="en-US" sz="2649" b="1" i="1" dirty="0">
              <a:solidFill>
                <a:srgbClr val="454D40"/>
              </a:solidFill>
              <a:latin typeface="Inter Bold Italics"/>
              <a:ea typeface="Inter Bold Italics"/>
              <a:cs typeface="Inter Bold Italics"/>
              <a:sym typeface="Inter Bold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93261" y="3619500"/>
            <a:ext cx="997453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ar-EG" sz="2000" dirty="0">
                <a:solidFill>
                  <a:srgbClr val="000000"/>
                </a:solidFill>
                <a:latin typeface="Tajawal"/>
                <a:ea typeface="Tajawal"/>
                <a:cs typeface="Tajawal"/>
                <a:sym typeface="Inter Bold"/>
                <a:rtl/>
              </a:rPr>
              <a:t>تضطلع بمهمة هذا التخطيط الإدارة العليا في المنشآت والتي تتمثل بأعضاء مجلس الإدارة أو رئيس  مجلس الأدارة أو مدراء العموم</a:t>
            </a:r>
          </a:p>
          <a:p>
            <a:pPr marL="342900" indent="-342900" algn="ct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ar-EG" sz="2000" b="1" dirty="0">
                <a:solidFill>
                  <a:srgbClr val="000000"/>
                </a:solidFill>
                <a:latin typeface="Tajawal"/>
                <a:ea typeface="Tajawal"/>
                <a:cs typeface="Tajawal"/>
                <a:sym typeface="Inter Bold"/>
                <a:rtl/>
              </a:rPr>
              <a:t>يتميز ببعده الاستراتيجي ويغطي مدة زمنية طويلة.</a:t>
            </a:r>
          </a:p>
          <a:p>
            <a:pPr algn="r" rtl="1">
              <a:spcBef>
                <a:spcPct val="0"/>
              </a:spcBef>
            </a:pPr>
            <a:endParaRPr lang="ar-EG" sz="2000" b="1" dirty="0">
              <a:solidFill>
                <a:srgbClr val="000000"/>
              </a:solidFill>
              <a:latin typeface="Tajawal"/>
              <a:ea typeface="Tajawal"/>
              <a:cs typeface="Tajawal"/>
              <a:sym typeface="Inter Bold"/>
              <a:rtl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0" y="190500"/>
            <a:ext cx="6019800" cy="1219200"/>
          </a:xfrm>
          <a:prstGeom prst="roundRect">
            <a:avLst/>
          </a:prstGeom>
          <a:solidFill>
            <a:srgbClr val="8841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3"/>
          <p:cNvSpPr txBox="1"/>
          <p:nvPr/>
        </p:nvSpPr>
        <p:spPr>
          <a:xfrm>
            <a:off x="6096000" y="319228"/>
            <a:ext cx="6019800" cy="719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6159"/>
              </a:lnSpc>
              <a:spcBef>
                <a:spcPct val="0"/>
              </a:spcBef>
            </a:pPr>
            <a:r>
              <a:rPr lang="ar-EG" sz="32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التقسيم حسب المستوى الإداري</a:t>
            </a:r>
          </a:p>
        </p:txBody>
      </p:sp>
      <p:grpSp>
        <p:nvGrpSpPr>
          <p:cNvPr id="21" name="Group 5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22" name="Freeform 6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8"/>
          <p:cNvGrpSpPr/>
          <p:nvPr/>
        </p:nvGrpSpPr>
        <p:grpSpPr>
          <a:xfrm>
            <a:off x="0" y="6690087"/>
            <a:ext cx="1028700" cy="3177813"/>
            <a:chOff x="0" y="0"/>
            <a:chExt cx="812800" cy="2510865"/>
          </a:xfrm>
        </p:grpSpPr>
        <p:sp>
          <p:nvSpPr>
            <p:cNvPr id="25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11"/>
          <p:cNvGrpSpPr/>
          <p:nvPr/>
        </p:nvGrpSpPr>
        <p:grpSpPr>
          <a:xfrm>
            <a:off x="0" y="0"/>
            <a:ext cx="1028700" cy="1028700"/>
            <a:chOff x="0" y="0"/>
            <a:chExt cx="812800" cy="812800"/>
          </a:xfrm>
        </p:grpSpPr>
        <p:sp>
          <p:nvSpPr>
            <p:cNvPr id="28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14"/>
          <p:cNvSpPr txBox="1"/>
          <p:nvPr/>
        </p:nvSpPr>
        <p:spPr>
          <a:xfrm>
            <a:off x="2717261" y="1943100"/>
            <a:ext cx="9372600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6416"/>
              </a:lnSpc>
              <a:spcBef>
                <a:spcPct val="0"/>
              </a:spcBef>
            </a:pPr>
            <a:r>
              <a:rPr lang="ar-EG" sz="3600" b="1" dirty="0">
                <a:solidFill>
                  <a:srgbClr val="884106"/>
                </a:solidFill>
                <a:latin typeface="Tajawal"/>
                <a:ea typeface="Tajawal"/>
                <a:cs typeface="Tajawal"/>
                <a:sym typeface="Inter"/>
                <a:rtl/>
              </a:rPr>
              <a:t>يمكن تقسيمه إلى ثلاثة مستويات إدارية:</a:t>
            </a:r>
          </a:p>
          <a:p>
            <a:pPr algn="ctr" rtl="1">
              <a:lnSpc>
                <a:spcPts val="2659"/>
              </a:lnSpc>
              <a:spcBef>
                <a:spcPct val="0"/>
              </a:spcBef>
            </a:pPr>
            <a:endParaRPr lang="ar-EG" sz="18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  <a:rtl/>
            </a:endParaRPr>
          </a:p>
        </p:txBody>
      </p:sp>
      <p:sp>
        <p:nvSpPr>
          <p:cNvPr id="32" name="Freeform 11"/>
          <p:cNvSpPr/>
          <p:nvPr/>
        </p:nvSpPr>
        <p:spPr>
          <a:xfrm rot="2651781">
            <a:off x="9507228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448800" y="9702225"/>
            <a:ext cx="686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10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31" name="AutoShape 6"/>
          <p:cNvSpPr/>
          <p:nvPr/>
        </p:nvSpPr>
        <p:spPr>
          <a:xfrm>
            <a:off x="10980959" y="5304137"/>
            <a:ext cx="1665382" cy="0"/>
          </a:xfrm>
          <a:prstGeom prst="line">
            <a:avLst/>
          </a:prstGeom>
          <a:ln w="19050" cap="flat">
            <a:solidFill>
              <a:srgbClr val="303C36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10"/>
          <p:cNvSpPr txBox="1"/>
          <p:nvPr/>
        </p:nvSpPr>
        <p:spPr>
          <a:xfrm>
            <a:off x="2336261" y="5047054"/>
            <a:ext cx="8336091" cy="907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 b="1" i="1" dirty="0">
                <a:solidFill>
                  <a:srgbClr val="454D40"/>
                </a:solidFill>
                <a:latin typeface="Tajawal Bold" panose="020B0604020202020204" charset="-78"/>
                <a:ea typeface="Inter Bold Italics"/>
                <a:cs typeface="Tajawal Bold" panose="020B0604020202020204" charset="-78"/>
                <a:sym typeface="Inter Bold Italics"/>
              </a:rPr>
              <a:t>Middle-level plans </a:t>
            </a:r>
            <a:r>
              <a:rPr lang="ar-EG" sz="2649" b="1" i="1" dirty="0">
                <a:solidFill>
                  <a:srgbClr val="454D40"/>
                </a:solidFill>
                <a:latin typeface="Tajawal Bold" panose="020B0604020202020204" charset="-78"/>
                <a:ea typeface="Inter Bold Italics"/>
                <a:cs typeface="Tajawal Bold" panose="020B0604020202020204" charset="-78"/>
                <a:sym typeface="Inter Bold Italics"/>
              </a:rPr>
              <a:t>التخطيط على مستوى الإدارة الوسطى</a:t>
            </a:r>
          </a:p>
          <a:p>
            <a:pPr algn="l">
              <a:lnSpc>
                <a:spcPts val="3709"/>
              </a:lnSpc>
            </a:pPr>
            <a:endParaRPr lang="en-US" sz="2649" b="1" i="1" dirty="0">
              <a:solidFill>
                <a:srgbClr val="454D40"/>
              </a:solidFill>
              <a:latin typeface="Inter Bold Italics"/>
              <a:ea typeface="Inter Bold Italics"/>
              <a:cs typeface="Inter Bold Italics"/>
              <a:sym typeface="Inter Bold Italics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706753" y="5524500"/>
            <a:ext cx="997453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ar-EG" sz="2000" dirty="0">
                <a:solidFill>
                  <a:srgbClr val="000000"/>
                </a:solidFill>
                <a:latin typeface="Tajawal"/>
                <a:ea typeface="Tajawal"/>
                <a:cs typeface="Tajawal"/>
                <a:sym typeface="Inter Bold"/>
                <a:rtl/>
              </a:rPr>
              <a:t>تضطلع بمهمة هذا التخطيط الإدارة الوسطى بالمنشآت والتي تتمثل بمساعدي المدراء ورؤساء الأقسام  ومدارء الإدارات الفرعية.</a:t>
            </a:r>
          </a:p>
          <a:p>
            <a:pPr marL="342900" indent="-342900" algn="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ar-EG" sz="2000" dirty="0">
                <a:solidFill>
                  <a:srgbClr val="000000"/>
                </a:solidFill>
                <a:latin typeface="Tajawal"/>
                <a:ea typeface="Tajawal"/>
                <a:cs typeface="Tajawal"/>
                <a:sym typeface="Inter Bold"/>
                <a:rtl/>
              </a:rPr>
              <a:t>يتميز ببعده التفصيلي التنفيذي «التكتيكى» ويغطي مدة زمنية متوسطة</a:t>
            </a:r>
          </a:p>
        </p:txBody>
      </p:sp>
      <p:sp>
        <p:nvSpPr>
          <p:cNvPr id="37" name="AutoShape 6"/>
          <p:cNvSpPr/>
          <p:nvPr/>
        </p:nvSpPr>
        <p:spPr>
          <a:xfrm>
            <a:off x="10145618" y="7124700"/>
            <a:ext cx="1665382" cy="0"/>
          </a:xfrm>
          <a:prstGeom prst="line">
            <a:avLst/>
          </a:prstGeom>
          <a:ln w="19050" cap="flat">
            <a:solidFill>
              <a:srgbClr val="303C36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Box 10"/>
          <p:cNvSpPr txBox="1"/>
          <p:nvPr/>
        </p:nvSpPr>
        <p:spPr>
          <a:xfrm>
            <a:off x="1905000" y="6819900"/>
            <a:ext cx="8336091" cy="907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 b="1" i="1" dirty="0">
                <a:solidFill>
                  <a:srgbClr val="454D40"/>
                </a:solidFill>
                <a:latin typeface="Tajawal Bold" panose="020B0604020202020204" charset="-78"/>
                <a:ea typeface="Inter Bold Italics"/>
                <a:cs typeface="Tajawal Bold" panose="020B0604020202020204" charset="-78"/>
                <a:sym typeface="Inter Bold Italics"/>
              </a:rPr>
              <a:t>Lower-level plans </a:t>
            </a:r>
            <a:r>
              <a:rPr lang="ar-EG" sz="2649" b="1" i="1" dirty="0">
                <a:solidFill>
                  <a:srgbClr val="454D40"/>
                </a:solidFill>
                <a:latin typeface="Tajawal Bold" panose="020B0604020202020204" charset="-78"/>
                <a:ea typeface="Inter Bold Italics"/>
                <a:cs typeface="Tajawal Bold" panose="020B0604020202020204" charset="-78"/>
                <a:sym typeface="Inter Bold Italics"/>
              </a:rPr>
              <a:t>التخطيط على مستوى الإدارة الدنيا</a:t>
            </a:r>
          </a:p>
          <a:p>
            <a:pPr algn="l">
              <a:lnSpc>
                <a:spcPts val="3709"/>
              </a:lnSpc>
            </a:pPr>
            <a:endParaRPr lang="en-US" sz="2649" b="1" i="1" dirty="0">
              <a:solidFill>
                <a:srgbClr val="454D40"/>
              </a:solidFill>
              <a:latin typeface="Inter Bold Italics"/>
              <a:ea typeface="Inter Bold Italics"/>
              <a:cs typeface="Inter Bold Italics"/>
              <a:sym typeface="Inter Bold Italics"/>
            </a:endParaRPr>
          </a:p>
        </p:txBody>
      </p:sp>
      <p:sp>
        <p:nvSpPr>
          <p:cNvPr id="39" name="TextBox 11"/>
          <p:cNvSpPr txBox="1"/>
          <p:nvPr/>
        </p:nvSpPr>
        <p:spPr>
          <a:xfrm>
            <a:off x="1295400" y="7297346"/>
            <a:ext cx="867913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ar-EG" sz="2000" dirty="0">
                <a:solidFill>
                  <a:srgbClr val="000000"/>
                </a:solidFill>
                <a:latin typeface="Tajawal"/>
                <a:ea typeface="Tajawal"/>
                <a:cs typeface="Tajawal"/>
                <a:sym typeface="Inter Bold"/>
                <a:rtl/>
              </a:rPr>
              <a:t>هذا تضطلع بمهمة هذا التخطيط الإدارة الدنيا والتي تتمثل بالمشرفين ورؤساء الشعب</a:t>
            </a:r>
          </a:p>
          <a:p>
            <a:pPr marL="342900" indent="-342900" algn="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ar-EG" sz="2000" dirty="0">
                <a:solidFill>
                  <a:srgbClr val="000000"/>
                </a:solidFill>
                <a:latin typeface="Tajawal"/>
                <a:ea typeface="Tajawal"/>
                <a:cs typeface="Tajawal"/>
                <a:sym typeface="Inter Bold"/>
                <a:rtl/>
              </a:rPr>
              <a:t>النوع من التخطيط طبيعته تشغيلية ويتم خلال مدة زمنية قصيرة أقل من سنة</a:t>
            </a:r>
          </a:p>
          <a:p>
            <a:pPr algn="r" rtl="1">
              <a:spcBef>
                <a:spcPct val="0"/>
              </a:spcBef>
            </a:pPr>
            <a:endParaRPr lang="ar-EG" sz="2000" b="1" dirty="0">
              <a:solidFill>
                <a:srgbClr val="000000"/>
              </a:solidFill>
              <a:latin typeface="Tajawal"/>
              <a:ea typeface="Tajawal"/>
              <a:cs typeface="Tajawal"/>
              <a:sym typeface="Inter Bold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181916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64608"/>
              </p:ext>
            </p:extLst>
          </p:nvPr>
        </p:nvGraphicFramePr>
        <p:xfrm>
          <a:off x="1295400" y="952500"/>
          <a:ext cx="15697200" cy="8662459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523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latin typeface="Tajawal Bold" panose="020B0604020202020204" charset="-78"/>
                          <a:cs typeface="Tajawal Bold" panose="020B0604020202020204" charset="-78"/>
                        </a:rPr>
                        <a:t>المستوى الإداري</a:t>
                      </a:r>
                      <a:endParaRPr lang="ar-SA" sz="3600" b="1" dirty="0">
                        <a:solidFill>
                          <a:srgbClr val="FF0000"/>
                        </a:solidFill>
                        <a:latin typeface="Tajawal Bold" panose="020B0604020202020204" charset="-78"/>
                        <a:cs typeface="Tajawal Bold" panose="020B0604020202020204" charset="-78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latin typeface="Tajawal Bold" panose="020B0604020202020204" charset="-78"/>
                          <a:cs typeface="Tajawal Bold" panose="020B0604020202020204" charset="-78"/>
                        </a:rPr>
                        <a:t>نوع الخطة</a:t>
                      </a:r>
                      <a:endParaRPr lang="ar-SA" sz="3600" b="1" dirty="0">
                        <a:solidFill>
                          <a:srgbClr val="FF0000"/>
                        </a:solidFill>
                        <a:latin typeface="Tajawal Bold" panose="020B0604020202020204" charset="-78"/>
                        <a:cs typeface="Tajawal Bold" panose="020B0604020202020204" charset="-78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latin typeface="Tajawal Bold" panose="020B0604020202020204" charset="-78"/>
                          <a:cs typeface="Tajawal Bold" panose="020B0604020202020204" charset="-78"/>
                        </a:rPr>
                        <a:t>مدة الخطة</a:t>
                      </a:r>
                      <a:endParaRPr lang="ar-SA" sz="3600" b="1" dirty="0">
                        <a:solidFill>
                          <a:srgbClr val="FF0000"/>
                        </a:solidFill>
                        <a:latin typeface="Tajawal Bold" panose="020B0604020202020204" charset="-78"/>
                        <a:cs typeface="Tajawal Bold" panose="020B0604020202020204" charset="-78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139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latin typeface="Tajawal Bold" panose="020B0604020202020204" charset="-78"/>
                          <a:cs typeface="Tajawal Bold" panose="020B0604020202020204" charset="-78"/>
                        </a:rPr>
                        <a:t>الإدارة العليا</a:t>
                      </a:r>
                    </a:p>
                    <a:p>
                      <a:pPr algn="r" rtl="1"/>
                      <a:endParaRPr lang="ar-SA" sz="3600" dirty="0">
                        <a:latin typeface="Tajawal Bold" panose="020B0604020202020204" charset="-78"/>
                        <a:cs typeface="Tajawal Bold" panose="020B0604020202020204" charset="-78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A" sz="300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رئيس مجلس الإدارة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A" sz="300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المدير العام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A" sz="300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مدير الإدارات العامة</a:t>
                      </a:r>
                    </a:p>
                  </a:txBody>
                  <a:tcPr marL="137160" marR="137160" marT="68580" marB="68580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latin typeface="Tajawal Bold" panose="020B0604020202020204" charset="-78"/>
                        <a:cs typeface="Tajawal Bold" panose="020B0604020202020204" charset="-78"/>
                      </a:endParaRPr>
                    </a:p>
                    <a:p>
                      <a:pPr algn="ctr" rtl="1"/>
                      <a:endParaRPr lang="ar-SA" sz="3600" dirty="0">
                        <a:latin typeface="Tajawal Bold" panose="020B0604020202020204" charset="-78"/>
                        <a:cs typeface="Tajawal Bold" panose="020B0604020202020204" charset="-78"/>
                      </a:endParaRPr>
                    </a:p>
                    <a:p>
                      <a:pPr algn="ctr" rtl="1"/>
                      <a:endParaRPr lang="ar-SA" sz="3600" dirty="0">
                        <a:latin typeface="Tajawal Bold" panose="020B0604020202020204" charset="-78"/>
                        <a:cs typeface="Tajawal Bold" panose="020B0604020202020204" charset="-78"/>
                      </a:endParaRPr>
                    </a:p>
                    <a:p>
                      <a:pPr algn="ctr" rtl="1"/>
                      <a:r>
                        <a:rPr lang="ar-SA" sz="360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الخطة</a:t>
                      </a:r>
                      <a:r>
                        <a:rPr lang="ar-SA" sz="3600" baseline="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 الاستراتيجية</a:t>
                      </a:r>
                      <a:endParaRPr lang="ar-SA" sz="3600" b="1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7160" marR="137160" marT="68580" marB="68580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latin typeface="Tajawal Bold" panose="020B0604020202020204" charset="-78"/>
                        <a:cs typeface="Tajawal Bold" panose="020B0604020202020204" charset="-78"/>
                      </a:endParaRPr>
                    </a:p>
                    <a:p>
                      <a:pPr algn="ctr" rtl="1"/>
                      <a:endParaRPr lang="ar-SA" sz="3600" dirty="0">
                        <a:latin typeface="Tajawal Bold" panose="020B0604020202020204" charset="-78"/>
                        <a:cs typeface="Tajawal Bold" panose="020B0604020202020204" charset="-78"/>
                      </a:endParaRPr>
                    </a:p>
                    <a:p>
                      <a:pPr algn="ctr" rtl="1"/>
                      <a:endParaRPr lang="ar-SA" sz="3600" dirty="0">
                        <a:latin typeface="Tajawal Bold" panose="020B0604020202020204" charset="-78"/>
                        <a:cs typeface="Tajawal Bold" panose="020B0604020202020204" charset="-78"/>
                      </a:endParaRPr>
                    </a:p>
                    <a:p>
                      <a:pPr algn="ctr" rtl="1"/>
                      <a:r>
                        <a:rPr lang="ar-SA" sz="360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الخطة</a:t>
                      </a:r>
                      <a:r>
                        <a:rPr lang="ar-SA" sz="3600" baseline="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 طويلة الأجل</a:t>
                      </a:r>
                      <a:endParaRPr lang="ar-SA" sz="3600" b="1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7160" marR="137160" marT="68580" marB="68580">
                    <a:solidFill>
                      <a:srgbClr val="99663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168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latin typeface="Tajawal Bold" panose="020B0604020202020204" charset="-78"/>
                          <a:cs typeface="Tajawal Bold" panose="020B0604020202020204" charset="-78"/>
                        </a:rPr>
                        <a:t>الإدارة الوسطى</a:t>
                      </a:r>
                    </a:p>
                    <a:p>
                      <a:pPr algn="ctr" rtl="1"/>
                      <a:endParaRPr lang="ar-SA" sz="3600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A" sz="300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مديرو الأقسام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A" sz="300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مساعدو المدراء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  <a:p>
                      <a:pPr algn="ctr" rtl="1"/>
                      <a:endParaRPr lang="ar-SA" sz="3600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  <a:p>
                      <a:pPr algn="ctr" rtl="1"/>
                      <a:r>
                        <a:rPr lang="ar-SA" sz="360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الخطة التكتيكية</a:t>
                      </a:r>
                      <a:endParaRPr lang="ar-SA" sz="3600" b="1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  <a:p>
                      <a:pPr algn="ctr" rtl="1"/>
                      <a:endParaRPr lang="ar-SA" sz="3600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  <a:p>
                      <a:pPr algn="ctr" rtl="1"/>
                      <a:r>
                        <a:rPr lang="ar-SA" sz="360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الخطة متوسطة الأجل</a:t>
                      </a:r>
                      <a:endParaRPr lang="ar-SA" sz="3600" b="1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18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latin typeface="Tajawal Bold" panose="020B0604020202020204" charset="-78"/>
                          <a:cs typeface="Tajawal Bold" panose="020B0604020202020204" charset="-78"/>
                        </a:rPr>
                        <a:t>الإدارة الدنيا</a:t>
                      </a:r>
                    </a:p>
                    <a:p>
                      <a:pPr algn="ctr" rtl="1"/>
                      <a:endParaRPr lang="ar-SA" sz="3600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A" sz="300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المشرفون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A" sz="300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رؤساء الشعب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A" sz="300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رؤساء فرق العمل</a:t>
                      </a:r>
                      <a:endParaRPr lang="ar-SA" sz="3000" b="1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7160" marR="137160" marT="68580" marB="68580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  <a:p>
                      <a:pPr algn="ctr" rtl="1"/>
                      <a:endParaRPr lang="ar-SA" sz="3600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  <a:p>
                      <a:pPr algn="ctr" rtl="1"/>
                      <a:r>
                        <a:rPr lang="ar-SA" sz="360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الخطة التشغيلية</a:t>
                      </a:r>
                      <a:endParaRPr lang="ar-SA" sz="3600" b="1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7160" marR="137160" marT="68580" marB="68580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  <a:p>
                      <a:pPr algn="ctr" rtl="1"/>
                      <a:endParaRPr lang="ar-SA" sz="3600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  <a:p>
                      <a:pPr algn="ctr" rtl="1"/>
                      <a:r>
                        <a:rPr lang="ar-SA" sz="3600" dirty="0">
                          <a:latin typeface="Tajawal" panose="00000500000000000000" pitchFamily="2" charset="-78"/>
                          <a:cs typeface="Tajawal" panose="00000500000000000000" pitchFamily="2" charset="-78"/>
                        </a:rPr>
                        <a:t>الخطة قصيرة الأجل</a:t>
                      </a:r>
                      <a:endParaRPr lang="ar-SA" sz="3600" b="1" dirty="0"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7160" marR="137160" marT="68580" marB="68580">
                    <a:solidFill>
                      <a:srgbClr val="99663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324600" y="178777"/>
            <a:ext cx="6019800" cy="697523"/>
          </a:xfrm>
          <a:prstGeom prst="roundRect">
            <a:avLst/>
          </a:prstGeom>
          <a:solidFill>
            <a:srgbClr val="8841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3"/>
          <p:cNvSpPr txBox="1"/>
          <p:nvPr/>
        </p:nvSpPr>
        <p:spPr>
          <a:xfrm>
            <a:off x="6400800" y="0"/>
            <a:ext cx="6019800" cy="719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6159"/>
              </a:lnSpc>
              <a:spcBef>
                <a:spcPct val="0"/>
              </a:spcBef>
            </a:pPr>
            <a:r>
              <a:rPr lang="ar-EG" sz="32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التقسيم حسب المستوى الإداري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8" name="Freeform 6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0" y="6690087"/>
            <a:ext cx="1028700" cy="3177813"/>
            <a:chOff x="0" y="0"/>
            <a:chExt cx="812800" cy="2510865"/>
          </a:xfrm>
        </p:grpSpPr>
        <p:sp>
          <p:nvSpPr>
            <p:cNvPr id="11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1"/>
          <p:cNvGrpSpPr/>
          <p:nvPr/>
        </p:nvGrpSpPr>
        <p:grpSpPr>
          <a:xfrm>
            <a:off x="0" y="0"/>
            <a:ext cx="1028700" cy="1028700"/>
            <a:chOff x="0" y="0"/>
            <a:chExt cx="812800" cy="812800"/>
          </a:xfrm>
        </p:grpSpPr>
        <p:sp>
          <p:nvSpPr>
            <p:cNvPr id="14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17" name="Freeform 11"/>
          <p:cNvSpPr/>
          <p:nvPr/>
        </p:nvSpPr>
        <p:spPr>
          <a:xfrm rot="2651781">
            <a:off x="9239003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80575" y="9702225"/>
            <a:ext cx="68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11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8643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27106" y="6528804"/>
            <a:ext cx="4228765" cy="3034296"/>
            <a:chOff x="0" y="0"/>
            <a:chExt cx="5638353" cy="4045728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1592625" y="0"/>
              <a:ext cx="4045728" cy="4045728"/>
              <a:chOff x="0" y="0"/>
              <a:chExt cx="6355080" cy="63550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8C52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1893024" y="300399"/>
              <a:ext cx="3444930" cy="3444930"/>
              <a:chOff x="0" y="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8C52FF">
                  <a:alpha val="4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AutoShape 7"/>
            <p:cNvSpPr/>
            <p:nvPr/>
          </p:nvSpPr>
          <p:spPr>
            <a:xfrm rot="-7861798">
              <a:off x="-562067" y="2190023"/>
              <a:ext cx="3468230" cy="0"/>
            </a:xfrm>
            <a:prstGeom prst="line">
              <a:avLst/>
            </a:prstGeom>
            <a:ln w="89297" cap="flat">
              <a:solidFill>
                <a:srgbClr val="8C52FF"/>
              </a:solidFill>
              <a:prstDash val="sysDot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97546" y="3931152"/>
            <a:ext cx="3034296" cy="4537154"/>
            <a:chOff x="0" y="0"/>
            <a:chExt cx="4045728" cy="6049539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4045728" cy="4045728"/>
              <a:chOff x="0" y="0"/>
              <a:chExt cx="6355080" cy="635508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ED95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300399" y="300399"/>
              <a:ext cx="3444930" cy="3444930"/>
              <a:chOff x="0" y="0"/>
              <a:chExt cx="6355080" cy="635508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ED957">
                  <a:alpha val="4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AutoShape 13"/>
            <p:cNvSpPr/>
            <p:nvPr/>
          </p:nvSpPr>
          <p:spPr>
            <a:xfrm rot="7996991">
              <a:off x="485474" y="4711889"/>
              <a:ext cx="3468230" cy="0"/>
            </a:xfrm>
            <a:prstGeom prst="line">
              <a:avLst/>
            </a:prstGeom>
            <a:ln w="89297" cap="flat">
              <a:solidFill>
                <a:srgbClr val="7ED957"/>
              </a:solidFill>
              <a:prstDash val="sysDot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626852" y="1333500"/>
            <a:ext cx="4484690" cy="3034296"/>
            <a:chOff x="0" y="0"/>
            <a:chExt cx="5979587" cy="4045728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0" y="0"/>
              <a:ext cx="4045728" cy="4045728"/>
              <a:chOff x="0" y="0"/>
              <a:chExt cx="6355080" cy="635508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8C52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300399" y="300399"/>
              <a:ext cx="3444930" cy="3444930"/>
              <a:chOff x="0" y="0"/>
              <a:chExt cx="6355080" cy="635508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8C52FF">
                  <a:alpha val="4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rot="2769597">
              <a:off x="3012138" y="1978216"/>
              <a:ext cx="3468230" cy="0"/>
            </a:xfrm>
            <a:prstGeom prst="line">
              <a:avLst/>
            </a:prstGeom>
            <a:ln w="89297" cap="flat">
              <a:solidFill>
                <a:srgbClr val="8C52FF"/>
              </a:solidFill>
              <a:prstDash val="sysDot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156158" y="2504811"/>
            <a:ext cx="3034296" cy="4460637"/>
            <a:chOff x="0" y="0"/>
            <a:chExt cx="4045728" cy="5947516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0" y="1901787"/>
              <a:ext cx="4045728" cy="4045728"/>
              <a:chOff x="0" y="0"/>
              <a:chExt cx="6355080" cy="635508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ED95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300399" y="2202187"/>
              <a:ext cx="3444930" cy="3444930"/>
              <a:chOff x="0" y="0"/>
              <a:chExt cx="6355080" cy="635508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7ED957">
                  <a:alpha val="4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AutoShape 25"/>
            <p:cNvSpPr/>
            <p:nvPr/>
          </p:nvSpPr>
          <p:spPr>
            <a:xfrm rot="-2699999">
              <a:off x="101677" y="1213127"/>
              <a:ext cx="3468230" cy="0"/>
            </a:xfrm>
            <a:prstGeom prst="line">
              <a:avLst/>
            </a:prstGeom>
            <a:ln w="89297" cap="flat">
              <a:solidFill>
                <a:srgbClr val="7ED957"/>
              </a:solidFill>
              <a:prstDash val="sysDot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410200" y="5219700"/>
            <a:ext cx="246869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5"/>
              </a:lnSpc>
              <a:spcBef>
                <a:spcPct val="0"/>
              </a:spcBef>
            </a:pPr>
            <a:r>
              <a:rPr lang="ar-EG" sz="3600" b="1" dirty="0">
                <a:solidFill>
                  <a:srgbClr val="7ED957"/>
                </a:solidFill>
                <a:latin typeface="Tajawal Bold" panose="020B0604020202020204" charset="-78"/>
                <a:ea typeface="Open Sans Bold"/>
                <a:cs typeface="Tajawal Bold" panose="020B0604020202020204" charset="-78"/>
                <a:sym typeface="Open Sans Bold"/>
              </a:rPr>
              <a:t>الإجراءات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515600" y="5219700"/>
            <a:ext cx="246869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5"/>
              </a:lnSpc>
              <a:spcBef>
                <a:spcPct val="0"/>
              </a:spcBef>
            </a:pPr>
            <a:r>
              <a:rPr lang="ar-EG" sz="3600" b="1" dirty="0">
                <a:solidFill>
                  <a:srgbClr val="7ED957"/>
                </a:solidFill>
                <a:latin typeface="Tajawal Bold" panose="020B0604020202020204" charset="-78"/>
                <a:ea typeface="Open Sans Bold"/>
                <a:cs typeface="Tajawal Bold" panose="020B0604020202020204" charset="-78"/>
                <a:sym typeface="Open Sans Bold"/>
              </a:rPr>
              <a:t>الأهداف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924800" y="2781300"/>
            <a:ext cx="246869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5"/>
              </a:lnSpc>
              <a:spcBef>
                <a:spcPct val="0"/>
              </a:spcBef>
            </a:pPr>
            <a:r>
              <a:rPr lang="ar-EG" sz="3600" b="1" dirty="0">
                <a:solidFill>
                  <a:srgbClr val="8C52FF"/>
                </a:solidFill>
                <a:latin typeface="Tajawal Bold" panose="020B0604020202020204" charset="-78"/>
                <a:ea typeface="Open Sans Bold"/>
                <a:cs typeface="Tajawal Bold" panose="020B0604020202020204" charset="-78"/>
                <a:sym typeface="Open Sans Bold"/>
              </a:rPr>
              <a:t>السياسات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001000" y="7886700"/>
            <a:ext cx="246869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5"/>
              </a:lnSpc>
              <a:spcBef>
                <a:spcPct val="0"/>
              </a:spcBef>
            </a:pPr>
            <a:r>
              <a:rPr lang="ar-EG" sz="3600" b="1" dirty="0">
                <a:solidFill>
                  <a:srgbClr val="8C52FF"/>
                </a:solidFill>
                <a:latin typeface="Tajawal Bold" panose="020B0604020202020204" charset="-78"/>
                <a:ea typeface="Open Sans Bold"/>
                <a:cs typeface="Tajawal Bold" panose="020B0604020202020204" charset="-78"/>
                <a:sym typeface="Open Sans Bold"/>
              </a:rPr>
              <a:t>القواعد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486400" y="201637"/>
            <a:ext cx="6934200" cy="697523"/>
          </a:xfrm>
          <a:prstGeom prst="roundRect">
            <a:avLst/>
          </a:prstGeom>
          <a:solidFill>
            <a:srgbClr val="8841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"/>
          <p:cNvSpPr txBox="1"/>
          <p:nvPr/>
        </p:nvSpPr>
        <p:spPr>
          <a:xfrm>
            <a:off x="5562600" y="22860"/>
            <a:ext cx="6858000" cy="719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Elements of planning </a:t>
            </a:r>
            <a:r>
              <a:rPr lang="ar-EG" sz="32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عناصر التخطيط</a:t>
            </a:r>
          </a:p>
        </p:txBody>
      </p:sp>
      <p:grpSp>
        <p:nvGrpSpPr>
          <p:cNvPr id="40" name="Group 5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41" name="Freeform 6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7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8"/>
          <p:cNvGrpSpPr/>
          <p:nvPr/>
        </p:nvGrpSpPr>
        <p:grpSpPr>
          <a:xfrm>
            <a:off x="0" y="6690087"/>
            <a:ext cx="1028700" cy="3177813"/>
            <a:chOff x="0" y="0"/>
            <a:chExt cx="812800" cy="2510865"/>
          </a:xfrm>
        </p:grpSpPr>
        <p:sp>
          <p:nvSpPr>
            <p:cNvPr id="44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" name="Group 11"/>
          <p:cNvGrpSpPr/>
          <p:nvPr/>
        </p:nvGrpSpPr>
        <p:grpSpPr>
          <a:xfrm>
            <a:off x="0" y="0"/>
            <a:ext cx="1028700" cy="1028700"/>
            <a:chOff x="0" y="0"/>
            <a:chExt cx="812800" cy="812800"/>
          </a:xfrm>
        </p:grpSpPr>
        <p:sp>
          <p:nvSpPr>
            <p:cNvPr id="47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50" name="Freeform 11"/>
          <p:cNvSpPr/>
          <p:nvPr/>
        </p:nvSpPr>
        <p:spPr>
          <a:xfrm rot="2651781">
            <a:off x="9239003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9180575" y="9702225"/>
            <a:ext cx="68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12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4495800" y="876300"/>
            <a:ext cx="12276025" cy="8229600"/>
          </a:xfrm>
          <a:custGeom>
            <a:avLst/>
            <a:gdLst/>
            <a:ahLst/>
            <a:cxnLst/>
            <a:rect l="l" t="t" r="r" b="b"/>
            <a:pathLst>
              <a:path w="14638225" h="8229600">
                <a:moveTo>
                  <a:pt x="0" y="0"/>
                </a:moveTo>
                <a:lnTo>
                  <a:pt x="14638225" y="0"/>
                </a:lnTo>
                <a:lnTo>
                  <a:pt x="1463822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2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4095355" y="743346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167911" y="876300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795588" y="-1989626"/>
            <a:ext cx="2882434" cy="288243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192001" y="1333500"/>
            <a:ext cx="4953000" cy="914400"/>
            <a:chOff x="0" y="0"/>
            <a:chExt cx="12283556" cy="2220810"/>
          </a:xfrm>
        </p:grpSpPr>
        <p:sp>
          <p:nvSpPr>
            <p:cNvPr id="13" name="Freeform 13"/>
            <p:cNvSpPr/>
            <p:nvPr/>
          </p:nvSpPr>
          <p:spPr>
            <a:xfrm>
              <a:off x="3644490" y="0"/>
              <a:ext cx="5380818" cy="2220810"/>
            </a:xfrm>
            <a:custGeom>
              <a:avLst/>
              <a:gdLst/>
              <a:ahLst/>
              <a:cxnLst/>
              <a:rect l="l" t="t" r="r" b="b"/>
              <a:pathLst>
                <a:path w="5380818" h="2220810">
                  <a:moveTo>
                    <a:pt x="0" y="0"/>
                  </a:moveTo>
                  <a:lnTo>
                    <a:pt x="5380818" y="0"/>
                  </a:lnTo>
                  <a:lnTo>
                    <a:pt x="5380818" y="2220810"/>
                  </a:lnTo>
                  <a:lnTo>
                    <a:pt x="0" y="222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5380818" cy="2220810"/>
            </a:xfrm>
            <a:custGeom>
              <a:avLst/>
              <a:gdLst/>
              <a:ahLst/>
              <a:cxnLst/>
              <a:rect l="l" t="t" r="r" b="b"/>
              <a:pathLst>
                <a:path w="5380818" h="2220810">
                  <a:moveTo>
                    <a:pt x="0" y="0"/>
                  </a:moveTo>
                  <a:lnTo>
                    <a:pt x="5380818" y="0"/>
                  </a:lnTo>
                  <a:lnTo>
                    <a:pt x="5380818" y="2220810"/>
                  </a:lnTo>
                  <a:lnTo>
                    <a:pt x="0" y="222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902738" y="0"/>
              <a:ext cx="5380818" cy="2220810"/>
            </a:xfrm>
            <a:custGeom>
              <a:avLst/>
              <a:gdLst/>
              <a:ahLst/>
              <a:cxnLst/>
              <a:rect l="l" t="t" r="r" b="b"/>
              <a:pathLst>
                <a:path w="5380818" h="2220810">
                  <a:moveTo>
                    <a:pt x="0" y="0"/>
                  </a:moveTo>
                  <a:lnTo>
                    <a:pt x="5380818" y="0"/>
                  </a:lnTo>
                  <a:lnTo>
                    <a:pt x="5380818" y="2220810"/>
                  </a:lnTo>
                  <a:lnTo>
                    <a:pt x="0" y="222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887201" y="1257300"/>
            <a:ext cx="5257800" cy="1931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ajawal Bold"/>
                <a:ea typeface="Tajawal Bold"/>
                <a:cs typeface="Tajawal Bold"/>
                <a:sym typeface="League Spartan"/>
                <a:rtl/>
              </a:rPr>
              <a:t>Objectives    </a:t>
            </a:r>
            <a:r>
              <a:rPr lang="ar-EG" sz="3200" b="1" dirty="0">
                <a:solidFill>
                  <a:srgbClr val="000000"/>
                </a:solidFill>
                <a:latin typeface="Tajawal Bold"/>
                <a:ea typeface="Tajawal Bold"/>
                <a:cs typeface="Tajawal Bold"/>
                <a:sym typeface="League Spartan"/>
                <a:rtl/>
              </a:rPr>
              <a:t>الأهداف</a:t>
            </a:r>
          </a:p>
          <a:p>
            <a:pPr algn="just">
              <a:lnSpc>
                <a:spcPts val="9349"/>
              </a:lnSpc>
            </a:pPr>
            <a:endParaRPr lang="ar-EG" sz="8499" dirty="0">
              <a:solidFill>
                <a:srgbClr val="626953"/>
              </a:solidFill>
              <a:latin typeface="League Spartan"/>
              <a:ea typeface="League Spartan"/>
              <a:cs typeface="League Spartan"/>
              <a:sym typeface="League Spartan"/>
              <a:rtl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24400" y="3162300"/>
            <a:ext cx="11769519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r" rtl="1">
              <a:lnSpc>
                <a:spcPts val="5599"/>
              </a:lnSpc>
              <a:buFont typeface="Wingdings" panose="05000000000000000000" pitchFamily="2" charset="2"/>
              <a:buChar char="q"/>
            </a:pPr>
            <a:r>
              <a:rPr lang="ar-EG" sz="2400" dirty="0">
                <a:latin typeface="Tajawal" panose="00000500000000000000" pitchFamily="2" charset="-78"/>
                <a:ea typeface="Poppins"/>
                <a:cs typeface="Tajawal" panose="00000500000000000000" pitchFamily="2" charset="-78"/>
                <a:sym typeface="Poppins"/>
                <a:rtl/>
              </a:rPr>
              <a:t>نعرف الأهداف بأنها:”الأغراض والغايات التي يراد تحقيقها في المستقبل”.</a:t>
            </a:r>
          </a:p>
          <a:p>
            <a:pPr marL="342900" indent="-342900" algn="r" rtl="1">
              <a:lnSpc>
                <a:spcPts val="5599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Tajawal" panose="00000500000000000000" pitchFamily="2" charset="-78"/>
                <a:ea typeface="Poppins"/>
                <a:cs typeface="Tajawal" panose="00000500000000000000" pitchFamily="2" charset="-78"/>
                <a:sym typeface="Poppins"/>
                <a:rtl/>
              </a:rPr>
              <a:t>الشروط التي يجب مراعاتها عند وضع الأهداف منها:</a:t>
            </a:r>
          </a:p>
          <a:p>
            <a:pPr marL="800100" lvl="1" indent="-342900" algn="r" rtl="1">
              <a:lnSpc>
                <a:spcPts val="5599"/>
              </a:lnSpc>
              <a:buFont typeface="Wingdings" panose="05000000000000000000" pitchFamily="2" charset="2"/>
              <a:buChar char="ü"/>
            </a:pPr>
            <a:r>
              <a:rPr lang="ar-EG" sz="2400" dirty="0">
                <a:latin typeface="Tajawal" panose="00000500000000000000" pitchFamily="2" charset="-78"/>
                <a:ea typeface="Poppins"/>
                <a:cs typeface="Tajawal" panose="00000500000000000000" pitchFamily="2" charset="-78"/>
                <a:sym typeface="Poppins"/>
                <a:rtl/>
              </a:rPr>
              <a:t>وضوح الهدف</a:t>
            </a:r>
          </a:p>
          <a:p>
            <a:pPr marL="800100" lvl="1" indent="-342900" algn="r" rtl="1">
              <a:lnSpc>
                <a:spcPts val="5599"/>
              </a:lnSpc>
              <a:buFont typeface="Wingdings" panose="05000000000000000000" pitchFamily="2" charset="2"/>
              <a:buChar char="ü"/>
            </a:pPr>
            <a:r>
              <a:rPr lang="ar-EG" sz="2400" dirty="0">
                <a:latin typeface="Tajawal" panose="00000500000000000000" pitchFamily="2" charset="-78"/>
                <a:ea typeface="Poppins"/>
                <a:cs typeface="Tajawal" panose="00000500000000000000" pitchFamily="2" charset="-78"/>
                <a:sym typeface="Poppins"/>
                <a:rtl/>
              </a:rPr>
              <a:t>مشروعية الهدف</a:t>
            </a:r>
          </a:p>
          <a:p>
            <a:pPr marL="800100" lvl="1" indent="-342900" algn="r" rtl="1">
              <a:lnSpc>
                <a:spcPts val="5599"/>
              </a:lnSpc>
              <a:buFont typeface="Wingdings" panose="05000000000000000000" pitchFamily="2" charset="2"/>
              <a:buChar char="ü"/>
            </a:pPr>
            <a:r>
              <a:rPr lang="ar-EG" sz="2400" dirty="0">
                <a:latin typeface="Tajawal" panose="00000500000000000000" pitchFamily="2" charset="-78"/>
                <a:ea typeface="Poppins"/>
                <a:cs typeface="Tajawal" panose="00000500000000000000" pitchFamily="2" charset="-78"/>
                <a:sym typeface="Poppins"/>
                <a:rtl/>
              </a:rPr>
              <a:t>واقعية الهدف</a:t>
            </a:r>
            <a:endParaRPr lang="en-US" sz="2400" dirty="0">
              <a:latin typeface="Tajawal" panose="00000500000000000000" pitchFamily="2" charset="-78"/>
              <a:ea typeface="Poppins"/>
              <a:cs typeface="Tajawal" panose="00000500000000000000" pitchFamily="2" charset="-78"/>
              <a:sym typeface="Poppins"/>
              <a:rtl/>
            </a:endParaRPr>
          </a:p>
          <a:p>
            <a:pPr marL="800100" lvl="1" indent="-342900" algn="r" rtl="1">
              <a:lnSpc>
                <a:spcPts val="5599"/>
              </a:lnSpc>
              <a:buFont typeface="Wingdings" panose="05000000000000000000" pitchFamily="2" charset="2"/>
              <a:buChar char="ü"/>
            </a:pPr>
            <a:r>
              <a:rPr lang="ar-EG" sz="2400" dirty="0">
                <a:latin typeface="Tajawal" panose="00000500000000000000" pitchFamily="2" charset="-78"/>
                <a:ea typeface="Poppins"/>
                <a:cs typeface="Tajawal" panose="00000500000000000000" pitchFamily="2" charset="-78"/>
                <a:sym typeface="Poppins"/>
                <a:rtl/>
              </a:rPr>
              <a:t>قابلية قياس الهدف</a:t>
            </a:r>
          </a:p>
          <a:p>
            <a:pPr marL="800100" lvl="1" indent="-342900" algn="r" rtl="1">
              <a:lnSpc>
                <a:spcPts val="5599"/>
              </a:lnSpc>
              <a:buFont typeface="Wingdings" panose="05000000000000000000" pitchFamily="2" charset="2"/>
              <a:buChar char="ü"/>
            </a:pPr>
            <a:r>
              <a:rPr lang="ar-EG" sz="2400" dirty="0">
                <a:latin typeface="Tajawal" panose="00000500000000000000" pitchFamily="2" charset="-78"/>
                <a:ea typeface="Poppins"/>
                <a:cs typeface="Tajawal" panose="00000500000000000000" pitchFamily="2" charset="-78"/>
                <a:sym typeface="Poppins"/>
                <a:rtl/>
              </a:rPr>
              <a:t>محدد بوقت</a:t>
            </a:r>
          </a:p>
          <a:p>
            <a:pPr algn="r" rtl="1">
              <a:lnSpc>
                <a:spcPts val="5599"/>
              </a:lnSpc>
            </a:pPr>
            <a:endParaRPr lang="ar-EG" sz="2400" dirty="0">
              <a:latin typeface="Tajawal" panose="00000500000000000000" pitchFamily="2" charset="-78"/>
              <a:ea typeface="Poppins"/>
              <a:cs typeface="Tajawal" panose="00000500000000000000" pitchFamily="2" charset="-78"/>
              <a:sym typeface="Poppins"/>
              <a:rtl/>
            </a:endParaRPr>
          </a:p>
          <a:p>
            <a:pPr algn="r" rtl="1">
              <a:lnSpc>
                <a:spcPts val="5599"/>
              </a:lnSpc>
              <a:spcBef>
                <a:spcPct val="0"/>
              </a:spcBef>
            </a:pPr>
            <a:endParaRPr lang="ar-EG" sz="2400" dirty="0">
              <a:latin typeface="Tajawal" panose="00000500000000000000" pitchFamily="2" charset="-78"/>
              <a:ea typeface="Poppins"/>
              <a:cs typeface="Tajawal" panose="00000500000000000000" pitchFamily="2" charset="-78"/>
              <a:sym typeface="Poppins"/>
              <a:rtl/>
            </a:endParaRPr>
          </a:p>
        </p:txBody>
      </p:sp>
      <p:sp>
        <p:nvSpPr>
          <p:cNvPr id="19" name="Freeform 11"/>
          <p:cNvSpPr/>
          <p:nvPr/>
        </p:nvSpPr>
        <p:spPr>
          <a:xfrm rot="2651781">
            <a:off x="9507228" y="9527804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448800" y="9549826"/>
            <a:ext cx="686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13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68" y="3105422"/>
            <a:ext cx="4171950" cy="5429250"/>
          </a:xfrm>
          <a:prstGeom prst="rect">
            <a:avLst/>
          </a:prstGeom>
        </p:spPr>
      </p:pic>
      <p:grpSp>
        <p:nvGrpSpPr>
          <p:cNvPr id="23" name="Group 11"/>
          <p:cNvGrpSpPr/>
          <p:nvPr/>
        </p:nvGrpSpPr>
        <p:grpSpPr>
          <a:xfrm>
            <a:off x="0" y="0"/>
            <a:ext cx="1028700" cy="1028700"/>
            <a:chOff x="0" y="0"/>
            <a:chExt cx="812800" cy="812800"/>
          </a:xfrm>
        </p:grpSpPr>
        <p:sp>
          <p:nvSpPr>
            <p:cNvPr id="24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8"/>
          <p:cNvGrpSpPr/>
          <p:nvPr/>
        </p:nvGrpSpPr>
        <p:grpSpPr>
          <a:xfrm>
            <a:off x="0" y="6690087"/>
            <a:ext cx="1028700" cy="3177813"/>
            <a:chOff x="0" y="0"/>
            <a:chExt cx="812800" cy="2510865"/>
          </a:xfrm>
        </p:grpSpPr>
        <p:sp>
          <p:nvSpPr>
            <p:cNvPr id="27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5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30" name="Freeform 6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7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2105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12115800" y="6438900"/>
            <a:ext cx="4343400" cy="697523"/>
          </a:xfrm>
          <a:prstGeom prst="roundRect">
            <a:avLst/>
          </a:prstGeom>
          <a:solidFill>
            <a:srgbClr val="8841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2420600" y="4445977"/>
            <a:ext cx="4114800" cy="697523"/>
          </a:xfrm>
          <a:prstGeom prst="roundRect">
            <a:avLst/>
          </a:prstGeom>
          <a:solidFill>
            <a:srgbClr val="8841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2420600" y="1790700"/>
            <a:ext cx="4114800" cy="697523"/>
          </a:xfrm>
          <a:prstGeom prst="roundRect">
            <a:avLst/>
          </a:prstGeom>
          <a:solidFill>
            <a:srgbClr val="8841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 rot="-10800000">
            <a:off x="457200" y="2781300"/>
            <a:ext cx="6019077" cy="4672309"/>
          </a:xfrm>
          <a:custGeom>
            <a:avLst/>
            <a:gdLst/>
            <a:ahLst/>
            <a:cxnLst/>
            <a:rect l="l" t="t" r="r" b="b"/>
            <a:pathLst>
              <a:path w="6019077" h="4672309">
                <a:moveTo>
                  <a:pt x="0" y="0"/>
                </a:moveTo>
                <a:lnTo>
                  <a:pt x="6019078" y="0"/>
                </a:lnTo>
                <a:lnTo>
                  <a:pt x="6019078" y="4672309"/>
                </a:lnTo>
                <a:lnTo>
                  <a:pt x="0" y="46723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 rot="-10800000">
            <a:off x="6285909" y="6932057"/>
            <a:ext cx="42564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spc="96" dirty="0">
                <a:solidFill>
                  <a:srgbClr val="FDFEFF"/>
                </a:solidFill>
                <a:latin typeface="Anton"/>
                <a:ea typeface="Anton"/>
                <a:cs typeface="Anton"/>
                <a:sym typeface="Anton"/>
              </a:rPr>
              <a:t>RESEARCH TARGET AUDIENCE</a:t>
            </a:r>
          </a:p>
        </p:txBody>
      </p:sp>
      <p:sp>
        <p:nvSpPr>
          <p:cNvPr id="13" name="TextBox 13"/>
          <p:cNvSpPr txBox="1"/>
          <p:nvPr/>
        </p:nvSpPr>
        <p:spPr>
          <a:xfrm rot="-10800000">
            <a:off x="6425837" y="5794259"/>
            <a:ext cx="355733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u="none" spc="96" dirty="0">
                <a:solidFill>
                  <a:srgbClr val="FDFEFF"/>
                </a:solidFill>
                <a:latin typeface="Anton"/>
                <a:ea typeface="Anton"/>
                <a:cs typeface="Anton"/>
                <a:sym typeface="Anton"/>
              </a:rPr>
              <a:t>DEVELOPING IDEA &amp; DESIGN</a:t>
            </a:r>
          </a:p>
        </p:txBody>
      </p:sp>
      <p:sp>
        <p:nvSpPr>
          <p:cNvPr id="14" name="TextBox 14"/>
          <p:cNvSpPr txBox="1"/>
          <p:nvPr/>
        </p:nvSpPr>
        <p:spPr>
          <a:xfrm rot="-10800000">
            <a:off x="7172332" y="4687332"/>
            <a:ext cx="2169166" cy="41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399" u="none" spc="95" dirty="0">
                <a:solidFill>
                  <a:srgbClr val="FDFEFF"/>
                </a:solidFill>
                <a:latin typeface="Anton"/>
                <a:ea typeface="Anton"/>
                <a:cs typeface="Anton"/>
                <a:sym typeface="Anton"/>
              </a:rPr>
              <a:t>SET SCHEDULE</a:t>
            </a:r>
          </a:p>
        </p:txBody>
      </p:sp>
      <p:sp>
        <p:nvSpPr>
          <p:cNvPr id="15" name="TextBox 15"/>
          <p:cNvSpPr txBox="1"/>
          <p:nvPr/>
        </p:nvSpPr>
        <p:spPr>
          <a:xfrm rot="-10800000">
            <a:off x="7641147" y="3598507"/>
            <a:ext cx="1181328" cy="41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399" u="none" spc="95">
                <a:solidFill>
                  <a:srgbClr val="FDFEFF"/>
                </a:solidFill>
                <a:latin typeface="Anton"/>
                <a:ea typeface="Anton"/>
                <a:cs typeface="Anton"/>
                <a:sym typeface="Anton"/>
              </a:rPr>
              <a:t>LAUNCH</a:t>
            </a:r>
          </a:p>
        </p:txBody>
      </p:sp>
      <p:sp>
        <p:nvSpPr>
          <p:cNvPr id="16" name="TextBox 16"/>
          <p:cNvSpPr txBox="1"/>
          <p:nvPr/>
        </p:nvSpPr>
        <p:spPr>
          <a:xfrm rot="-10800000">
            <a:off x="8498163" y="7346605"/>
            <a:ext cx="2044146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 b="1" u="none">
                <a:solidFill>
                  <a:srgbClr val="FDFE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STEP 01</a:t>
            </a:r>
          </a:p>
        </p:txBody>
      </p:sp>
      <p:sp>
        <p:nvSpPr>
          <p:cNvPr id="17" name="TextBox 17"/>
          <p:cNvSpPr txBox="1"/>
          <p:nvPr/>
        </p:nvSpPr>
        <p:spPr>
          <a:xfrm rot="-10800000">
            <a:off x="8414109" y="6188541"/>
            <a:ext cx="156906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 b="1" u="none">
                <a:solidFill>
                  <a:srgbClr val="FDFE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STEP 02</a:t>
            </a:r>
          </a:p>
        </p:txBody>
      </p:sp>
      <p:sp>
        <p:nvSpPr>
          <p:cNvPr id="18" name="TextBox 18"/>
          <p:cNvSpPr txBox="1"/>
          <p:nvPr/>
        </p:nvSpPr>
        <p:spPr>
          <a:xfrm rot="-10800000">
            <a:off x="8005840" y="5090757"/>
            <a:ext cx="133565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 b="1" u="none">
                <a:solidFill>
                  <a:srgbClr val="FDFE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STEP 03</a:t>
            </a:r>
          </a:p>
        </p:txBody>
      </p:sp>
      <p:sp>
        <p:nvSpPr>
          <p:cNvPr id="19" name="TextBox 19"/>
          <p:cNvSpPr txBox="1"/>
          <p:nvPr/>
        </p:nvSpPr>
        <p:spPr>
          <a:xfrm rot="-10800000">
            <a:off x="7691355" y="4001932"/>
            <a:ext cx="1131120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 b="1" u="none">
                <a:solidFill>
                  <a:srgbClr val="FDFE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STEP 04</a:t>
            </a:r>
          </a:p>
        </p:txBody>
      </p:sp>
      <p:grpSp>
        <p:nvGrpSpPr>
          <p:cNvPr id="23" name="Group 5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24" name="Freeform 6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grpSp>
        <p:nvGrpSpPr>
          <p:cNvPr id="27" name="Group 11"/>
          <p:cNvGrpSpPr/>
          <p:nvPr/>
        </p:nvGrpSpPr>
        <p:grpSpPr>
          <a:xfrm>
            <a:off x="0" y="0"/>
            <a:ext cx="1028700" cy="1028700"/>
            <a:chOff x="0" y="0"/>
            <a:chExt cx="812800" cy="812800"/>
          </a:xfrm>
        </p:grpSpPr>
        <p:sp>
          <p:nvSpPr>
            <p:cNvPr id="28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8"/>
          <p:cNvGrpSpPr/>
          <p:nvPr/>
        </p:nvGrpSpPr>
        <p:grpSpPr>
          <a:xfrm>
            <a:off x="0" y="8343900"/>
            <a:ext cx="1028700" cy="1524000"/>
            <a:chOff x="0" y="0"/>
            <a:chExt cx="812800" cy="2510865"/>
          </a:xfrm>
        </p:grpSpPr>
        <p:sp>
          <p:nvSpPr>
            <p:cNvPr id="31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Oval 80"/>
          <p:cNvSpPr/>
          <p:nvPr/>
        </p:nvSpPr>
        <p:spPr>
          <a:xfrm>
            <a:off x="16661596" y="2024063"/>
            <a:ext cx="480964" cy="3762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3600" dirty="0">
              <a:solidFill>
                <a:schemeClr val="bg1">
                  <a:lumMod val="75000"/>
                </a:schemeClr>
              </a:solidFill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11658600" y="1866900"/>
            <a:ext cx="49124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3600" dirty="0">
                <a:solidFill>
                  <a:schemeClr val="bg1"/>
                </a:solidFill>
                <a:latin typeface="Tajawal Bold" panose="020B0604020202020204" charset="-78"/>
                <a:cs typeface="Tajawal Bold" panose="020B0604020202020204" charset="-78"/>
              </a:rPr>
              <a:t>السياسات </a:t>
            </a:r>
            <a:r>
              <a:rPr lang="en-US" altLang="en-US" sz="3600" dirty="0">
                <a:solidFill>
                  <a:schemeClr val="bg1"/>
                </a:solidFill>
                <a:latin typeface="Tajawal Bold" panose="020B0604020202020204" charset="-78"/>
                <a:cs typeface="Tajawal Bold" panose="020B0604020202020204" charset="-78"/>
              </a:rPr>
              <a:t>Policies</a:t>
            </a:r>
            <a:endParaRPr lang="ar-SA" altLang="en-US" sz="3600" dirty="0">
              <a:solidFill>
                <a:schemeClr val="bg1"/>
              </a:solidFill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4267200" y="2814637"/>
            <a:ext cx="125300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dirty="0">
                <a:latin typeface="Tajawal Bold" panose="020B0604020202020204" charset="-78"/>
                <a:cs typeface="Tajawal Bold" panose="020B0604020202020204" charset="-78"/>
              </a:rPr>
              <a:t>تعرف بأنها :«مجموعة المبادئ والقواعد والقوانين التي تضعها الإدارة العليا في المنشأة ؛ لكي تسترشد بها باقي المستويات الإدارية في المنشأة». </a:t>
            </a:r>
          </a:p>
        </p:txBody>
      </p:sp>
      <p:sp>
        <p:nvSpPr>
          <p:cNvPr id="36" name="Oval 80"/>
          <p:cNvSpPr/>
          <p:nvPr/>
        </p:nvSpPr>
        <p:spPr>
          <a:xfrm>
            <a:off x="16661596" y="4674395"/>
            <a:ext cx="480964" cy="3762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3600" dirty="0">
              <a:solidFill>
                <a:schemeClr val="bg1">
                  <a:lumMod val="75000"/>
                </a:schemeClr>
              </a:solidFill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12344400" y="4517232"/>
            <a:ext cx="4226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3600" dirty="0">
                <a:solidFill>
                  <a:schemeClr val="bg1"/>
                </a:solidFill>
                <a:latin typeface="Tajawal Bold" panose="020B0604020202020204" charset="-78"/>
                <a:cs typeface="Tajawal Bold" panose="020B0604020202020204" charset="-78"/>
              </a:rPr>
              <a:t>القواعد </a:t>
            </a:r>
            <a:r>
              <a:rPr lang="en-US" altLang="en-US" sz="3600" dirty="0">
                <a:solidFill>
                  <a:schemeClr val="bg1"/>
                </a:solidFill>
                <a:latin typeface="Tajawal Bold" panose="020B0604020202020204" charset="-78"/>
                <a:cs typeface="Tajawal Bold" panose="020B0604020202020204" charset="-78"/>
              </a:rPr>
              <a:t>Rules</a:t>
            </a:r>
            <a:endParaRPr lang="ar-SA" altLang="en-US" sz="3600" dirty="0">
              <a:solidFill>
                <a:schemeClr val="bg1"/>
              </a:solidFill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730972" y="5364957"/>
            <a:ext cx="16066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dirty="0">
                <a:latin typeface="Tajawal Bold" panose="020B0604020202020204" charset="-78"/>
                <a:cs typeface="Tajawal Bold" panose="020B0604020202020204" charset="-78"/>
              </a:rPr>
              <a:t>هي: «ما يجب القيام به وما ينبغي الامتناع عنه من سلوك أو تصرفات»</a:t>
            </a:r>
          </a:p>
        </p:txBody>
      </p:sp>
      <p:sp>
        <p:nvSpPr>
          <p:cNvPr id="39" name="Oval 80"/>
          <p:cNvSpPr/>
          <p:nvPr/>
        </p:nvSpPr>
        <p:spPr>
          <a:xfrm>
            <a:off x="16661596" y="6696075"/>
            <a:ext cx="480964" cy="3762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3600" dirty="0">
              <a:solidFill>
                <a:schemeClr val="bg1">
                  <a:lumMod val="75000"/>
                </a:schemeClr>
              </a:solidFill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11887200" y="6538913"/>
            <a:ext cx="4683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3600" dirty="0">
                <a:solidFill>
                  <a:schemeClr val="bg1"/>
                </a:solidFill>
                <a:latin typeface="Tajawal Bold" panose="020B0604020202020204" charset="-78"/>
                <a:cs typeface="Tajawal Bold" panose="020B0604020202020204" charset="-78"/>
              </a:rPr>
              <a:t>الإجراءات </a:t>
            </a:r>
            <a:r>
              <a:rPr lang="en-US" altLang="en-US" sz="3600" dirty="0">
                <a:solidFill>
                  <a:schemeClr val="bg1"/>
                </a:solidFill>
                <a:latin typeface="Tajawal Bold" panose="020B0604020202020204" charset="-78"/>
                <a:cs typeface="Tajawal Bold" panose="020B0604020202020204" charset="-78"/>
              </a:rPr>
              <a:t>Procedures</a:t>
            </a:r>
            <a:endParaRPr lang="ar-SA" altLang="en-US" sz="3600" dirty="0">
              <a:solidFill>
                <a:schemeClr val="bg1"/>
              </a:solidFill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3283872" y="7593807"/>
            <a:ext cx="135134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dirty="0">
                <a:latin typeface="Tajawal Bold" panose="020B0604020202020204" charset="-78"/>
                <a:cs typeface="Tajawal Bold" panose="020B0604020202020204" charset="-78"/>
              </a:rPr>
              <a:t>هي: « سلسلة الأعمال والخطوات والمراحل التي يجب اتباعها  لتنفيذ عمل ما»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926080" y="3390900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sz="2400" dirty="0">
                <a:solidFill>
                  <a:schemeClr val="bg1"/>
                </a:solidFill>
                <a:latin typeface="Tajawal Bold" panose="020B0604020202020204" charset="-78"/>
                <a:cs typeface="Tajawal Bold" panose="020B0604020202020204" charset="-78"/>
              </a:rPr>
              <a:t>الهدف</a:t>
            </a:r>
            <a:endParaRPr lang="ar-SA" sz="3200" dirty="0">
              <a:solidFill>
                <a:schemeClr val="bg1"/>
              </a:solidFill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49880" y="4533900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sz="2400" dirty="0">
                <a:solidFill>
                  <a:schemeClr val="bg1"/>
                </a:solidFill>
                <a:latin typeface="Tajawal Bold" panose="020B0604020202020204" charset="-78"/>
                <a:cs typeface="Tajawal Bold" panose="020B0604020202020204" charset="-78"/>
              </a:rPr>
              <a:t>السياسة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78480" y="5524500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sz="2400" dirty="0">
                <a:solidFill>
                  <a:schemeClr val="bg1"/>
                </a:solidFill>
                <a:latin typeface="Tajawal Bold" panose="020B0604020202020204" charset="-78"/>
                <a:cs typeface="Tajawal Bold" panose="020B0604020202020204" charset="-78"/>
              </a:rPr>
              <a:t>القاعدة</a:t>
            </a:r>
            <a:endParaRPr lang="ar-SA" sz="4800" dirty="0">
              <a:solidFill>
                <a:schemeClr val="bg1"/>
              </a:solidFill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07080" y="6667500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sz="2400" dirty="0">
                <a:solidFill>
                  <a:schemeClr val="bg1"/>
                </a:solidFill>
                <a:latin typeface="Tajawal Bold" panose="020B0604020202020204" charset="-78"/>
                <a:cs typeface="Tajawal Bold" panose="020B0604020202020204" charset="-78"/>
              </a:rPr>
              <a:t>الإجراء</a:t>
            </a:r>
            <a:endParaRPr lang="ar-SA" sz="4800" dirty="0">
              <a:solidFill>
                <a:schemeClr val="bg1"/>
              </a:solidFill>
              <a:latin typeface="Tajawal Bold" panose="020B0604020202020204" charset="-78"/>
              <a:cs typeface="Tajawal Bold" panose="020B0604020202020204" charset="-78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 flipV="1">
            <a:off x="3764281" y="2628901"/>
            <a:ext cx="2895599" cy="480059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8"/>
          <p:cNvSpPr txBox="1">
            <a:spLocks noChangeArrowheads="1"/>
          </p:cNvSpPr>
          <p:nvPr/>
        </p:nvSpPr>
        <p:spPr bwMode="auto">
          <a:xfrm rot="3516377">
            <a:off x="2891165" y="4718491"/>
            <a:ext cx="4976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400" dirty="0">
                <a:solidFill>
                  <a:srgbClr val="FF0000"/>
                </a:solidFill>
                <a:latin typeface="Tajawal Bold" panose="020B0604020202020204" charset="-78"/>
                <a:cs typeface="Tajawal Bold" panose="020B0604020202020204" charset="-78"/>
              </a:rPr>
              <a:t>أكثر شمولاً وعموماً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>
            <a:off x="228600" y="2628900"/>
            <a:ext cx="2209800" cy="456009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"/>
          <p:cNvSpPr txBox="1">
            <a:spLocks noChangeArrowheads="1"/>
          </p:cNvSpPr>
          <p:nvPr/>
        </p:nvSpPr>
        <p:spPr bwMode="auto">
          <a:xfrm rot="17785371">
            <a:off x="-663605" y="4273958"/>
            <a:ext cx="3960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400" dirty="0">
                <a:solidFill>
                  <a:srgbClr val="C00000"/>
                </a:solidFill>
                <a:latin typeface="Tajawal Bold" panose="020B0604020202020204" charset="-78"/>
                <a:cs typeface="Tajawal Bold" panose="020B0604020202020204" charset="-78"/>
              </a:rPr>
              <a:t>أكثر تفصيلاً و تحديداً</a:t>
            </a:r>
          </a:p>
        </p:txBody>
      </p:sp>
      <p:sp>
        <p:nvSpPr>
          <p:cNvPr id="53" name="Freeform 11"/>
          <p:cNvSpPr/>
          <p:nvPr/>
        </p:nvSpPr>
        <p:spPr>
          <a:xfrm rot="2651781">
            <a:off x="9239003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180575" y="9702225"/>
            <a:ext cx="68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14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1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7584507" y="2805810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716804" y="2805810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6" y="0"/>
                </a:lnTo>
                <a:lnTo>
                  <a:pt x="1979896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7545103" y="5296700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8"/>
                </a:lnTo>
                <a:lnTo>
                  <a:pt x="1979897" y="1685388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829800" y="5167328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7" y="0"/>
                </a:lnTo>
                <a:lnTo>
                  <a:pt x="1979897" y="1685388"/>
                </a:lnTo>
                <a:lnTo>
                  <a:pt x="0" y="1685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66800" y="7200900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7" y="0"/>
                </a:lnTo>
                <a:lnTo>
                  <a:pt x="1979897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6959729">
            <a:off x="17606998" y="-451906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9" y="0"/>
                </a:lnTo>
                <a:lnTo>
                  <a:pt x="1283419" y="1743183"/>
                </a:lnTo>
                <a:lnTo>
                  <a:pt x="0" y="1743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-372621" y="-539120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8" y="0"/>
                </a:lnTo>
                <a:lnTo>
                  <a:pt x="1283418" y="1743183"/>
                </a:lnTo>
                <a:lnTo>
                  <a:pt x="0" y="17431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659023" y="7209887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9" y="0"/>
                </a:lnTo>
                <a:lnTo>
                  <a:pt x="1283419" y="1743182"/>
                </a:lnTo>
                <a:lnTo>
                  <a:pt x="0" y="17431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363517" y="582547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0315913" y="3431334"/>
            <a:ext cx="53075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ar-EG" sz="3200" b="1" dirty="0">
                <a:solidFill>
                  <a:srgbClr val="FFFFFF"/>
                </a:solidFill>
                <a:latin typeface="Tajawal" panose="00000500000000000000" pitchFamily="2" charset="-78"/>
                <a:ea typeface="Canva Sans Bold"/>
                <a:cs typeface="Tajawal" panose="00000500000000000000" pitchFamily="2" charset="-78"/>
                <a:sym typeface="Canva Sans Bold"/>
              </a:rPr>
              <a:t>1</a:t>
            </a:r>
            <a:endParaRPr lang="en-US" sz="3200" b="1" dirty="0">
              <a:solidFill>
                <a:srgbClr val="FFFFFF"/>
              </a:solidFill>
              <a:latin typeface="Tajawal" panose="00000500000000000000" pitchFamily="2" charset="-78"/>
              <a:ea typeface="Canva Sans Bold"/>
              <a:cs typeface="Tajawal" panose="00000500000000000000" pitchFamily="2" charset="-78"/>
              <a:sym typeface="Canva Sa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04800" y="4838700"/>
            <a:ext cx="7508307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ar-SA" altLang="en-US" b="1" dirty="0">
                <a:solidFill>
                  <a:srgbClr val="884106"/>
                </a:solidFill>
                <a:latin typeface="Tajawal Bold" panose="020B0604020202020204" charset="-78"/>
                <a:cs typeface="Tajawal Bold" panose="020B0604020202020204" charset="-78"/>
              </a:rPr>
              <a:t>التحليل الرباعي لنقاط القوة والضعف والفرص والتحديات  </a:t>
            </a:r>
            <a:r>
              <a:rPr lang="en-US" altLang="en-US" b="1" dirty="0">
                <a:solidFill>
                  <a:srgbClr val="884106"/>
                </a:solidFill>
                <a:latin typeface="Tajawal Bold" panose="020B0604020202020204" charset="-78"/>
                <a:cs typeface="Tajawal Bold" panose="020B0604020202020204" charset="-78"/>
              </a:rPr>
              <a:t>SOWT Analysis:</a:t>
            </a:r>
          </a:p>
          <a:p>
            <a:pPr algn="ctr" rtl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ar-SA" altLang="en-US" b="1" dirty="0">
                <a:solidFill>
                  <a:srgbClr val="00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وهو تحليل يقصد به التعرف إلى أربعة اعتبارات أساسية وهي: نقاط القوة لدى المنظمة، ونقاط الضعف، والفرص المتاحة أمامها، والتهديدات التي قد تواجه المنظمة. وقد سمي سوات ليعني اختصارًا الحروف الأولى للكلمات الإنجليزية (</a:t>
            </a:r>
            <a:r>
              <a:rPr lang="en-US" altLang="en-US" b="1" dirty="0">
                <a:solidFill>
                  <a:srgbClr val="00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Strengths-Weaknesses-Opportunities-Threats).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887200" y="2781300"/>
            <a:ext cx="6211604" cy="124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b="1" dirty="0">
                <a:solidFill>
                  <a:srgbClr val="884106"/>
                </a:solidFill>
                <a:latin typeface="Tajawal Bold" panose="020B0604020202020204" charset="-78"/>
                <a:cs typeface="Tajawal Bold" panose="020B0604020202020204" charset="-78"/>
              </a:rPr>
              <a:t>الرؤية </a:t>
            </a:r>
            <a:r>
              <a:rPr lang="en-US" altLang="en-US" b="1" dirty="0">
                <a:solidFill>
                  <a:srgbClr val="884106"/>
                </a:solidFill>
                <a:latin typeface="Tajawal Bold" panose="020B0604020202020204" charset="-78"/>
                <a:cs typeface="Tajawal Bold" panose="020B0604020202020204" charset="-78"/>
              </a:rPr>
              <a:t>Vision: </a:t>
            </a:r>
          </a:p>
          <a:p>
            <a:pPr algn="ctr" rt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en-US" b="1" dirty="0">
                <a:latin typeface="Tajawal" panose="00000500000000000000" pitchFamily="2" charset="-78"/>
                <a:cs typeface="Tajawal" panose="00000500000000000000" pitchFamily="2" charset="-78"/>
              </a:rPr>
              <a:t>الرؤية هي الصورة الذهنية التي ترغب المنظمة الوصول إليها مستقبلاً، وتمثل الطموح الذي تسعى المنظمات لتحقيقه.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911507" y="5523818"/>
            <a:ext cx="5164972" cy="124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b="1" dirty="0">
                <a:solidFill>
                  <a:srgbClr val="884106"/>
                </a:solidFill>
                <a:latin typeface="Tajawal Bold" panose="020B0604020202020204" charset="-78"/>
                <a:cs typeface="Tajawal Bold" panose="020B0604020202020204" charset="-78"/>
              </a:rPr>
              <a:t>الرسالة </a:t>
            </a:r>
            <a:r>
              <a:rPr lang="en-US" altLang="en-US" b="1" dirty="0">
                <a:solidFill>
                  <a:srgbClr val="884106"/>
                </a:solidFill>
                <a:latin typeface="Tajawal Bold" panose="020B0604020202020204" charset="-78"/>
                <a:cs typeface="Tajawal Bold" panose="020B0604020202020204" charset="-78"/>
              </a:rPr>
              <a:t>Mission: </a:t>
            </a:r>
          </a:p>
          <a:p>
            <a:pPr algn="ctr" rt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en-US" b="1" dirty="0">
                <a:latin typeface="Tajawal" panose="00000500000000000000" pitchFamily="2" charset="-78"/>
                <a:cs typeface="Tajawal" panose="00000500000000000000" pitchFamily="2" charset="-78"/>
              </a:rPr>
              <a:t>تعبر الرسالة عن المهمة التي من أجلها وجدت المنظمة. وكيف سيتم تنفيذ هذه المهمة بتميز عن الآخرين. </a:t>
            </a:r>
            <a:endParaRPr lang="ar-SA" altLang="en-US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381000" y="2933700"/>
            <a:ext cx="7162800" cy="124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ar-SA" altLang="en-US" b="1" dirty="0">
                <a:solidFill>
                  <a:srgbClr val="884106"/>
                </a:solidFill>
                <a:latin typeface="Tajawal Bold" panose="020B0604020202020204" charset="-78"/>
                <a:cs typeface="Tajawal Bold" panose="020B0604020202020204" charset="-78"/>
              </a:rPr>
              <a:t>الأهداف الرئيسية </a:t>
            </a:r>
            <a:r>
              <a:rPr lang="en-US" altLang="en-US" b="1" dirty="0">
                <a:solidFill>
                  <a:srgbClr val="884106"/>
                </a:solidFill>
                <a:latin typeface="Tajawal Bold" panose="020B0604020202020204" charset="-78"/>
                <a:cs typeface="Tajawal Bold" panose="020B0604020202020204" charset="-78"/>
              </a:rPr>
              <a:t>Strategic Goals </a:t>
            </a:r>
            <a:endParaRPr lang="ar-EG" altLang="en-US" b="1" dirty="0">
              <a:solidFill>
                <a:srgbClr val="884106"/>
              </a:solidFill>
              <a:latin typeface="Tajawal Bold" panose="020B0604020202020204" charset="-78"/>
              <a:cs typeface="Tajawal Bold" panose="020B0604020202020204" charset="-78"/>
            </a:endParaRPr>
          </a:p>
          <a:p>
            <a:pPr algn="ct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ar-EG" altLang="en-US" b="1" dirty="0">
                <a:latin typeface="Tajawal" panose="00000500000000000000" pitchFamily="2" charset="-78"/>
                <a:cs typeface="Tajawal" panose="00000500000000000000" pitchFamily="2" charset="-78"/>
              </a:rPr>
              <a:t>وهي الغايات والمخرجات الرئيسية المحددة التي تم وضعها من قبل المنظمة وتسعى بكافة الطرق والوسائل لتحقيقها</a:t>
            </a:r>
            <a:r>
              <a:rPr lang="ar-EG" altLang="en-US" b="1" dirty="0">
                <a:solidFill>
                  <a:srgbClr val="884106"/>
                </a:solidFill>
                <a:latin typeface="Tajawal Bold" panose="020B0604020202020204" charset="-78"/>
                <a:cs typeface="Tajawal Bold" panose="020B0604020202020204" charset="-78"/>
              </a:rPr>
              <a:t>. </a:t>
            </a:r>
          </a:p>
        </p:txBody>
      </p:sp>
      <p:sp>
        <p:nvSpPr>
          <p:cNvPr id="62" name="TextBox 26"/>
          <p:cNvSpPr txBox="1"/>
          <p:nvPr/>
        </p:nvSpPr>
        <p:spPr>
          <a:xfrm>
            <a:off x="10426911" y="5827994"/>
            <a:ext cx="530759" cy="45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ar-EG" sz="3200" b="1" dirty="0">
                <a:solidFill>
                  <a:srgbClr val="FFFFFF"/>
                </a:solidFill>
                <a:latin typeface="Tajawal" panose="00000500000000000000" pitchFamily="2" charset="-78"/>
                <a:ea typeface="Canva Sans Bold"/>
                <a:cs typeface="Tajawal" panose="00000500000000000000" pitchFamily="2" charset="-78"/>
                <a:sym typeface="Canva Sans Bold"/>
              </a:rPr>
              <a:t>2</a:t>
            </a:r>
            <a:endParaRPr lang="en-US" sz="3200" b="1" dirty="0">
              <a:solidFill>
                <a:srgbClr val="FFFFFF"/>
              </a:solidFill>
              <a:latin typeface="Tajawal" panose="00000500000000000000" pitchFamily="2" charset="-78"/>
              <a:ea typeface="Canva Sans Bold"/>
              <a:cs typeface="Tajawal" panose="00000500000000000000" pitchFamily="2" charset="-78"/>
              <a:sym typeface="Canva Sans Bold"/>
            </a:endParaRPr>
          </a:p>
        </p:txBody>
      </p:sp>
      <p:sp>
        <p:nvSpPr>
          <p:cNvPr id="63" name="TextBox 26"/>
          <p:cNvSpPr txBox="1"/>
          <p:nvPr/>
        </p:nvSpPr>
        <p:spPr>
          <a:xfrm>
            <a:off x="1676823" y="7833528"/>
            <a:ext cx="530759" cy="45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 b="1" dirty="0">
                <a:solidFill>
                  <a:srgbClr val="FFFFFF"/>
                </a:solidFill>
                <a:latin typeface="Tajawal" panose="00000500000000000000" pitchFamily="2" charset="-78"/>
                <a:ea typeface="Canva Sans Bold"/>
                <a:cs typeface="Tajawal" panose="00000500000000000000" pitchFamily="2" charset="-78"/>
                <a:sym typeface="Canva Sans Bold"/>
              </a:rPr>
              <a:t>5</a:t>
            </a:r>
          </a:p>
        </p:txBody>
      </p:sp>
      <p:sp>
        <p:nvSpPr>
          <p:cNvPr id="64" name="TextBox 26"/>
          <p:cNvSpPr txBox="1"/>
          <p:nvPr/>
        </p:nvSpPr>
        <p:spPr>
          <a:xfrm>
            <a:off x="8472368" y="3415410"/>
            <a:ext cx="530759" cy="45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 b="1" dirty="0">
                <a:solidFill>
                  <a:srgbClr val="FFFFFF"/>
                </a:solidFill>
                <a:latin typeface="Tajawal" panose="00000500000000000000" pitchFamily="2" charset="-78"/>
                <a:ea typeface="Canva Sans Bold"/>
                <a:cs typeface="Tajawal" panose="00000500000000000000" pitchFamily="2" charset="-78"/>
                <a:sym typeface="Canva Sans Bold"/>
              </a:rPr>
              <a:t>3</a:t>
            </a:r>
          </a:p>
        </p:txBody>
      </p:sp>
      <p:sp>
        <p:nvSpPr>
          <p:cNvPr id="65" name="TextBox 26"/>
          <p:cNvSpPr txBox="1"/>
          <p:nvPr/>
        </p:nvSpPr>
        <p:spPr>
          <a:xfrm>
            <a:off x="8476291" y="5957366"/>
            <a:ext cx="530759" cy="45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 b="1" dirty="0">
                <a:solidFill>
                  <a:srgbClr val="FFFFFF"/>
                </a:solidFill>
                <a:latin typeface="Tajawal" panose="00000500000000000000" pitchFamily="2" charset="-78"/>
                <a:ea typeface="Canva Sans Bold"/>
                <a:cs typeface="Tajawal" panose="00000500000000000000" pitchFamily="2" charset="-78"/>
                <a:sym typeface="Canva Sans Bold"/>
              </a:rPr>
              <a:t>4</a:t>
            </a:r>
          </a:p>
        </p:txBody>
      </p:sp>
      <p:grpSp>
        <p:nvGrpSpPr>
          <p:cNvPr id="68" name="Group 8"/>
          <p:cNvGrpSpPr/>
          <p:nvPr/>
        </p:nvGrpSpPr>
        <p:grpSpPr>
          <a:xfrm>
            <a:off x="0" y="6690087"/>
            <a:ext cx="1028700" cy="3177813"/>
            <a:chOff x="0" y="0"/>
            <a:chExt cx="812800" cy="2510865"/>
          </a:xfrm>
        </p:grpSpPr>
        <p:sp>
          <p:nvSpPr>
            <p:cNvPr id="69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1" name="Group 48"/>
          <p:cNvGrpSpPr/>
          <p:nvPr/>
        </p:nvGrpSpPr>
        <p:grpSpPr>
          <a:xfrm>
            <a:off x="0" y="0"/>
            <a:ext cx="1028700" cy="1028700"/>
            <a:chOff x="0" y="0"/>
            <a:chExt cx="812800" cy="812800"/>
          </a:xfrm>
        </p:grpSpPr>
        <p:sp>
          <p:nvSpPr>
            <p:cNvPr id="72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5029200" y="125347"/>
            <a:ext cx="7924800" cy="685800"/>
          </a:xfrm>
          <a:prstGeom prst="roundRect">
            <a:avLst/>
          </a:prstGeom>
          <a:solidFill>
            <a:srgbClr val="8841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51"/>
          <p:cNvSpPr txBox="1"/>
          <p:nvPr/>
        </p:nvSpPr>
        <p:spPr>
          <a:xfrm>
            <a:off x="5334000" y="-190500"/>
            <a:ext cx="7467599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539"/>
              </a:lnSpc>
              <a:spcBef>
                <a:spcPct val="0"/>
              </a:spcBef>
            </a:pPr>
            <a:r>
              <a:rPr lang="ar-EG" sz="32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التخطيط الاستراتيجي   </a:t>
            </a:r>
            <a:r>
              <a:rPr lang="en-US" sz="32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Strategic Planning</a:t>
            </a:r>
          </a:p>
        </p:txBody>
      </p:sp>
      <p:sp>
        <p:nvSpPr>
          <p:cNvPr id="81" name="Freeform 11"/>
          <p:cNvSpPr/>
          <p:nvPr/>
        </p:nvSpPr>
        <p:spPr>
          <a:xfrm rot="2651781">
            <a:off x="9507228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9448800" y="9702225"/>
            <a:ext cx="686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15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DAE554A-0FC3-985E-BD9C-1818BE76F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914400" y="1943100"/>
            <a:ext cx="171396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3600" dirty="0">
                <a:solidFill>
                  <a:srgbClr val="002060"/>
                </a:solidFill>
                <a:latin typeface="Tajawal Bold" panose="020B0604020202020204" charset="-78"/>
                <a:cs typeface="Tajawal Bold" panose="020B0604020202020204" charset="-78"/>
              </a:rPr>
              <a:t>هناك عناصر أساسية للتخطيط الاستراتيجي تتلخص أهمها في  5 عناصر أساسية هي : </a:t>
            </a:r>
          </a:p>
        </p:txBody>
      </p:sp>
      <p:sp>
        <p:nvSpPr>
          <p:cNvPr id="35" name="TextBox 43"/>
          <p:cNvSpPr txBox="1"/>
          <p:nvPr/>
        </p:nvSpPr>
        <p:spPr>
          <a:xfrm>
            <a:off x="3200400" y="7353300"/>
            <a:ext cx="134112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ar-SA" altLang="en-US" b="1" dirty="0">
                <a:solidFill>
                  <a:srgbClr val="884106"/>
                </a:solidFill>
                <a:latin typeface="Tajawal Bold" panose="020B0604020202020204" charset="-78"/>
                <a:cs typeface="Tajawal Bold" panose="020B0604020202020204" charset="-78"/>
              </a:rPr>
              <a:t>الخطة التنفيذية  </a:t>
            </a:r>
            <a:r>
              <a:rPr lang="en-US" altLang="en-US" b="1" dirty="0">
                <a:solidFill>
                  <a:srgbClr val="884106"/>
                </a:solidFill>
                <a:latin typeface="Tajawal Bold" panose="020B0604020202020204" charset="-78"/>
                <a:cs typeface="Tajawal Bold" panose="020B0604020202020204" charset="-78"/>
              </a:rPr>
              <a:t>Action Plan:</a:t>
            </a:r>
          </a:p>
          <a:p>
            <a:pPr algn="ct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ar-EG" altLang="en-US" b="1" dirty="0">
                <a:latin typeface="Tajawal" panose="00000500000000000000" pitchFamily="2" charset="-78"/>
                <a:cs typeface="Tajawal" panose="00000500000000000000" pitchFamily="2" charset="-78"/>
              </a:rPr>
              <a:t>و هي عبارة عن وثيقة تضم جميع الخطوات والموارد اللازمة للوصول إلى أهداف المنظمة، كما أنها توضح الإطار الزمني لتنفيذ البرامج والمشروعات. </a:t>
            </a:r>
          </a:p>
        </p:txBody>
      </p:sp>
    </p:spTree>
    <p:extLst>
      <p:ext uri="{BB962C8B-B14F-4D97-AF65-F5344CB8AC3E}">
        <p14:creationId xmlns:p14="http://schemas.microsoft.com/office/powerpoint/2010/main" val="406226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586595">
            <a:off x="6736237" y="1821338"/>
            <a:ext cx="5125770" cy="512577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2176570">
            <a:off x="5325922" y="-69613"/>
            <a:ext cx="2498038" cy="2446833"/>
            <a:chOff x="0" y="0"/>
            <a:chExt cx="812800" cy="766087"/>
          </a:xfrm>
        </p:grpSpPr>
        <p:sp>
          <p:nvSpPr>
            <p:cNvPr id="7" name="Freeform 7"/>
            <p:cNvSpPr/>
            <p:nvPr/>
          </p:nvSpPr>
          <p:spPr>
            <a:xfrm>
              <a:off x="6611" y="12342"/>
              <a:ext cx="799579" cy="753745"/>
            </a:xfrm>
            <a:custGeom>
              <a:avLst/>
              <a:gdLst/>
              <a:ahLst/>
              <a:cxnLst/>
              <a:rect l="l" t="t" r="r" b="b"/>
              <a:pathLst>
                <a:path w="799579" h="753745">
                  <a:moveTo>
                    <a:pt x="442355" y="18307"/>
                  </a:moveTo>
                  <a:lnTo>
                    <a:pt x="763623" y="249629"/>
                  </a:lnTo>
                  <a:cubicBezTo>
                    <a:pt x="788969" y="267878"/>
                    <a:pt x="799578" y="300440"/>
                    <a:pt x="789848" y="330118"/>
                  </a:cubicBezTo>
                  <a:lnTo>
                    <a:pt x="667299" y="703904"/>
                  </a:lnTo>
                  <a:cubicBezTo>
                    <a:pt x="657550" y="733640"/>
                    <a:pt x="629799" y="753745"/>
                    <a:pt x="598506" y="753745"/>
                  </a:cubicBezTo>
                  <a:lnTo>
                    <a:pt x="201072" y="753745"/>
                  </a:lnTo>
                  <a:cubicBezTo>
                    <a:pt x="169779" y="753745"/>
                    <a:pt x="142028" y="733640"/>
                    <a:pt x="132279" y="703904"/>
                  </a:cubicBezTo>
                  <a:lnTo>
                    <a:pt x="9730" y="330118"/>
                  </a:lnTo>
                  <a:cubicBezTo>
                    <a:pt x="0" y="300440"/>
                    <a:pt x="10609" y="267878"/>
                    <a:pt x="35955" y="249629"/>
                  </a:cubicBezTo>
                  <a:lnTo>
                    <a:pt x="357223" y="18307"/>
                  </a:lnTo>
                  <a:cubicBezTo>
                    <a:pt x="382648" y="0"/>
                    <a:pt x="416930" y="0"/>
                    <a:pt x="442355" y="18307"/>
                  </a:cubicBezTo>
                  <a:close/>
                </a:path>
              </a:pathLst>
            </a:custGeom>
            <a:solidFill>
              <a:srgbClr val="CF8C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115322"/>
              <a:ext cx="558800" cy="602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187752">
            <a:off x="10454579" y="149136"/>
            <a:ext cx="2624347" cy="2161736"/>
            <a:chOff x="0" y="0"/>
            <a:chExt cx="812800" cy="766087"/>
          </a:xfrm>
        </p:grpSpPr>
        <p:sp>
          <p:nvSpPr>
            <p:cNvPr id="10" name="Freeform 10"/>
            <p:cNvSpPr/>
            <p:nvPr/>
          </p:nvSpPr>
          <p:spPr>
            <a:xfrm>
              <a:off x="6611" y="12342"/>
              <a:ext cx="799579" cy="753745"/>
            </a:xfrm>
            <a:custGeom>
              <a:avLst/>
              <a:gdLst/>
              <a:ahLst/>
              <a:cxnLst/>
              <a:rect l="l" t="t" r="r" b="b"/>
              <a:pathLst>
                <a:path w="799579" h="753745">
                  <a:moveTo>
                    <a:pt x="442355" y="18307"/>
                  </a:moveTo>
                  <a:lnTo>
                    <a:pt x="763623" y="249629"/>
                  </a:lnTo>
                  <a:cubicBezTo>
                    <a:pt x="788969" y="267878"/>
                    <a:pt x="799578" y="300440"/>
                    <a:pt x="789848" y="330118"/>
                  </a:cubicBezTo>
                  <a:lnTo>
                    <a:pt x="667299" y="703904"/>
                  </a:lnTo>
                  <a:cubicBezTo>
                    <a:pt x="657550" y="733640"/>
                    <a:pt x="629799" y="753745"/>
                    <a:pt x="598506" y="753745"/>
                  </a:cubicBezTo>
                  <a:lnTo>
                    <a:pt x="201072" y="753745"/>
                  </a:lnTo>
                  <a:cubicBezTo>
                    <a:pt x="169779" y="753745"/>
                    <a:pt x="142028" y="733640"/>
                    <a:pt x="132279" y="703904"/>
                  </a:cubicBezTo>
                  <a:lnTo>
                    <a:pt x="9730" y="330118"/>
                  </a:lnTo>
                  <a:cubicBezTo>
                    <a:pt x="0" y="300440"/>
                    <a:pt x="10609" y="267878"/>
                    <a:pt x="35955" y="249629"/>
                  </a:cubicBezTo>
                  <a:lnTo>
                    <a:pt x="357223" y="18307"/>
                  </a:lnTo>
                  <a:cubicBezTo>
                    <a:pt x="382648" y="0"/>
                    <a:pt x="416930" y="0"/>
                    <a:pt x="442355" y="18307"/>
                  </a:cubicBezTo>
                  <a:close/>
                </a:path>
              </a:pathLst>
            </a:custGeom>
            <a:solidFill>
              <a:srgbClr val="CF8C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115322"/>
              <a:ext cx="558800" cy="602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3706654" y="4404847"/>
            <a:ext cx="2952018" cy="2782362"/>
            <a:chOff x="0" y="0"/>
            <a:chExt cx="812800" cy="766087"/>
          </a:xfrm>
        </p:grpSpPr>
        <p:sp>
          <p:nvSpPr>
            <p:cNvPr id="19" name="Freeform 19"/>
            <p:cNvSpPr/>
            <p:nvPr/>
          </p:nvSpPr>
          <p:spPr>
            <a:xfrm>
              <a:off x="6611" y="12342"/>
              <a:ext cx="799579" cy="753745"/>
            </a:xfrm>
            <a:custGeom>
              <a:avLst/>
              <a:gdLst/>
              <a:ahLst/>
              <a:cxnLst/>
              <a:rect l="l" t="t" r="r" b="b"/>
              <a:pathLst>
                <a:path w="799579" h="753745">
                  <a:moveTo>
                    <a:pt x="442355" y="18307"/>
                  </a:moveTo>
                  <a:lnTo>
                    <a:pt x="763623" y="249629"/>
                  </a:lnTo>
                  <a:cubicBezTo>
                    <a:pt x="788969" y="267878"/>
                    <a:pt x="799578" y="300440"/>
                    <a:pt x="789848" y="330118"/>
                  </a:cubicBezTo>
                  <a:lnTo>
                    <a:pt x="667299" y="703904"/>
                  </a:lnTo>
                  <a:cubicBezTo>
                    <a:pt x="657550" y="733640"/>
                    <a:pt x="629799" y="753745"/>
                    <a:pt x="598506" y="753745"/>
                  </a:cubicBezTo>
                  <a:lnTo>
                    <a:pt x="201072" y="753745"/>
                  </a:lnTo>
                  <a:cubicBezTo>
                    <a:pt x="169779" y="753745"/>
                    <a:pt x="142028" y="733640"/>
                    <a:pt x="132279" y="703904"/>
                  </a:cubicBezTo>
                  <a:lnTo>
                    <a:pt x="9730" y="330118"/>
                  </a:lnTo>
                  <a:cubicBezTo>
                    <a:pt x="0" y="300440"/>
                    <a:pt x="10609" y="267878"/>
                    <a:pt x="35955" y="249629"/>
                  </a:cubicBezTo>
                  <a:lnTo>
                    <a:pt x="357223" y="18307"/>
                  </a:lnTo>
                  <a:cubicBezTo>
                    <a:pt x="382648" y="0"/>
                    <a:pt x="416930" y="0"/>
                    <a:pt x="442355" y="18307"/>
                  </a:cubicBezTo>
                  <a:close/>
                </a:path>
              </a:pathLst>
            </a:custGeom>
            <a:solidFill>
              <a:srgbClr val="9DBB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115322"/>
              <a:ext cx="558800" cy="602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11829570" y="4404847"/>
            <a:ext cx="2952018" cy="2782362"/>
            <a:chOff x="0" y="0"/>
            <a:chExt cx="812800" cy="766087"/>
          </a:xfrm>
        </p:grpSpPr>
        <p:sp>
          <p:nvSpPr>
            <p:cNvPr id="22" name="Freeform 22"/>
            <p:cNvSpPr/>
            <p:nvPr/>
          </p:nvSpPr>
          <p:spPr>
            <a:xfrm>
              <a:off x="6611" y="12342"/>
              <a:ext cx="799579" cy="753745"/>
            </a:xfrm>
            <a:custGeom>
              <a:avLst/>
              <a:gdLst/>
              <a:ahLst/>
              <a:cxnLst/>
              <a:rect l="l" t="t" r="r" b="b"/>
              <a:pathLst>
                <a:path w="799579" h="753745">
                  <a:moveTo>
                    <a:pt x="442355" y="18307"/>
                  </a:moveTo>
                  <a:lnTo>
                    <a:pt x="763623" y="249629"/>
                  </a:lnTo>
                  <a:cubicBezTo>
                    <a:pt x="788969" y="267878"/>
                    <a:pt x="799578" y="300440"/>
                    <a:pt x="789848" y="330118"/>
                  </a:cubicBezTo>
                  <a:lnTo>
                    <a:pt x="667299" y="703904"/>
                  </a:lnTo>
                  <a:cubicBezTo>
                    <a:pt x="657550" y="733640"/>
                    <a:pt x="629799" y="753745"/>
                    <a:pt x="598506" y="753745"/>
                  </a:cubicBezTo>
                  <a:lnTo>
                    <a:pt x="201072" y="753745"/>
                  </a:lnTo>
                  <a:cubicBezTo>
                    <a:pt x="169779" y="753745"/>
                    <a:pt x="142028" y="733640"/>
                    <a:pt x="132279" y="703904"/>
                  </a:cubicBezTo>
                  <a:lnTo>
                    <a:pt x="9730" y="330118"/>
                  </a:lnTo>
                  <a:cubicBezTo>
                    <a:pt x="0" y="300440"/>
                    <a:pt x="10609" y="267878"/>
                    <a:pt x="35955" y="249629"/>
                  </a:cubicBezTo>
                  <a:lnTo>
                    <a:pt x="357223" y="18307"/>
                  </a:lnTo>
                  <a:cubicBezTo>
                    <a:pt x="382648" y="0"/>
                    <a:pt x="416930" y="0"/>
                    <a:pt x="442355" y="18307"/>
                  </a:cubicBezTo>
                  <a:close/>
                </a:path>
              </a:pathLst>
            </a:custGeom>
            <a:solidFill>
              <a:srgbClr val="9DBB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27000" y="115322"/>
              <a:ext cx="558800" cy="602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644642" y="2799660"/>
            <a:ext cx="3186394" cy="318639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CA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AutoShape 27"/>
          <p:cNvSpPr/>
          <p:nvPr/>
        </p:nvSpPr>
        <p:spPr>
          <a:xfrm flipV="1">
            <a:off x="6375146" y="5028308"/>
            <a:ext cx="853970" cy="228821"/>
          </a:xfrm>
          <a:prstGeom prst="line">
            <a:avLst/>
          </a:prstGeom>
          <a:ln w="28575" cap="rnd">
            <a:solidFill>
              <a:srgbClr val="40404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7948645" y="3739397"/>
            <a:ext cx="2960665" cy="180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57"/>
              </a:lnSpc>
            </a:pPr>
            <a:r>
              <a:rPr lang="en-US" sz="3200" b="1" dirty="0">
                <a:solidFill>
                  <a:srgbClr val="404040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Planning Steps    </a:t>
            </a:r>
            <a:r>
              <a:rPr lang="ar-EG" sz="3200" b="1" dirty="0">
                <a:solidFill>
                  <a:srgbClr val="404040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خطوات التخطيط</a:t>
            </a:r>
          </a:p>
          <a:p>
            <a:pPr algn="ctr">
              <a:lnSpc>
                <a:spcPts val="3457"/>
              </a:lnSpc>
            </a:pPr>
            <a:endParaRPr lang="ar-EG" sz="3143" b="1" dirty="0">
              <a:solidFill>
                <a:srgbClr val="404040"/>
              </a:solidFill>
              <a:latin typeface="Tajawal Bold"/>
              <a:ea typeface="Tajawal Bold"/>
              <a:cs typeface="Tajawal Bold"/>
              <a:sym typeface="Tajawal Bold"/>
              <a:rtl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6372042" y="3472531"/>
            <a:ext cx="860177" cy="232350"/>
          </a:xfrm>
          <a:prstGeom prst="line">
            <a:avLst/>
          </a:prstGeom>
          <a:ln w="28575" cap="rnd">
            <a:solidFill>
              <a:srgbClr val="40404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/>
          <p:nvPr/>
        </p:nvSpPr>
        <p:spPr>
          <a:xfrm>
            <a:off x="7481804" y="2005786"/>
            <a:ext cx="487351" cy="668987"/>
          </a:xfrm>
          <a:prstGeom prst="line">
            <a:avLst/>
          </a:prstGeom>
          <a:ln w="28575" cap="rnd">
            <a:solidFill>
              <a:srgbClr val="40404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 flipH="1">
            <a:off x="9296401" y="6515099"/>
            <a:ext cx="0" cy="776191"/>
          </a:xfrm>
          <a:prstGeom prst="line">
            <a:avLst/>
          </a:prstGeom>
          <a:ln w="28575" cap="rnd">
            <a:solidFill>
              <a:srgbClr val="40404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 flipH="1">
            <a:off x="10449064" y="2001920"/>
            <a:ext cx="543569" cy="679821"/>
          </a:xfrm>
          <a:prstGeom prst="line">
            <a:avLst/>
          </a:prstGeom>
          <a:ln w="28575" cap="rnd">
            <a:solidFill>
              <a:srgbClr val="40404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 flipV="1">
            <a:off x="11260665" y="3588706"/>
            <a:ext cx="915981" cy="191625"/>
          </a:xfrm>
          <a:prstGeom prst="line">
            <a:avLst/>
          </a:prstGeom>
          <a:ln w="28575" cap="rnd">
            <a:solidFill>
              <a:srgbClr val="40404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" name="AutoShape 34"/>
          <p:cNvSpPr/>
          <p:nvPr/>
        </p:nvSpPr>
        <p:spPr>
          <a:xfrm>
            <a:off x="11258210" y="5016727"/>
            <a:ext cx="829710" cy="251984"/>
          </a:xfrm>
          <a:prstGeom prst="line">
            <a:avLst/>
          </a:prstGeom>
          <a:ln w="28575" cap="rnd">
            <a:solidFill>
              <a:srgbClr val="40404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4263430" y="4857164"/>
            <a:ext cx="1624364" cy="180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765"/>
              </a:lnSpc>
            </a:pPr>
            <a:r>
              <a:rPr lang="ar-EG" sz="2514" b="1" dirty="0">
                <a:solidFill>
                  <a:srgbClr val="404040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تحديد البدائل والاختيار من بينها</a:t>
            </a:r>
          </a:p>
          <a:p>
            <a:pPr algn="ctr">
              <a:lnSpc>
                <a:spcPts val="2765"/>
              </a:lnSpc>
            </a:pPr>
            <a:endParaRPr lang="ar-EG" sz="2514" b="1" dirty="0">
              <a:solidFill>
                <a:srgbClr val="404040"/>
              </a:solidFill>
              <a:latin typeface="Tajawal Bold"/>
              <a:ea typeface="Tajawal Bold"/>
              <a:cs typeface="Tajawal Bold"/>
              <a:sym typeface="Tajawal Bold"/>
              <a:rtl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648549" y="698559"/>
            <a:ext cx="1891918" cy="1084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765"/>
              </a:lnSpc>
            </a:pPr>
            <a:r>
              <a:rPr lang="ar-EG" sz="2514" b="1" dirty="0">
                <a:solidFill>
                  <a:srgbClr val="404040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التنفيذ والتقويم</a:t>
            </a:r>
          </a:p>
          <a:p>
            <a:pPr algn="ctr">
              <a:lnSpc>
                <a:spcPts val="2765"/>
              </a:lnSpc>
            </a:pPr>
            <a:endParaRPr lang="ar-EG" sz="2514" b="1" dirty="0">
              <a:solidFill>
                <a:srgbClr val="404040"/>
              </a:solidFill>
              <a:latin typeface="Tajawal Bold"/>
              <a:ea typeface="Tajawal Bold"/>
              <a:cs typeface="Tajawal Bold"/>
              <a:sym typeface="Tajawal Bold"/>
              <a:rtl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0979802" y="679679"/>
            <a:ext cx="1501688" cy="1084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765"/>
              </a:lnSpc>
            </a:pPr>
            <a:r>
              <a:rPr lang="ar-EG" sz="2514" b="1" dirty="0">
                <a:solidFill>
                  <a:srgbClr val="404040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تحديد الأهداف</a:t>
            </a:r>
          </a:p>
          <a:p>
            <a:pPr algn="ctr">
              <a:lnSpc>
                <a:spcPts val="2765"/>
              </a:lnSpc>
            </a:pPr>
            <a:endParaRPr lang="ar-EG" sz="2514" b="1" dirty="0">
              <a:solidFill>
                <a:srgbClr val="404040"/>
              </a:solidFill>
              <a:latin typeface="Tajawal Bold"/>
              <a:ea typeface="Tajawal Bold"/>
              <a:cs typeface="Tajawal Bold"/>
              <a:sym typeface="Tajawal Bold"/>
              <a:rtl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2344401" y="5219699"/>
            <a:ext cx="207566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765"/>
              </a:lnSpc>
            </a:pPr>
            <a:r>
              <a:rPr lang="ar-EG" sz="2514" b="1" dirty="0">
                <a:solidFill>
                  <a:srgbClr val="404040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جمع المعلومات</a:t>
            </a:r>
          </a:p>
          <a:p>
            <a:pPr algn="ctr">
              <a:lnSpc>
                <a:spcPts val="2765"/>
              </a:lnSpc>
            </a:pPr>
            <a:endParaRPr lang="ar-EG" sz="2514" b="1" dirty="0">
              <a:solidFill>
                <a:srgbClr val="404040"/>
              </a:solidFill>
              <a:latin typeface="Tajawal Bold"/>
              <a:ea typeface="Tajawal Bold"/>
              <a:cs typeface="Tajawal Bold"/>
              <a:sym typeface="Tajawal Bold"/>
              <a:rtl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9"/>
          <p:cNvGrpSpPr/>
          <p:nvPr/>
        </p:nvGrpSpPr>
        <p:grpSpPr>
          <a:xfrm>
            <a:off x="7848601" y="6667499"/>
            <a:ext cx="2952018" cy="2782362"/>
            <a:chOff x="0" y="0"/>
            <a:chExt cx="812800" cy="766087"/>
          </a:xfrm>
        </p:grpSpPr>
        <p:sp>
          <p:nvSpPr>
            <p:cNvPr id="53" name="Freeform 10"/>
            <p:cNvSpPr/>
            <p:nvPr/>
          </p:nvSpPr>
          <p:spPr>
            <a:xfrm>
              <a:off x="6611" y="12342"/>
              <a:ext cx="799579" cy="753745"/>
            </a:xfrm>
            <a:custGeom>
              <a:avLst/>
              <a:gdLst/>
              <a:ahLst/>
              <a:cxnLst/>
              <a:rect l="l" t="t" r="r" b="b"/>
              <a:pathLst>
                <a:path w="799579" h="753745">
                  <a:moveTo>
                    <a:pt x="442355" y="18307"/>
                  </a:moveTo>
                  <a:lnTo>
                    <a:pt x="763623" y="249629"/>
                  </a:lnTo>
                  <a:cubicBezTo>
                    <a:pt x="788969" y="267878"/>
                    <a:pt x="799578" y="300440"/>
                    <a:pt x="789848" y="330118"/>
                  </a:cubicBezTo>
                  <a:lnTo>
                    <a:pt x="667299" y="703904"/>
                  </a:lnTo>
                  <a:cubicBezTo>
                    <a:pt x="657550" y="733640"/>
                    <a:pt x="629799" y="753745"/>
                    <a:pt x="598506" y="753745"/>
                  </a:cubicBezTo>
                  <a:lnTo>
                    <a:pt x="201072" y="753745"/>
                  </a:lnTo>
                  <a:cubicBezTo>
                    <a:pt x="169779" y="753745"/>
                    <a:pt x="142028" y="733640"/>
                    <a:pt x="132279" y="703904"/>
                  </a:cubicBezTo>
                  <a:lnTo>
                    <a:pt x="9730" y="330118"/>
                  </a:lnTo>
                  <a:cubicBezTo>
                    <a:pt x="0" y="300440"/>
                    <a:pt x="10609" y="267878"/>
                    <a:pt x="35955" y="249629"/>
                  </a:cubicBezTo>
                  <a:lnTo>
                    <a:pt x="357223" y="18307"/>
                  </a:lnTo>
                  <a:cubicBezTo>
                    <a:pt x="382648" y="0"/>
                    <a:pt x="416930" y="0"/>
                    <a:pt x="442355" y="18307"/>
                  </a:cubicBezTo>
                  <a:close/>
                </a:path>
              </a:pathLst>
            </a:custGeom>
            <a:solidFill>
              <a:srgbClr val="CF8C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11"/>
            <p:cNvSpPr txBox="1"/>
            <p:nvPr/>
          </p:nvSpPr>
          <p:spPr>
            <a:xfrm>
              <a:off x="127000" y="115322"/>
              <a:ext cx="558800" cy="602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8" name="TextBox 39"/>
          <p:cNvSpPr txBox="1"/>
          <p:nvPr/>
        </p:nvSpPr>
        <p:spPr>
          <a:xfrm>
            <a:off x="8001001" y="7810499"/>
            <a:ext cx="26670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765"/>
              </a:lnSpc>
            </a:pPr>
            <a:r>
              <a:rPr lang="ar-EG" sz="2514" b="1" dirty="0">
                <a:solidFill>
                  <a:srgbClr val="404040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وضع الافتراضات</a:t>
            </a:r>
          </a:p>
          <a:p>
            <a:pPr algn="ctr">
              <a:lnSpc>
                <a:spcPts val="2765"/>
              </a:lnSpc>
            </a:pPr>
            <a:endParaRPr lang="ar-EG" sz="2514" b="1" dirty="0">
              <a:solidFill>
                <a:srgbClr val="404040"/>
              </a:solidFill>
              <a:latin typeface="Tajawal Bold"/>
              <a:ea typeface="Tajawal Bold"/>
              <a:cs typeface="Tajawal Bold"/>
              <a:sym typeface="Tajawal Bold"/>
              <a:rtl/>
            </a:endParaRPr>
          </a:p>
        </p:txBody>
      </p:sp>
      <p:sp>
        <p:nvSpPr>
          <p:cNvPr id="60" name="Freeform 17"/>
          <p:cNvSpPr/>
          <p:nvPr/>
        </p:nvSpPr>
        <p:spPr>
          <a:xfrm>
            <a:off x="990601" y="723899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8" y="0"/>
                </a:lnTo>
                <a:lnTo>
                  <a:pt x="1283418" y="1743183"/>
                </a:lnTo>
                <a:lnTo>
                  <a:pt x="0" y="174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TextBox 26"/>
          <p:cNvSpPr txBox="1"/>
          <p:nvPr/>
        </p:nvSpPr>
        <p:spPr>
          <a:xfrm>
            <a:off x="2057824" y="7223927"/>
            <a:ext cx="530759" cy="45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 b="1" dirty="0">
                <a:solidFill>
                  <a:srgbClr val="FFFFFF"/>
                </a:solidFill>
                <a:latin typeface="Tajawal" panose="00000500000000000000" pitchFamily="2" charset="-78"/>
                <a:ea typeface="Canva Sans Bold"/>
                <a:cs typeface="Tajawal" panose="00000500000000000000" pitchFamily="2" charset="-78"/>
                <a:sym typeface="Canva Sans Bold"/>
              </a:rPr>
              <a:t>5</a:t>
            </a:r>
          </a:p>
        </p:txBody>
      </p:sp>
      <p:grpSp>
        <p:nvGrpSpPr>
          <p:cNvPr id="64" name="Group 8"/>
          <p:cNvGrpSpPr/>
          <p:nvPr/>
        </p:nvGrpSpPr>
        <p:grpSpPr>
          <a:xfrm>
            <a:off x="0" y="6690087"/>
            <a:ext cx="1028700" cy="3177813"/>
            <a:chOff x="0" y="0"/>
            <a:chExt cx="812800" cy="2510865"/>
          </a:xfrm>
        </p:grpSpPr>
        <p:sp>
          <p:nvSpPr>
            <p:cNvPr id="68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0" name="Group 48"/>
          <p:cNvGrpSpPr/>
          <p:nvPr/>
        </p:nvGrpSpPr>
        <p:grpSpPr>
          <a:xfrm>
            <a:off x="0" y="0"/>
            <a:ext cx="1028700" cy="1028700"/>
            <a:chOff x="0" y="0"/>
            <a:chExt cx="812800" cy="812800"/>
          </a:xfrm>
        </p:grpSpPr>
        <p:sp>
          <p:nvSpPr>
            <p:cNvPr id="71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3" name="Rectangle 7">
            <a:extLst>
              <a:ext uri="{FF2B5EF4-FFF2-40B4-BE49-F238E27FC236}">
                <a16:creationId xmlns:a16="http://schemas.microsoft.com/office/drawing/2014/main" id="{8DAE554A-0FC3-985E-BD9C-1818BE76F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74" name="Freeform 11"/>
          <p:cNvSpPr/>
          <p:nvPr/>
        </p:nvSpPr>
        <p:spPr>
          <a:xfrm rot="2651781">
            <a:off x="9239003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9180575" y="9702225"/>
            <a:ext cx="68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16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29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62800" y="723900"/>
            <a:ext cx="4157650" cy="4157650"/>
          </a:xfrm>
          <a:custGeom>
            <a:avLst/>
            <a:gdLst/>
            <a:ahLst/>
            <a:cxnLst/>
            <a:rect l="l" t="t" r="r" b="b"/>
            <a:pathLst>
              <a:path w="4157650" h="4157650">
                <a:moveTo>
                  <a:pt x="0" y="0"/>
                </a:moveTo>
                <a:lnTo>
                  <a:pt x="4157650" y="0"/>
                </a:lnTo>
                <a:lnTo>
                  <a:pt x="4157650" y="4157651"/>
                </a:lnTo>
                <a:lnTo>
                  <a:pt x="0" y="4157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857321" y="490463"/>
            <a:ext cx="2803187" cy="974107"/>
          </a:xfrm>
          <a:custGeom>
            <a:avLst/>
            <a:gdLst/>
            <a:ahLst/>
            <a:cxnLst/>
            <a:rect l="l" t="t" r="r" b="b"/>
            <a:pathLst>
              <a:path w="2803187" h="974107">
                <a:moveTo>
                  <a:pt x="0" y="0"/>
                </a:moveTo>
                <a:lnTo>
                  <a:pt x="2803187" y="0"/>
                </a:lnTo>
                <a:lnTo>
                  <a:pt x="2803187" y="974107"/>
                </a:lnTo>
                <a:lnTo>
                  <a:pt x="0" y="974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73693" y="490463"/>
            <a:ext cx="2803187" cy="974107"/>
          </a:xfrm>
          <a:custGeom>
            <a:avLst/>
            <a:gdLst/>
            <a:ahLst/>
            <a:cxnLst/>
            <a:rect l="l" t="t" r="r" b="b"/>
            <a:pathLst>
              <a:path w="2803187" h="974107">
                <a:moveTo>
                  <a:pt x="0" y="0"/>
                </a:moveTo>
                <a:lnTo>
                  <a:pt x="2803187" y="0"/>
                </a:lnTo>
                <a:lnTo>
                  <a:pt x="2803187" y="974107"/>
                </a:lnTo>
                <a:lnTo>
                  <a:pt x="0" y="9741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10756" y="4074142"/>
            <a:ext cx="2803187" cy="974107"/>
          </a:xfrm>
          <a:custGeom>
            <a:avLst/>
            <a:gdLst/>
            <a:ahLst/>
            <a:cxnLst/>
            <a:rect l="l" t="t" r="r" b="b"/>
            <a:pathLst>
              <a:path w="2803187" h="974107">
                <a:moveTo>
                  <a:pt x="0" y="0"/>
                </a:moveTo>
                <a:lnTo>
                  <a:pt x="2803187" y="0"/>
                </a:lnTo>
                <a:lnTo>
                  <a:pt x="2803187" y="974107"/>
                </a:lnTo>
                <a:lnTo>
                  <a:pt x="0" y="974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35200" y="3543300"/>
            <a:ext cx="2803187" cy="974107"/>
          </a:xfrm>
          <a:custGeom>
            <a:avLst/>
            <a:gdLst/>
            <a:ahLst/>
            <a:cxnLst/>
            <a:rect l="l" t="t" r="r" b="b"/>
            <a:pathLst>
              <a:path w="2803187" h="974107">
                <a:moveTo>
                  <a:pt x="0" y="0"/>
                </a:moveTo>
                <a:lnTo>
                  <a:pt x="2803187" y="0"/>
                </a:lnTo>
                <a:lnTo>
                  <a:pt x="2803187" y="974108"/>
                </a:lnTo>
                <a:lnTo>
                  <a:pt x="0" y="9741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125200" y="6819900"/>
            <a:ext cx="2803187" cy="974107"/>
          </a:xfrm>
          <a:custGeom>
            <a:avLst/>
            <a:gdLst/>
            <a:ahLst/>
            <a:cxnLst/>
            <a:rect l="l" t="t" r="r" b="b"/>
            <a:pathLst>
              <a:path w="2803187" h="974107">
                <a:moveTo>
                  <a:pt x="0" y="0"/>
                </a:moveTo>
                <a:lnTo>
                  <a:pt x="2803187" y="0"/>
                </a:lnTo>
                <a:lnTo>
                  <a:pt x="2803187" y="974107"/>
                </a:lnTo>
                <a:lnTo>
                  <a:pt x="0" y="9741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515809" y="216092"/>
            <a:ext cx="545312" cy="548742"/>
          </a:xfrm>
          <a:custGeom>
            <a:avLst/>
            <a:gdLst/>
            <a:ahLst/>
            <a:cxnLst/>
            <a:rect l="l" t="t" r="r" b="b"/>
            <a:pathLst>
              <a:path w="545312" h="548742">
                <a:moveTo>
                  <a:pt x="0" y="0"/>
                </a:moveTo>
                <a:lnTo>
                  <a:pt x="545312" y="0"/>
                </a:lnTo>
                <a:lnTo>
                  <a:pt x="545312" y="548742"/>
                </a:lnTo>
                <a:lnTo>
                  <a:pt x="0" y="5487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467600" y="1943100"/>
            <a:ext cx="3886200" cy="1508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3600" b="1" dirty="0">
                <a:solidFill>
                  <a:srgbClr val="404040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Planning Steps    </a:t>
            </a:r>
            <a:r>
              <a:rPr lang="ar-EG" sz="3200" b="1" dirty="0">
                <a:solidFill>
                  <a:srgbClr val="404040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خطوات التخطيط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245308" y="3748632"/>
            <a:ext cx="2210052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400" b="1" dirty="0">
                <a:solidFill>
                  <a:srgbClr val="002060"/>
                </a:solidFill>
                <a:latin typeface="Tajawal Bold" panose="020B0604020202020204" charset="-78"/>
                <a:cs typeface="Tajawal Bold" panose="020B0604020202020204" charset="-78"/>
              </a:rPr>
              <a:t>جمع المعلومات</a:t>
            </a:r>
            <a:endParaRPr lang="ar-SA" altLang="en-US" sz="2400" b="1" dirty="0">
              <a:solidFill>
                <a:srgbClr val="7030A0"/>
              </a:solidFill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8100" y="3799771"/>
            <a:ext cx="545312" cy="548742"/>
          </a:xfrm>
          <a:custGeom>
            <a:avLst/>
            <a:gdLst/>
            <a:ahLst/>
            <a:cxnLst/>
            <a:rect l="l" t="t" r="r" b="b"/>
            <a:pathLst>
              <a:path w="545312" h="548742">
                <a:moveTo>
                  <a:pt x="0" y="0"/>
                </a:moveTo>
                <a:lnTo>
                  <a:pt x="545312" y="0"/>
                </a:lnTo>
                <a:lnTo>
                  <a:pt x="545312" y="548742"/>
                </a:lnTo>
                <a:lnTo>
                  <a:pt x="0" y="5487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852544" y="6545529"/>
            <a:ext cx="545312" cy="548742"/>
          </a:xfrm>
          <a:custGeom>
            <a:avLst/>
            <a:gdLst/>
            <a:ahLst/>
            <a:cxnLst/>
            <a:rect l="l" t="t" r="r" b="b"/>
            <a:pathLst>
              <a:path w="545312" h="548742">
                <a:moveTo>
                  <a:pt x="0" y="0"/>
                </a:moveTo>
                <a:lnTo>
                  <a:pt x="545312" y="0"/>
                </a:lnTo>
                <a:lnTo>
                  <a:pt x="545312" y="548742"/>
                </a:lnTo>
                <a:lnTo>
                  <a:pt x="0" y="54874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662544" y="3259404"/>
            <a:ext cx="545312" cy="548742"/>
          </a:xfrm>
          <a:custGeom>
            <a:avLst/>
            <a:gdLst/>
            <a:ahLst/>
            <a:cxnLst/>
            <a:rect l="l" t="t" r="r" b="b"/>
            <a:pathLst>
              <a:path w="545312" h="548742">
                <a:moveTo>
                  <a:pt x="0" y="0"/>
                </a:moveTo>
                <a:lnTo>
                  <a:pt x="545312" y="0"/>
                </a:lnTo>
                <a:lnTo>
                  <a:pt x="545312" y="548742"/>
                </a:lnTo>
                <a:lnTo>
                  <a:pt x="0" y="5487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4748269" y="3392488"/>
            <a:ext cx="331387" cy="3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ar-EG" sz="2499" dirty="0">
                <a:solidFill>
                  <a:srgbClr val="000000"/>
                </a:solidFill>
                <a:latin typeface="Rubik One"/>
                <a:ea typeface="Rubik One"/>
                <a:cs typeface="Rubik One"/>
                <a:sym typeface="Rubik One"/>
              </a:rPr>
              <a:t>2</a:t>
            </a:r>
            <a:endParaRPr lang="en-US" sz="2499" dirty="0">
              <a:solidFill>
                <a:srgbClr val="000000"/>
              </a:solidFill>
              <a:latin typeface="Rubik One"/>
              <a:ea typeface="Rubik One"/>
              <a:cs typeface="Rubik One"/>
              <a:sym typeface="Rubik One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2601037" y="216092"/>
            <a:ext cx="545312" cy="548742"/>
          </a:xfrm>
          <a:custGeom>
            <a:avLst/>
            <a:gdLst/>
            <a:ahLst/>
            <a:cxnLst/>
            <a:rect l="l" t="t" r="r" b="b"/>
            <a:pathLst>
              <a:path w="545312" h="548742">
                <a:moveTo>
                  <a:pt x="0" y="0"/>
                </a:moveTo>
                <a:lnTo>
                  <a:pt x="545312" y="0"/>
                </a:lnTo>
                <a:lnTo>
                  <a:pt x="545312" y="548742"/>
                </a:lnTo>
                <a:lnTo>
                  <a:pt x="0" y="54874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057400" y="8039100"/>
            <a:ext cx="15773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buFont typeface="Arial" panose="020B0604020202020204" pitchFamily="34" charset="0"/>
              <a:buNone/>
              <a:defRPr/>
            </a:pPr>
            <a:r>
              <a:rPr lang="ar-SA" sz="2400" b="1" dirty="0">
                <a:solidFill>
                  <a:srgbClr val="C0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تندرج الافتراضات في مجال له طرفان:</a:t>
            </a: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ar-SA" sz="2400" dirty="0">
                <a:solidFill>
                  <a:schemeClr val="accent4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     </a:t>
            </a:r>
            <a:r>
              <a:rPr lang="ar-SA" sz="2400" b="1" dirty="0">
                <a:solidFill>
                  <a:schemeClr val="accent4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الطرف الأول</a:t>
            </a:r>
            <a:r>
              <a:rPr lang="ar-SA" sz="2400" dirty="0">
                <a:solidFill>
                  <a:schemeClr val="accent4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: </a:t>
            </a:r>
            <a:r>
              <a:rPr lang="ar-SA" sz="2400" dirty="0">
                <a:latin typeface="Tajawal" panose="00000500000000000000" pitchFamily="2" charset="-78"/>
                <a:cs typeface="Tajawal" panose="00000500000000000000" pitchFamily="2" charset="-78"/>
              </a:rPr>
              <a:t>أن تكون الظروف المستقبلية ممتازة ومشجعة.</a:t>
            </a: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ar-SA" sz="2400" b="1" dirty="0">
                <a:solidFill>
                  <a:schemeClr val="accent4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     الطرف الآخر</a:t>
            </a:r>
            <a:r>
              <a:rPr lang="ar-SA" sz="2400" dirty="0">
                <a:solidFill>
                  <a:schemeClr val="accent4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: </a:t>
            </a:r>
            <a:r>
              <a:rPr lang="ar-SA" sz="2400" dirty="0">
                <a:latin typeface="Tajawal" panose="00000500000000000000" pitchFamily="2" charset="-78"/>
                <a:cs typeface="Tajawal" panose="00000500000000000000" pitchFamily="2" charset="-78"/>
              </a:rPr>
              <a:t>أن تكون الظروف المستقبلية سيئة ومثبطة .</a:t>
            </a:r>
          </a:p>
          <a:p>
            <a:pPr algn="r" rtl="1">
              <a:buFont typeface="Arial" panose="020B0604020202020204" pitchFamily="34" charset="0"/>
              <a:buNone/>
              <a:defRPr/>
            </a:pPr>
            <a:r>
              <a:rPr lang="ar-SA" sz="2400" dirty="0">
                <a:latin typeface="Tajawal" panose="00000500000000000000" pitchFamily="2" charset="-78"/>
                <a:cs typeface="Tajawal" panose="00000500000000000000" pitchFamily="2" charset="-78"/>
              </a:rPr>
              <a:t>فالافتراضات هي مؤشرات لما ستكون عليه الظروف في المستقبل والتنبؤ ما هو إلا تلمس للمستقبل بناء على ما يتوفر لدينا من معلومات عن الماضي والحاضر .</a:t>
            </a:r>
          </a:p>
        </p:txBody>
      </p:sp>
      <p:sp>
        <p:nvSpPr>
          <p:cNvPr id="18" name="AutoShape 18"/>
          <p:cNvSpPr/>
          <p:nvPr/>
        </p:nvSpPr>
        <p:spPr>
          <a:xfrm flipV="1">
            <a:off x="11298087" y="977517"/>
            <a:ext cx="1575606" cy="1846634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0803442" y="4104571"/>
            <a:ext cx="4131758" cy="48329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9228194" y="4838081"/>
            <a:ext cx="1592206" cy="2210419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H="1">
            <a:off x="3124200" y="3009900"/>
            <a:ext cx="3993900" cy="1524000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 flipH="1" flipV="1">
            <a:off x="5633089" y="984937"/>
            <a:ext cx="1967862" cy="667000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3043778" y="605407"/>
            <a:ext cx="2427386" cy="657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ar-EG" sz="2499" dirty="0">
                <a:solidFill>
                  <a:srgbClr val="002060"/>
                </a:solidFill>
                <a:latin typeface="Tajawal Bold" panose="020B0604020202020204" charset="-78"/>
                <a:ea typeface="Rubik One"/>
                <a:cs typeface="Tajawal Bold" panose="020B0604020202020204" charset="-78"/>
                <a:sym typeface="Rubik One"/>
              </a:rPr>
              <a:t>التنفيذ وتقويم النتائج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34861" y="4229100"/>
            <a:ext cx="2422047" cy="657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ar-EG" sz="2499" dirty="0">
                <a:solidFill>
                  <a:srgbClr val="002060"/>
                </a:solidFill>
                <a:latin typeface="Tajawal Bold" panose="020B0604020202020204" charset="-78"/>
                <a:ea typeface="Rubik One"/>
                <a:cs typeface="Tajawal Bold" panose="020B0604020202020204" charset="-78"/>
                <a:sym typeface="Rubik One"/>
              </a:rPr>
              <a:t>تحديد البدائل والاختيار من بينها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344622" y="6894782"/>
            <a:ext cx="2182623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SA" sz="2400" b="1" dirty="0">
                <a:solidFill>
                  <a:srgbClr val="00206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وضع الافتراضات</a:t>
            </a:r>
            <a:endParaRPr lang="ar-SA" sz="2400" b="1" dirty="0">
              <a:solidFill>
                <a:srgbClr val="7030A0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3088183" y="779079"/>
            <a:ext cx="2325546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800" b="1" dirty="0">
                <a:solidFill>
                  <a:srgbClr val="002060"/>
                </a:solidFill>
                <a:latin typeface="Tajawal Bold" panose="020B0604020202020204" charset="-78"/>
                <a:cs typeface="Tajawal Bold" panose="020B0604020202020204" charset="-78"/>
              </a:rPr>
              <a:t>تحديد الأهداف</a:t>
            </a:r>
            <a:endParaRPr lang="ar-SA" altLang="en-US" sz="2800" b="1" dirty="0">
              <a:solidFill>
                <a:srgbClr val="7030A0"/>
              </a:solidFill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592009" y="358701"/>
            <a:ext cx="331387" cy="3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ar-EG" sz="2499" dirty="0">
                <a:solidFill>
                  <a:srgbClr val="000000"/>
                </a:solidFill>
                <a:latin typeface="Rubik One"/>
                <a:ea typeface="Rubik One"/>
                <a:cs typeface="Rubik One"/>
                <a:sym typeface="Rubik One"/>
              </a:rPr>
              <a:t>5</a:t>
            </a:r>
            <a:endParaRPr lang="en-US" sz="2499" dirty="0">
              <a:solidFill>
                <a:srgbClr val="000000"/>
              </a:solidFill>
              <a:latin typeface="Rubik One"/>
              <a:ea typeface="Rubik One"/>
              <a:cs typeface="Rubik One"/>
              <a:sym typeface="Rubik One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3825" y="3932854"/>
            <a:ext cx="331387" cy="3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ar-EG" sz="2499" dirty="0">
                <a:solidFill>
                  <a:srgbClr val="000000"/>
                </a:solidFill>
                <a:latin typeface="Rubik One"/>
                <a:ea typeface="Rubik One"/>
                <a:cs typeface="Rubik One"/>
                <a:sym typeface="Rubik One"/>
              </a:rPr>
              <a:t>4</a:t>
            </a:r>
            <a:endParaRPr lang="en-US" sz="2499" dirty="0">
              <a:solidFill>
                <a:srgbClr val="000000"/>
              </a:solidFill>
              <a:latin typeface="Rubik One"/>
              <a:ea typeface="Rubik One"/>
              <a:cs typeface="Rubik One"/>
              <a:sym typeface="Rubik One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938269" y="6678612"/>
            <a:ext cx="331387" cy="3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>
                <a:solidFill>
                  <a:srgbClr val="000000"/>
                </a:solidFill>
                <a:latin typeface="Rubik One"/>
                <a:ea typeface="Rubik One"/>
                <a:cs typeface="Rubik One"/>
                <a:sym typeface="Rubik One"/>
              </a:rPr>
              <a:t>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686762" y="349176"/>
            <a:ext cx="331387" cy="3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ar-EG" sz="2499" dirty="0">
                <a:solidFill>
                  <a:srgbClr val="000000"/>
                </a:solidFill>
                <a:latin typeface="Rubik One"/>
                <a:ea typeface="Rubik One"/>
                <a:cs typeface="Rubik One"/>
                <a:sym typeface="Rubik One"/>
              </a:rPr>
              <a:t>1</a:t>
            </a:r>
            <a:endParaRPr lang="en-US" sz="2499" dirty="0">
              <a:solidFill>
                <a:srgbClr val="000000"/>
              </a:solidFill>
              <a:latin typeface="Rubik One"/>
              <a:ea typeface="Rubik One"/>
              <a:cs typeface="Rubik One"/>
              <a:sym typeface="Rubik One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058400" y="4991100"/>
            <a:ext cx="7848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Low" rtl="1">
              <a:buFont typeface="Wingdings" panose="05000000000000000000" pitchFamily="2" charset="2"/>
              <a:buChar char="q"/>
            </a:pPr>
            <a:r>
              <a:rPr lang="ar-SA" altLang="en-US" sz="2400" dirty="0">
                <a:latin typeface="Tajawal" panose="00000500000000000000" pitchFamily="2" charset="-78"/>
                <a:cs typeface="Tajawal" panose="00000500000000000000" pitchFamily="2" charset="-78"/>
              </a:rPr>
              <a:t>تتطلب هذه الخطوة جمع المعلومات عن الماضي وعن الوضع الحاضر للمنشأة ومعرفة الموقف الحالي داخلياً وخارجياً وتتطلب أيضاً تقدير الأحداث والظروف المستقبلية.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58600" y="2019300"/>
            <a:ext cx="64770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Low" rtl="1">
              <a:buFont typeface="Wingdings" panose="05000000000000000000" pitchFamily="2" charset="2"/>
              <a:buChar char="q"/>
            </a:pPr>
            <a:r>
              <a:rPr lang="ar-SA" altLang="en-US" sz="2400" dirty="0">
                <a:latin typeface="Tajawal" panose="00000500000000000000" pitchFamily="2" charset="-78"/>
                <a:cs typeface="Tajawal" panose="00000500000000000000" pitchFamily="2" charset="-78"/>
              </a:rPr>
              <a:t>تختص هذه الخطوة بتحديد ما نريد الوصول إليه.</a:t>
            </a:r>
          </a:p>
        </p:txBody>
      </p:sp>
      <p:sp>
        <p:nvSpPr>
          <p:cNvPr id="39" name="TextBox 16"/>
          <p:cNvSpPr txBox="1"/>
          <p:nvPr/>
        </p:nvSpPr>
        <p:spPr>
          <a:xfrm>
            <a:off x="-152400" y="5067300"/>
            <a:ext cx="94488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altLang="en-US" sz="2400" dirty="0">
                <a:latin typeface="Tajawal" panose="00000500000000000000" pitchFamily="2" charset="-78"/>
                <a:cs typeface="Tajawal" panose="00000500000000000000" pitchFamily="2" charset="-78"/>
              </a:rPr>
              <a:t>في هذه الخطوة تقوم الإدارة بتصميم عدد من الخطوات البديلة لتحقيق الهدف في ظل الافتراضات السابقة عن العوامل الداخلية والخارجية في المستقبل. </a:t>
            </a:r>
            <a:endParaRPr lang="ar-EG" altLang="en-US" sz="2400" dirty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>
              <a:defRPr/>
            </a:pPr>
            <a:r>
              <a:rPr lang="ar-SA" sz="2400" b="1" dirty="0">
                <a:solidFill>
                  <a:schemeClr val="accent4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فعلى سبيل المثال : إذا كان الهدف هو زيادة المبيعات بنسبة 10% فإن البدائل لتحقيق ذلك يمكن أن تشمل :</a:t>
            </a:r>
          </a:p>
          <a:p>
            <a:pPr marL="1143000" lvl="1" indent="-685800" algn="r" rtl="1">
              <a:buFont typeface="+mj-lt"/>
              <a:buAutoNum type="arabicPeriod"/>
              <a:defRPr/>
            </a:pPr>
            <a:r>
              <a:rPr lang="ar-SA" sz="2400" dirty="0">
                <a:solidFill>
                  <a:srgbClr val="00206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البديل الأول: </a:t>
            </a:r>
            <a:r>
              <a:rPr lang="ar-SA" sz="2400" dirty="0">
                <a:latin typeface="Tajawal" panose="00000500000000000000" pitchFamily="2" charset="-78"/>
                <a:cs typeface="Tajawal" panose="00000500000000000000" pitchFamily="2" charset="-78"/>
              </a:rPr>
              <a:t>البيع بسعر أقل.</a:t>
            </a:r>
          </a:p>
          <a:p>
            <a:pPr marL="1143000" lvl="1" indent="-685800" algn="r" rtl="1">
              <a:buFont typeface="+mj-lt"/>
              <a:buAutoNum type="arabicPeriod"/>
              <a:defRPr/>
            </a:pPr>
            <a:r>
              <a:rPr lang="ar-SA" sz="2400" dirty="0">
                <a:solidFill>
                  <a:srgbClr val="00206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البديل الثاني: </a:t>
            </a:r>
            <a:r>
              <a:rPr lang="ar-SA" sz="2400" dirty="0">
                <a:latin typeface="Tajawal" panose="00000500000000000000" pitchFamily="2" charset="-78"/>
                <a:cs typeface="Tajawal" panose="00000500000000000000" pitchFamily="2" charset="-78"/>
              </a:rPr>
              <a:t>دخول أسواق جديدة.</a:t>
            </a:r>
          </a:p>
          <a:p>
            <a:pPr marL="1143000" lvl="1" indent="-685800" algn="r" rtl="1">
              <a:buFont typeface="+mj-lt"/>
              <a:buAutoNum type="arabicPeriod"/>
              <a:defRPr/>
            </a:pPr>
            <a:r>
              <a:rPr lang="ar-SA" sz="2400" dirty="0">
                <a:solidFill>
                  <a:srgbClr val="00206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البديل الثالث: </a:t>
            </a:r>
            <a:r>
              <a:rPr lang="ar-SA" sz="2400" dirty="0">
                <a:latin typeface="Tajawal" panose="00000500000000000000" pitchFamily="2" charset="-78"/>
                <a:cs typeface="Tajawal" panose="00000500000000000000" pitchFamily="2" charset="-78"/>
              </a:rPr>
              <a:t>إدخال تغييرات على المنتج.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304800" y="1562100"/>
            <a:ext cx="6705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Low" rtl="1">
              <a:buFont typeface="Wingdings" panose="05000000000000000000" pitchFamily="2" charset="2"/>
              <a:buChar char="q"/>
            </a:pPr>
            <a:r>
              <a:rPr lang="ar-SA" altLang="en-US" sz="2400" dirty="0">
                <a:latin typeface="Tajawal" panose="00000500000000000000" pitchFamily="2" charset="-78"/>
                <a:cs typeface="Tajawal" panose="00000500000000000000" pitchFamily="2" charset="-78"/>
              </a:rPr>
              <a:t>هذه الخطوة هي الخطوة الأخيرة من خطوات التنفيذ وتختص بوضع البديل الذي تم اعتماده موضع التنفيذ الفعلي وبعد البدء بتنفيذه تأتي مرحلة تقويم النتائج للمطابقة بين المخطط والمنفذ</a:t>
            </a:r>
          </a:p>
        </p:txBody>
      </p:sp>
      <p:grpSp>
        <p:nvGrpSpPr>
          <p:cNvPr id="41" name="Group 42"/>
          <p:cNvGrpSpPr/>
          <p:nvPr/>
        </p:nvGrpSpPr>
        <p:grpSpPr>
          <a:xfrm>
            <a:off x="18135600" y="-419100"/>
            <a:ext cx="1694792" cy="11734800"/>
            <a:chOff x="0" y="0"/>
            <a:chExt cx="446365" cy="2709333"/>
          </a:xfrm>
        </p:grpSpPr>
        <p:sp>
          <p:nvSpPr>
            <p:cNvPr id="42" name="Freeform 43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4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8"/>
          <p:cNvGrpSpPr/>
          <p:nvPr/>
        </p:nvGrpSpPr>
        <p:grpSpPr>
          <a:xfrm>
            <a:off x="0" y="6690087"/>
            <a:ext cx="1028700" cy="3177813"/>
            <a:chOff x="0" y="0"/>
            <a:chExt cx="812800" cy="2510865"/>
          </a:xfrm>
        </p:grpSpPr>
        <p:sp>
          <p:nvSpPr>
            <p:cNvPr id="45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0" y="0"/>
            <a:ext cx="1028700" cy="1028700"/>
            <a:chOff x="0" y="0"/>
            <a:chExt cx="812800" cy="812800"/>
          </a:xfrm>
        </p:grpSpPr>
        <p:sp>
          <p:nvSpPr>
            <p:cNvPr id="48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0" name="Rectangle 7">
            <a:extLst>
              <a:ext uri="{FF2B5EF4-FFF2-40B4-BE49-F238E27FC236}">
                <a16:creationId xmlns:a16="http://schemas.microsoft.com/office/drawing/2014/main" id="{8DAE554A-0FC3-985E-BD9C-1818BE76F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51" name="Freeform 11"/>
          <p:cNvSpPr/>
          <p:nvPr/>
        </p:nvSpPr>
        <p:spPr>
          <a:xfrm rot="2651781">
            <a:off x="9239003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9180575" y="9702225"/>
            <a:ext cx="68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17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40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261924">
            <a:off x="8122543" y="1970158"/>
            <a:ext cx="3002794" cy="3358632"/>
            <a:chOff x="0" y="0"/>
            <a:chExt cx="702493" cy="7857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2493" cy="785740"/>
            </a:xfrm>
            <a:custGeom>
              <a:avLst/>
              <a:gdLst/>
              <a:ahLst/>
              <a:cxnLst/>
              <a:rect l="l" t="t" r="r" b="b"/>
              <a:pathLst>
                <a:path w="702493" h="785740">
                  <a:moveTo>
                    <a:pt x="351247" y="0"/>
                  </a:moveTo>
                  <a:lnTo>
                    <a:pt x="702493" y="785740"/>
                  </a:lnTo>
                  <a:lnTo>
                    <a:pt x="0" y="785740"/>
                  </a:lnTo>
                  <a:lnTo>
                    <a:pt x="351247" y="0"/>
                  </a:lnTo>
                  <a:close/>
                </a:path>
              </a:pathLst>
            </a:custGeom>
            <a:solidFill>
              <a:srgbClr val="A8CBB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9765" y="326708"/>
              <a:ext cx="482964" cy="402908"/>
            </a:xfrm>
            <a:prstGeom prst="rect">
              <a:avLst/>
            </a:prstGeom>
          </p:spPr>
          <p:txBody>
            <a:bodyPr lIns="57190" tIns="57190" rIns="57190" bIns="5719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24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45794" y="4889758"/>
            <a:ext cx="3323183" cy="3326031"/>
            <a:chOff x="0" y="0"/>
            <a:chExt cx="777447" cy="7781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7447" cy="778113"/>
            </a:xfrm>
            <a:custGeom>
              <a:avLst/>
              <a:gdLst/>
              <a:ahLst/>
              <a:cxnLst/>
              <a:rect l="l" t="t" r="r" b="b"/>
              <a:pathLst>
                <a:path w="777447" h="778113">
                  <a:moveTo>
                    <a:pt x="388724" y="0"/>
                  </a:moveTo>
                  <a:lnTo>
                    <a:pt x="777447" y="778113"/>
                  </a:lnTo>
                  <a:lnTo>
                    <a:pt x="0" y="778113"/>
                  </a:lnTo>
                  <a:lnTo>
                    <a:pt x="388724" y="0"/>
                  </a:lnTo>
                  <a:close/>
                </a:path>
              </a:pathLst>
            </a:custGeom>
            <a:solidFill>
              <a:srgbClr val="F8A4A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1476" y="323167"/>
              <a:ext cx="534495" cy="399367"/>
            </a:xfrm>
            <a:prstGeom prst="rect">
              <a:avLst/>
            </a:prstGeom>
          </p:spPr>
          <p:txBody>
            <a:bodyPr lIns="57190" tIns="57190" rIns="57190" bIns="5719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24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9358079">
            <a:off x="6808214" y="1957020"/>
            <a:ext cx="3003700" cy="3241827"/>
            <a:chOff x="0" y="0"/>
            <a:chExt cx="702705" cy="7584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02705" cy="758414"/>
            </a:xfrm>
            <a:custGeom>
              <a:avLst/>
              <a:gdLst/>
              <a:ahLst/>
              <a:cxnLst/>
              <a:rect l="l" t="t" r="r" b="b"/>
              <a:pathLst>
                <a:path w="702705" h="758414">
                  <a:moveTo>
                    <a:pt x="351353" y="0"/>
                  </a:moveTo>
                  <a:lnTo>
                    <a:pt x="702705" y="758414"/>
                  </a:lnTo>
                  <a:lnTo>
                    <a:pt x="0" y="758414"/>
                  </a:lnTo>
                  <a:lnTo>
                    <a:pt x="351353" y="0"/>
                  </a:lnTo>
                  <a:close/>
                </a:path>
              </a:pathLst>
            </a:custGeom>
            <a:solidFill>
              <a:srgbClr val="FAB48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9798" y="314021"/>
              <a:ext cx="483110" cy="390221"/>
            </a:xfrm>
            <a:prstGeom prst="rect">
              <a:avLst/>
            </a:prstGeom>
          </p:spPr>
          <p:txBody>
            <a:bodyPr lIns="57190" tIns="57190" rIns="57190" bIns="5719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24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3162600">
            <a:off x="8679942" y="4287959"/>
            <a:ext cx="3078859" cy="3359950"/>
            <a:chOff x="0" y="0"/>
            <a:chExt cx="720289" cy="7860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20289" cy="786049"/>
            </a:xfrm>
            <a:custGeom>
              <a:avLst/>
              <a:gdLst/>
              <a:ahLst/>
              <a:cxnLst/>
              <a:rect l="l" t="t" r="r" b="b"/>
              <a:pathLst>
                <a:path w="720289" h="786049">
                  <a:moveTo>
                    <a:pt x="360144" y="0"/>
                  </a:moveTo>
                  <a:lnTo>
                    <a:pt x="720289" y="786049"/>
                  </a:lnTo>
                  <a:lnTo>
                    <a:pt x="0" y="786049"/>
                  </a:lnTo>
                  <a:lnTo>
                    <a:pt x="360144" y="0"/>
                  </a:lnTo>
                  <a:close/>
                </a:path>
              </a:pathLst>
            </a:custGeom>
            <a:solidFill>
              <a:srgbClr val="F8DF8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2545" y="326851"/>
              <a:ext cx="495198" cy="403051"/>
            </a:xfrm>
            <a:prstGeom prst="rect">
              <a:avLst/>
            </a:prstGeom>
          </p:spPr>
          <p:txBody>
            <a:bodyPr lIns="57190" tIns="57190" rIns="57190" bIns="5719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24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-6264048">
            <a:off x="9105325" y="3122100"/>
            <a:ext cx="3057541" cy="3044213"/>
            <a:chOff x="0" y="0"/>
            <a:chExt cx="715301" cy="7121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5301" cy="712183"/>
            </a:xfrm>
            <a:custGeom>
              <a:avLst/>
              <a:gdLst/>
              <a:ahLst/>
              <a:cxnLst/>
              <a:rect l="l" t="t" r="r" b="b"/>
              <a:pathLst>
                <a:path w="715301" h="712183">
                  <a:moveTo>
                    <a:pt x="357651" y="0"/>
                  </a:moveTo>
                  <a:lnTo>
                    <a:pt x="715301" y="712183"/>
                  </a:lnTo>
                  <a:lnTo>
                    <a:pt x="0" y="712183"/>
                  </a:lnTo>
                  <a:lnTo>
                    <a:pt x="357651" y="0"/>
                  </a:lnTo>
                  <a:close/>
                </a:path>
              </a:pathLst>
            </a:custGeom>
            <a:solidFill>
              <a:srgbClr val="CFAD8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1766" y="292557"/>
              <a:ext cx="491770" cy="368757"/>
            </a:xfrm>
            <a:prstGeom prst="rect">
              <a:avLst/>
            </a:prstGeom>
          </p:spPr>
          <p:txBody>
            <a:bodyPr lIns="57190" tIns="57190" rIns="57190" bIns="5719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24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6268497">
            <a:off x="5868273" y="3028553"/>
            <a:ext cx="3193903" cy="3288862"/>
            <a:chOff x="0" y="0"/>
            <a:chExt cx="747203" cy="76941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47203" cy="769418"/>
            </a:xfrm>
            <a:custGeom>
              <a:avLst/>
              <a:gdLst/>
              <a:ahLst/>
              <a:cxnLst/>
              <a:rect l="l" t="t" r="r" b="b"/>
              <a:pathLst>
                <a:path w="747203" h="769418">
                  <a:moveTo>
                    <a:pt x="373601" y="0"/>
                  </a:moveTo>
                  <a:lnTo>
                    <a:pt x="747203" y="769418"/>
                  </a:lnTo>
                  <a:lnTo>
                    <a:pt x="0" y="769418"/>
                  </a:lnTo>
                  <a:lnTo>
                    <a:pt x="373601" y="0"/>
                  </a:lnTo>
                  <a:close/>
                </a:path>
              </a:pathLst>
            </a:custGeom>
            <a:solidFill>
              <a:srgbClr val="F8DF8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6750" y="319130"/>
              <a:ext cx="513702" cy="395330"/>
            </a:xfrm>
            <a:prstGeom prst="rect">
              <a:avLst/>
            </a:prstGeom>
          </p:spPr>
          <p:txBody>
            <a:bodyPr lIns="57190" tIns="57190" rIns="57190" bIns="5719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24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3127396">
            <a:off x="6294843" y="4135365"/>
            <a:ext cx="3052832" cy="3573319"/>
            <a:chOff x="0" y="0"/>
            <a:chExt cx="714200" cy="83596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14200" cy="835966"/>
            </a:xfrm>
            <a:custGeom>
              <a:avLst/>
              <a:gdLst/>
              <a:ahLst/>
              <a:cxnLst/>
              <a:rect l="l" t="t" r="r" b="b"/>
              <a:pathLst>
                <a:path w="714200" h="835966">
                  <a:moveTo>
                    <a:pt x="357100" y="0"/>
                  </a:moveTo>
                  <a:lnTo>
                    <a:pt x="714200" y="835966"/>
                  </a:lnTo>
                  <a:lnTo>
                    <a:pt x="0" y="835966"/>
                  </a:lnTo>
                  <a:lnTo>
                    <a:pt x="357100" y="0"/>
                  </a:lnTo>
                  <a:close/>
                </a:path>
              </a:pathLst>
            </a:custGeom>
            <a:solidFill>
              <a:srgbClr val="A8CBB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1594" y="350027"/>
              <a:ext cx="491012" cy="426227"/>
            </a:xfrm>
            <a:prstGeom prst="rect">
              <a:avLst/>
            </a:prstGeom>
          </p:spPr>
          <p:txBody>
            <a:bodyPr lIns="57190" tIns="57190" rIns="57190" bIns="5719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24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 flipH="1">
            <a:off x="9019229" y="1190432"/>
            <a:ext cx="0" cy="2831643"/>
          </a:xfrm>
          <a:prstGeom prst="line">
            <a:avLst/>
          </a:prstGeom>
          <a:ln w="76200" cap="flat">
            <a:solidFill>
              <a:srgbClr val="EDF6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5656370" y="2206910"/>
            <a:ext cx="2169164" cy="1820145"/>
          </a:xfrm>
          <a:prstGeom prst="line">
            <a:avLst/>
          </a:prstGeom>
          <a:ln w="76200" cap="flat">
            <a:solidFill>
              <a:srgbClr val="EDF6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 flipH="1">
            <a:off x="10224735" y="2206910"/>
            <a:ext cx="2169164" cy="1820145"/>
          </a:xfrm>
          <a:prstGeom prst="line">
            <a:avLst/>
          </a:prstGeom>
          <a:ln w="76200" cap="flat">
            <a:solidFill>
              <a:srgbClr val="EDF6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26"/>
          <p:cNvSpPr/>
          <p:nvPr/>
        </p:nvSpPr>
        <p:spPr>
          <a:xfrm flipH="1">
            <a:off x="4576795" y="5322576"/>
            <a:ext cx="2735157" cy="732883"/>
          </a:xfrm>
          <a:prstGeom prst="line">
            <a:avLst/>
          </a:prstGeom>
          <a:ln w="76200" cap="flat">
            <a:solidFill>
              <a:srgbClr val="EDF6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27"/>
          <p:cNvSpPr/>
          <p:nvPr/>
        </p:nvSpPr>
        <p:spPr>
          <a:xfrm>
            <a:off x="10565226" y="5266724"/>
            <a:ext cx="2735157" cy="732883"/>
          </a:xfrm>
          <a:prstGeom prst="line">
            <a:avLst/>
          </a:prstGeom>
          <a:ln w="76200" cap="flat">
            <a:solidFill>
              <a:srgbClr val="EDF6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28"/>
          <p:cNvSpPr/>
          <p:nvPr/>
        </p:nvSpPr>
        <p:spPr>
          <a:xfrm flipH="1">
            <a:off x="6933202" y="6573311"/>
            <a:ext cx="1329376" cy="2500192"/>
          </a:xfrm>
          <a:prstGeom prst="line">
            <a:avLst/>
          </a:prstGeom>
          <a:ln w="76200" cap="flat">
            <a:solidFill>
              <a:srgbClr val="EDF6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 flipH="1" flipV="1">
            <a:off x="9775274" y="6520793"/>
            <a:ext cx="1285539" cy="2523012"/>
          </a:xfrm>
          <a:prstGeom prst="line">
            <a:avLst/>
          </a:prstGeom>
          <a:ln w="76200" cap="flat">
            <a:solidFill>
              <a:srgbClr val="EDF6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 rot="-1500000">
            <a:off x="7462681" y="2386732"/>
            <a:ext cx="693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2800" b="1">
                <a:solidFill>
                  <a:srgbClr val="404040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01</a:t>
            </a:r>
          </a:p>
        </p:txBody>
      </p:sp>
      <p:sp>
        <p:nvSpPr>
          <p:cNvPr id="31" name="TextBox 31"/>
          <p:cNvSpPr txBox="1"/>
          <p:nvPr/>
        </p:nvSpPr>
        <p:spPr>
          <a:xfrm rot="-1500000">
            <a:off x="6871732" y="2625563"/>
            <a:ext cx="211022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defRPr/>
            </a:pPr>
            <a:r>
              <a:rPr lang="ar-SA" sz="2000" b="1" dirty="0">
                <a:latin typeface="Tajawal Bold" panose="020B0604020202020204" charset="-78"/>
                <a:cs typeface="Tajawal Bold" panose="020B0604020202020204" charset="-78"/>
              </a:rPr>
              <a:t>وضوح الهدف</a:t>
            </a:r>
          </a:p>
        </p:txBody>
      </p:sp>
      <p:sp>
        <p:nvSpPr>
          <p:cNvPr id="32" name="TextBox 32"/>
          <p:cNvSpPr txBox="1"/>
          <p:nvPr/>
        </p:nvSpPr>
        <p:spPr>
          <a:xfrm rot="1500000">
            <a:off x="9865495" y="2386732"/>
            <a:ext cx="693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2800" b="1">
                <a:solidFill>
                  <a:srgbClr val="404040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02</a:t>
            </a:r>
          </a:p>
        </p:txBody>
      </p:sp>
      <p:sp>
        <p:nvSpPr>
          <p:cNvPr id="33" name="TextBox 33"/>
          <p:cNvSpPr txBox="1"/>
          <p:nvPr/>
        </p:nvSpPr>
        <p:spPr>
          <a:xfrm rot="1500000">
            <a:off x="9040577" y="2654418"/>
            <a:ext cx="2110225" cy="25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ar-SA" sz="2000" b="1" dirty="0">
                <a:latin typeface="Tajawal Bold" panose="020B0604020202020204" charset="-78"/>
                <a:cs typeface="Tajawal Bold" panose="020B0604020202020204" charset="-78"/>
              </a:rPr>
              <a:t>المرونة</a:t>
            </a:r>
            <a:endParaRPr lang="en-US" dirty="0">
              <a:solidFill>
                <a:srgbClr val="404040"/>
              </a:solidFill>
              <a:latin typeface="Tajawal Bold" panose="020B0604020202020204" charset="-78"/>
              <a:ea typeface="Public Sans"/>
              <a:cs typeface="Tajawal Bold" panose="020B0604020202020204" charset="-78"/>
              <a:sym typeface="Public Sans"/>
            </a:endParaRPr>
          </a:p>
        </p:txBody>
      </p:sp>
      <p:sp>
        <p:nvSpPr>
          <p:cNvPr id="34" name="TextBox 34"/>
          <p:cNvSpPr txBox="1"/>
          <p:nvPr/>
        </p:nvSpPr>
        <p:spPr>
          <a:xfrm rot="4620000">
            <a:off x="11350007" y="4188081"/>
            <a:ext cx="693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2800" b="1">
                <a:solidFill>
                  <a:srgbClr val="404040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03</a:t>
            </a:r>
          </a:p>
        </p:txBody>
      </p:sp>
      <p:sp>
        <p:nvSpPr>
          <p:cNvPr id="35" name="TextBox 35"/>
          <p:cNvSpPr txBox="1"/>
          <p:nvPr/>
        </p:nvSpPr>
        <p:spPr>
          <a:xfrm rot="4620000">
            <a:off x="10369571" y="4233616"/>
            <a:ext cx="211022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000" b="1" dirty="0">
                <a:latin typeface="Tajawal Bold" panose="020B0604020202020204" charset="-78"/>
                <a:cs typeface="Tajawal Bold" panose="020B0604020202020204" charset="-78"/>
              </a:rPr>
              <a:t>البساطة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662825" y="7296633"/>
            <a:ext cx="693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2800" b="1">
                <a:solidFill>
                  <a:srgbClr val="404040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05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807966" y="7612272"/>
            <a:ext cx="240347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000" b="1" dirty="0">
                <a:latin typeface="Tajawal Bold" panose="020B0604020202020204" charset="-78"/>
                <a:cs typeface="Tajawal Bold" panose="020B0604020202020204" charset="-78"/>
              </a:rPr>
              <a:t>الواقعية</a:t>
            </a:r>
            <a:endParaRPr lang="en-US" altLang="en-US" sz="2000" b="1" dirty="0"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38" name="TextBox 38"/>
          <p:cNvSpPr txBox="1"/>
          <p:nvPr/>
        </p:nvSpPr>
        <p:spPr>
          <a:xfrm rot="-4620000">
            <a:off x="5953062" y="4188081"/>
            <a:ext cx="693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2800" b="1">
                <a:solidFill>
                  <a:srgbClr val="404040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07</a:t>
            </a:r>
          </a:p>
        </p:txBody>
      </p:sp>
      <p:sp>
        <p:nvSpPr>
          <p:cNvPr id="39" name="TextBox 39"/>
          <p:cNvSpPr txBox="1"/>
          <p:nvPr/>
        </p:nvSpPr>
        <p:spPr>
          <a:xfrm rot="-4620000">
            <a:off x="5515182" y="4233616"/>
            <a:ext cx="211022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defRPr/>
            </a:pPr>
            <a:r>
              <a:rPr lang="ar-SA" sz="2000" b="1" dirty="0">
                <a:latin typeface="Tajawal Bold" panose="020B0604020202020204" charset="-78"/>
                <a:cs typeface="Tajawal Bold" panose="020B0604020202020204" charset="-78"/>
              </a:rPr>
              <a:t>المتابعة والتقويم</a:t>
            </a:r>
          </a:p>
        </p:txBody>
      </p:sp>
      <p:sp>
        <p:nvSpPr>
          <p:cNvPr id="40" name="Freeform 40"/>
          <p:cNvSpPr/>
          <p:nvPr/>
        </p:nvSpPr>
        <p:spPr>
          <a:xfrm>
            <a:off x="6860581" y="2726411"/>
            <a:ext cx="4344080" cy="4240908"/>
          </a:xfrm>
          <a:custGeom>
            <a:avLst/>
            <a:gdLst/>
            <a:ahLst/>
            <a:cxnLst/>
            <a:rect l="l" t="t" r="r" b="b"/>
            <a:pathLst>
              <a:path w="4344080" h="4240908">
                <a:moveTo>
                  <a:pt x="0" y="0"/>
                </a:moveTo>
                <a:lnTo>
                  <a:pt x="4344080" y="0"/>
                </a:lnTo>
                <a:lnTo>
                  <a:pt x="4344080" y="4240909"/>
                </a:lnTo>
                <a:lnTo>
                  <a:pt x="0" y="4240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7150642" y="4098685"/>
            <a:ext cx="3767838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ajawal Bold" panose="020B0604020202020204" charset="-78"/>
                <a:cs typeface="Tajawal Bold" panose="020B0604020202020204" charset="-78"/>
              </a:rPr>
              <a:t>Effective planning </a:t>
            </a:r>
            <a:r>
              <a:rPr lang="ar-SA" altLang="en-US" sz="3600" dirty="0">
                <a:solidFill>
                  <a:srgbClr val="002060"/>
                </a:solidFill>
                <a:latin typeface="Tajawal Bold" panose="020B0604020202020204" charset="-78"/>
                <a:cs typeface="Tajawal Bold" panose="020B0604020202020204" charset="-78"/>
              </a:rPr>
              <a:t>صفات التخطيط الفعال</a:t>
            </a:r>
          </a:p>
        </p:txBody>
      </p:sp>
      <p:sp>
        <p:nvSpPr>
          <p:cNvPr id="43" name="TextBox 43"/>
          <p:cNvSpPr txBox="1"/>
          <p:nvPr/>
        </p:nvSpPr>
        <p:spPr>
          <a:xfrm rot="3180000">
            <a:off x="6664181" y="6380472"/>
            <a:ext cx="693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2800" b="1">
                <a:solidFill>
                  <a:srgbClr val="404040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06</a:t>
            </a:r>
          </a:p>
        </p:txBody>
      </p:sp>
      <p:sp>
        <p:nvSpPr>
          <p:cNvPr id="44" name="TextBox 44"/>
          <p:cNvSpPr txBox="1"/>
          <p:nvPr/>
        </p:nvSpPr>
        <p:spPr>
          <a:xfrm rot="3180000">
            <a:off x="5736124" y="6537039"/>
            <a:ext cx="211022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000" b="1" dirty="0">
                <a:latin typeface="Tajawal Bold" panose="020B0604020202020204" charset="-78"/>
                <a:cs typeface="Tajawal Bold" panose="020B0604020202020204" charset="-78"/>
              </a:rPr>
              <a:t>تحقيق التوازن</a:t>
            </a:r>
          </a:p>
        </p:txBody>
      </p:sp>
      <p:sp>
        <p:nvSpPr>
          <p:cNvPr id="45" name="TextBox 45"/>
          <p:cNvSpPr txBox="1"/>
          <p:nvPr/>
        </p:nvSpPr>
        <p:spPr>
          <a:xfrm rot="-3180000">
            <a:off x="10570631" y="6420709"/>
            <a:ext cx="693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2800" b="1">
                <a:solidFill>
                  <a:srgbClr val="404040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04</a:t>
            </a:r>
          </a:p>
        </p:txBody>
      </p:sp>
      <p:sp>
        <p:nvSpPr>
          <p:cNvPr id="46" name="TextBox 46"/>
          <p:cNvSpPr txBox="1"/>
          <p:nvPr/>
        </p:nvSpPr>
        <p:spPr>
          <a:xfrm rot="-3180000">
            <a:off x="9947746" y="6542995"/>
            <a:ext cx="270404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000" b="1" dirty="0">
                <a:latin typeface="Tajawal Bold" panose="020B0604020202020204" charset="-78"/>
                <a:cs typeface="Tajawal Bold" panose="020B0604020202020204" charset="-78"/>
              </a:rPr>
              <a:t> المشاركة في الإعداد</a:t>
            </a:r>
            <a:endParaRPr lang="en-US" altLang="en-US" sz="2000" dirty="0">
              <a:latin typeface="Tajawal Bold" panose="020B0604020202020204" charset="-78"/>
              <a:cs typeface="Tajawal Bold" panose="020B0604020202020204" charset="-78"/>
            </a:endParaRPr>
          </a:p>
        </p:txBody>
      </p:sp>
      <p:grpSp>
        <p:nvGrpSpPr>
          <p:cNvPr id="48" name="Group 42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49" name="Freeform 43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44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8"/>
          <p:cNvGrpSpPr/>
          <p:nvPr/>
        </p:nvGrpSpPr>
        <p:grpSpPr>
          <a:xfrm>
            <a:off x="0" y="6690087"/>
            <a:ext cx="1028700" cy="3177813"/>
            <a:chOff x="0" y="0"/>
            <a:chExt cx="812800" cy="2510865"/>
          </a:xfrm>
        </p:grpSpPr>
        <p:sp>
          <p:nvSpPr>
            <p:cNvPr id="52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48"/>
          <p:cNvGrpSpPr/>
          <p:nvPr/>
        </p:nvGrpSpPr>
        <p:grpSpPr>
          <a:xfrm>
            <a:off x="0" y="0"/>
            <a:ext cx="1028700" cy="1028700"/>
            <a:chOff x="0" y="0"/>
            <a:chExt cx="812800" cy="812800"/>
          </a:xfrm>
        </p:grpSpPr>
        <p:sp>
          <p:nvSpPr>
            <p:cNvPr id="55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7" name="Rectangle 7">
            <a:extLst>
              <a:ext uri="{FF2B5EF4-FFF2-40B4-BE49-F238E27FC236}">
                <a16:creationId xmlns:a16="http://schemas.microsoft.com/office/drawing/2014/main" id="{8DAE554A-0FC3-985E-BD9C-1818BE76F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58" name="Freeform 11"/>
          <p:cNvSpPr/>
          <p:nvPr/>
        </p:nvSpPr>
        <p:spPr>
          <a:xfrm rot="2651781">
            <a:off x="9239003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9180575" y="9702225"/>
            <a:ext cx="68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18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5444" r="-1544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1083260">
            <a:off x="10417433" y="-6581"/>
            <a:ext cx="10996799" cy="11357494"/>
            <a:chOff x="0" y="0"/>
            <a:chExt cx="6350000" cy="6558280"/>
          </a:xfrm>
        </p:grpSpPr>
        <p:sp>
          <p:nvSpPr>
            <p:cNvPr id="4" name="Freeform 4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3"/>
              <a:stretch>
                <a:fillRect l="-27567" r="-2756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441217" y="266297"/>
            <a:ext cx="2882434" cy="288243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059828">
            <a:off x="-1336143" y="-793634"/>
            <a:ext cx="3931162" cy="3137242"/>
          </a:xfrm>
          <a:custGeom>
            <a:avLst/>
            <a:gdLst/>
            <a:ahLst/>
            <a:cxnLst/>
            <a:rect l="l" t="t" r="r" b="b"/>
            <a:pathLst>
              <a:path w="3931162" h="3137242">
                <a:moveTo>
                  <a:pt x="0" y="0"/>
                </a:moveTo>
                <a:lnTo>
                  <a:pt x="3931162" y="0"/>
                </a:lnTo>
                <a:lnTo>
                  <a:pt x="3931162" y="3137242"/>
                </a:lnTo>
                <a:lnTo>
                  <a:pt x="0" y="3137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33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9531374">
            <a:off x="15732882" y="8718379"/>
            <a:ext cx="3931162" cy="3137242"/>
          </a:xfrm>
          <a:custGeom>
            <a:avLst/>
            <a:gdLst/>
            <a:ahLst/>
            <a:cxnLst/>
            <a:rect l="l" t="t" r="r" b="b"/>
            <a:pathLst>
              <a:path w="3931162" h="3137242">
                <a:moveTo>
                  <a:pt x="0" y="0"/>
                </a:moveTo>
                <a:lnTo>
                  <a:pt x="3931162" y="0"/>
                </a:lnTo>
                <a:lnTo>
                  <a:pt x="3931162" y="3137242"/>
                </a:lnTo>
                <a:lnTo>
                  <a:pt x="0" y="3137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33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0" y="4070220"/>
            <a:ext cx="9634475" cy="350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487"/>
              </a:lnSpc>
            </a:pPr>
            <a:r>
              <a:rPr lang="ar-EG" sz="5400" b="1" dirty="0">
                <a:solidFill>
                  <a:srgbClr val="000000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الفصل الثالث</a:t>
            </a:r>
          </a:p>
          <a:p>
            <a:pPr algn="ctr" rtl="1">
              <a:lnSpc>
                <a:spcPts val="9487"/>
              </a:lnSpc>
            </a:pPr>
            <a:r>
              <a:rPr lang="ar-EG" sz="5400" b="1" dirty="0">
                <a:solidFill>
                  <a:srgbClr val="000000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التخطيط</a:t>
            </a:r>
            <a:br>
              <a:rPr lang="en-US" sz="5400" b="1" dirty="0">
                <a:solidFill>
                  <a:srgbClr val="000000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</a:br>
            <a:r>
              <a:rPr lang="en-US" sz="5400" b="1" kern="0" dirty="0">
                <a:solidFill>
                  <a:schemeClr val="accent3">
                    <a:lumMod val="75000"/>
                  </a:schemeClr>
                </a:solidFill>
                <a:latin typeface="Bodoni MT"/>
                <a:ea typeface="Verdana"/>
                <a:cs typeface="Verdana"/>
              </a:rPr>
              <a:t>Planning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13" name="Freeform 11"/>
          <p:cNvSpPr/>
          <p:nvPr/>
        </p:nvSpPr>
        <p:spPr>
          <a:xfrm rot="2651781">
            <a:off x="9507228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48800" y="9702225"/>
            <a:ext cx="686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4168" y="1902843"/>
            <a:ext cx="16102232" cy="811683"/>
            <a:chOff x="0" y="0"/>
            <a:chExt cx="740505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5057" cy="812800"/>
            </a:xfrm>
            <a:custGeom>
              <a:avLst/>
              <a:gdLst/>
              <a:ahLst/>
              <a:cxnLst/>
              <a:rect l="l" t="t" r="r" b="b"/>
              <a:pathLst>
                <a:path w="7405057" h="812800">
                  <a:moveTo>
                    <a:pt x="104693" y="0"/>
                  </a:moveTo>
                  <a:lnTo>
                    <a:pt x="7300364" y="0"/>
                  </a:lnTo>
                  <a:cubicBezTo>
                    <a:pt x="7358184" y="0"/>
                    <a:pt x="7405057" y="46873"/>
                    <a:pt x="7405057" y="104693"/>
                  </a:cubicBezTo>
                  <a:lnTo>
                    <a:pt x="7405057" y="708107"/>
                  </a:lnTo>
                  <a:cubicBezTo>
                    <a:pt x="7405057" y="735873"/>
                    <a:pt x="7394026" y="762502"/>
                    <a:pt x="7374393" y="782136"/>
                  </a:cubicBezTo>
                  <a:cubicBezTo>
                    <a:pt x="7354759" y="801770"/>
                    <a:pt x="7328130" y="812800"/>
                    <a:pt x="7300364" y="812800"/>
                  </a:cubicBezTo>
                  <a:lnTo>
                    <a:pt x="104693" y="812800"/>
                  </a:lnTo>
                  <a:cubicBezTo>
                    <a:pt x="46873" y="812800"/>
                    <a:pt x="0" y="765927"/>
                    <a:pt x="0" y="708107"/>
                  </a:cubicBezTo>
                  <a:lnTo>
                    <a:pt x="0" y="104693"/>
                  </a:lnTo>
                  <a:cubicBezTo>
                    <a:pt x="0" y="46873"/>
                    <a:pt x="46873" y="0"/>
                    <a:pt x="104693" y="0"/>
                  </a:cubicBezTo>
                  <a:close/>
                </a:path>
              </a:pathLst>
            </a:custGeom>
            <a:solidFill>
              <a:srgbClr val="D7ACD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405056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3"/>
                </a:lnSpc>
              </a:pPr>
              <a:endParaRPr sz="2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4168" y="2927175"/>
            <a:ext cx="16102232" cy="811683"/>
            <a:chOff x="0" y="0"/>
            <a:chExt cx="7405056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05057" cy="812800"/>
            </a:xfrm>
            <a:custGeom>
              <a:avLst/>
              <a:gdLst/>
              <a:ahLst/>
              <a:cxnLst/>
              <a:rect l="l" t="t" r="r" b="b"/>
              <a:pathLst>
                <a:path w="7405057" h="812800">
                  <a:moveTo>
                    <a:pt x="104693" y="0"/>
                  </a:moveTo>
                  <a:lnTo>
                    <a:pt x="7300364" y="0"/>
                  </a:lnTo>
                  <a:cubicBezTo>
                    <a:pt x="7358184" y="0"/>
                    <a:pt x="7405057" y="46873"/>
                    <a:pt x="7405057" y="104693"/>
                  </a:cubicBezTo>
                  <a:lnTo>
                    <a:pt x="7405057" y="708107"/>
                  </a:lnTo>
                  <a:cubicBezTo>
                    <a:pt x="7405057" y="735873"/>
                    <a:pt x="7394026" y="762502"/>
                    <a:pt x="7374393" y="782136"/>
                  </a:cubicBezTo>
                  <a:cubicBezTo>
                    <a:pt x="7354759" y="801770"/>
                    <a:pt x="7328130" y="812800"/>
                    <a:pt x="7300364" y="812800"/>
                  </a:cubicBezTo>
                  <a:lnTo>
                    <a:pt x="104693" y="812800"/>
                  </a:lnTo>
                  <a:cubicBezTo>
                    <a:pt x="46873" y="812800"/>
                    <a:pt x="0" y="765927"/>
                    <a:pt x="0" y="708107"/>
                  </a:cubicBezTo>
                  <a:lnTo>
                    <a:pt x="0" y="104693"/>
                  </a:lnTo>
                  <a:cubicBezTo>
                    <a:pt x="0" y="46873"/>
                    <a:pt x="46873" y="0"/>
                    <a:pt x="104693" y="0"/>
                  </a:cubicBezTo>
                  <a:close/>
                </a:path>
              </a:pathLst>
            </a:custGeom>
            <a:solidFill>
              <a:srgbClr val="F6C98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405056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3"/>
                </a:lnSpc>
              </a:pPr>
              <a:endParaRPr sz="2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4168" y="3951508"/>
            <a:ext cx="16102232" cy="811683"/>
            <a:chOff x="0" y="0"/>
            <a:chExt cx="7405056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05057" cy="812800"/>
            </a:xfrm>
            <a:custGeom>
              <a:avLst/>
              <a:gdLst/>
              <a:ahLst/>
              <a:cxnLst/>
              <a:rect l="l" t="t" r="r" b="b"/>
              <a:pathLst>
                <a:path w="7405057" h="812800">
                  <a:moveTo>
                    <a:pt x="104693" y="0"/>
                  </a:moveTo>
                  <a:lnTo>
                    <a:pt x="7300364" y="0"/>
                  </a:lnTo>
                  <a:cubicBezTo>
                    <a:pt x="7358184" y="0"/>
                    <a:pt x="7405057" y="46873"/>
                    <a:pt x="7405057" y="104693"/>
                  </a:cubicBezTo>
                  <a:lnTo>
                    <a:pt x="7405057" y="708107"/>
                  </a:lnTo>
                  <a:cubicBezTo>
                    <a:pt x="7405057" y="735873"/>
                    <a:pt x="7394026" y="762502"/>
                    <a:pt x="7374393" y="782136"/>
                  </a:cubicBezTo>
                  <a:cubicBezTo>
                    <a:pt x="7354759" y="801770"/>
                    <a:pt x="7328130" y="812800"/>
                    <a:pt x="7300364" y="812800"/>
                  </a:cubicBezTo>
                  <a:lnTo>
                    <a:pt x="104693" y="812800"/>
                  </a:lnTo>
                  <a:cubicBezTo>
                    <a:pt x="46873" y="812800"/>
                    <a:pt x="0" y="765927"/>
                    <a:pt x="0" y="708107"/>
                  </a:cubicBezTo>
                  <a:lnTo>
                    <a:pt x="0" y="104693"/>
                  </a:lnTo>
                  <a:cubicBezTo>
                    <a:pt x="0" y="46873"/>
                    <a:pt x="46873" y="0"/>
                    <a:pt x="104693" y="0"/>
                  </a:cubicBezTo>
                  <a:close/>
                </a:path>
              </a:pathLst>
            </a:custGeom>
            <a:solidFill>
              <a:srgbClr val="FA9B8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7405056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3"/>
                </a:lnSpc>
              </a:pPr>
              <a:endParaRPr sz="2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8200" y="4914900"/>
            <a:ext cx="16102232" cy="811683"/>
            <a:chOff x="0" y="0"/>
            <a:chExt cx="7405056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05057" cy="812800"/>
            </a:xfrm>
            <a:custGeom>
              <a:avLst/>
              <a:gdLst/>
              <a:ahLst/>
              <a:cxnLst/>
              <a:rect l="l" t="t" r="r" b="b"/>
              <a:pathLst>
                <a:path w="7405057" h="812800">
                  <a:moveTo>
                    <a:pt x="104693" y="0"/>
                  </a:moveTo>
                  <a:lnTo>
                    <a:pt x="7300364" y="0"/>
                  </a:lnTo>
                  <a:cubicBezTo>
                    <a:pt x="7358184" y="0"/>
                    <a:pt x="7405057" y="46873"/>
                    <a:pt x="7405057" y="104693"/>
                  </a:cubicBezTo>
                  <a:lnTo>
                    <a:pt x="7405057" y="708107"/>
                  </a:lnTo>
                  <a:cubicBezTo>
                    <a:pt x="7405057" y="735873"/>
                    <a:pt x="7394026" y="762502"/>
                    <a:pt x="7374393" y="782136"/>
                  </a:cubicBezTo>
                  <a:cubicBezTo>
                    <a:pt x="7354759" y="801770"/>
                    <a:pt x="7328130" y="812800"/>
                    <a:pt x="7300364" y="812800"/>
                  </a:cubicBezTo>
                  <a:lnTo>
                    <a:pt x="104693" y="812800"/>
                  </a:lnTo>
                  <a:cubicBezTo>
                    <a:pt x="46873" y="812800"/>
                    <a:pt x="0" y="765927"/>
                    <a:pt x="0" y="708107"/>
                  </a:cubicBezTo>
                  <a:lnTo>
                    <a:pt x="0" y="104693"/>
                  </a:lnTo>
                  <a:cubicBezTo>
                    <a:pt x="0" y="46873"/>
                    <a:pt x="46873" y="0"/>
                    <a:pt x="104693" y="0"/>
                  </a:cubicBezTo>
                  <a:close/>
                </a:path>
              </a:pathLst>
            </a:custGeom>
            <a:solidFill>
              <a:srgbClr val="B2C9A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405056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3"/>
                </a:lnSpc>
              </a:pPr>
              <a:endParaRPr sz="2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38200" y="5939233"/>
            <a:ext cx="16102232" cy="811683"/>
            <a:chOff x="0" y="0"/>
            <a:chExt cx="7405056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05057" cy="812800"/>
            </a:xfrm>
            <a:custGeom>
              <a:avLst/>
              <a:gdLst/>
              <a:ahLst/>
              <a:cxnLst/>
              <a:rect l="l" t="t" r="r" b="b"/>
              <a:pathLst>
                <a:path w="7405057" h="812800">
                  <a:moveTo>
                    <a:pt x="104693" y="0"/>
                  </a:moveTo>
                  <a:lnTo>
                    <a:pt x="7300364" y="0"/>
                  </a:lnTo>
                  <a:cubicBezTo>
                    <a:pt x="7358184" y="0"/>
                    <a:pt x="7405057" y="46873"/>
                    <a:pt x="7405057" y="104693"/>
                  </a:cubicBezTo>
                  <a:lnTo>
                    <a:pt x="7405057" y="708107"/>
                  </a:lnTo>
                  <a:cubicBezTo>
                    <a:pt x="7405057" y="735873"/>
                    <a:pt x="7394026" y="762502"/>
                    <a:pt x="7374393" y="782136"/>
                  </a:cubicBezTo>
                  <a:cubicBezTo>
                    <a:pt x="7354759" y="801770"/>
                    <a:pt x="7328130" y="812800"/>
                    <a:pt x="7300364" y="812800"/>
                  </a:cubicBezTo>
                  <a:lnTo>
                    <a:pt x="104693" y="812800"/>
                  </a:lnTo>
                  <a:cubicBezTo>
                    <a:pt x="46873" y="812800"/>
                    <a:pt x="0" y="765927"/>
                    <a:pt x="0" y="708107"/>
                  </a:cubicBezTo>
                  <a:lnTo>
                    <a:pt x="0" y="104693"/>
                  </a:lnTo>
                  <a:cubicBezTo>
                    <a:pt x="0" y="46873"/>
                    <a:pt x="46873" y="0"/>
                    <a:pt x="104693" y="0"/>
                  </a:cubicBezTo>
                  <a:close/>
                </a:path>
              </a:pathLst>
            </a:custGeom>
            <a:solidFill>
              <a:srgbClr val="EFC3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405056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3"/>
                </a:lnSpc>
              </a:pPr>
              <a:endParaRPr sz="2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986396" y="2022711"/>
            <a:ext cx="571947" cy="571947"/>
          </a:xfrm>
          <a:custGeom>
            <a:avLst/>
            <a:gdLst/>
            <a:ahLst/>
            <a:cxnLst/>
            <a:rect l="l" t="t" r="r" b="b"/>
            <a:pathLst>
              <a:path w="571947" h="571947">
                <a:moveTo>
                  <a:pt x="0" y="0"/>
                </a:moveTo>
                <a:lnTo>
                  <a:pt x="571947" y="0"/>
                </a:lnTo>
                <a:lnTo>
                  <a:pt x="571947" y="571947"/>
                </a:lnTo>
                <a:lnTo>
                  <a:pt x="0" y="57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986396" y="3047043"/>
            <a:ext cx="571947" cy="571947"/>
          </a:xfrm>
          <a:custGeom>
            <a:avLst/>
            <a:gdLst/>
            <a:ahLst/>
            <a:cxnLst/>
            <a:rect l="l" t="t" r="r" b="b"/>
            <a:pathLst>
              <a:path w="571947" h="571947">
                <a:moveTo>
                  <a:pt x="0" y="0"/>
                </a:moveTo>
                <a:lnTo>
                  <a:pt x="571947" y="0"/>
                </a:lnTo>
                <a:lnTo>
                  <a:pt x="571947" y="571947"/>
                </a:lnTo>
                <a:lnTo>
                  <a:pt x="0" y="57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986396" y="4071376"/>
            <a:ext cx="571947" cy="571947"/>
          </a:xfrm>
          <a:custGeom>
            <a:avLst/>
            <a:gdLst/>
            <a:ahLst/>
            <a:cxnLst/>
            <a:rect l="l" t="t" r="r" b="b"/>
            <a:pathLst>
              <a:path w="571947" h="571947">
                <a:moveTo>
                  <a:pt x="0" y="0"/>
                </a:moveTo>
                <a:lnTo>
                  <a:pt x="571947" y="0"/>
                </a:lnTo>
                <a:lnTo>
                  <a:pt x="571947" y="571947"/>
                </a:lnTo>
                <a:lnTo>
                  <a:pt x="0" y="57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10428" y="5034768"/>
            <a:ext cx="571947" cy="571947"/>
          </a:xfrm>
          <a:custGeom>
            <a:avLst/>
            <a:gdLst/>
            <a:ahLst/>
            <a:cxnLst/>
            <a:rect l="l" t="t" r="r" b="b"/>
            <a:pathLst>
              <a:path w="571947" h="571947">
                <a:moveTo>
                  <a:pt x="0" y="0"/>
                </a:moveTo>
                <a:lnTo>
                  <a:pt x="571947" y="0"/>
                </a:lnTo>
                <a:lnTo>
                  <a:pt x="571947" y="571947"/>
                </a:lnTo>
                <a:lnTo>
                  <a:pt x="0" y="57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010428" y="6059101"/>
            <a:ext cx="571947" cy="571947"/>
          </a:xfrm>
          <a:custGeom>
            <a:avLst/>
            <a:gdLst/>
            <a:ahLst/>
            <a:cxnLst/>
            <a:rect l="l" t="t" r="r" b="b"/>
            <a:pathLst>
              <a:path w="571947" h="571947">
                <a:moveTo>
                  <a:pt x="0" y="0"/>
                </a:moveTo>
                <a:lnTo>
                  <a:pt x="571947" y="0"/>
                </a:lnTo>
                <a:lnTo>
                  <a:pt x="571947" y="571946"/>
                </a:lnTo>
                <a:lnTo>
                  <a:pt x="0" y="571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828800" y="2117427"/>
            <a:ext cx="14782800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775"/>
              </a:lnSpc>
              <a:spcBef>
                <a:spcPct val="0"/>
              </a:spcBef>
            </a:pPr>
            <a:r>
              <a:rPr lang="ar-SA" sz="2400" b="1" dirty="0">
                <a:latin typeface="Tajawal Bold" panose="020B0604020202020204" charset="-78"/>
                <a:cs typeface="Tajawal Bold" panose="020B0604020202020204" charset="-78"/>
              </a:rPr>
              <a:t>1-وضوح الهدف: </a:t>
            </a:r>
            <a:r>
              <a:rPr lang="ar-SA" sz="2400" dirty="0">
                <a:latin typeface="Tajawal" panose="00000500000000000000" pitchFamily="2" charset="-78"/>
                <a:cs typeface="Tajawal" panose="00000500000000000000" pitchFamily="2" charset="-78"/>
              </a:rPr>
              <a:t>يجب أن يكون للخطة هدف واضح محدد تسير على ضوئه أعمال المشروع.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05000" y="3009900"/>
            <a:ext cx="147828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defRPr/>
            </a:pPr>
            <a:r>
              <a:rPr lang="ar-SA" sz="2400" b="1" dirty="0">
                <a:latin typeface="Tajawal Bold" panose="020B0604020202020204" charset="-78"/>
                <a:cs typeface="Tajawal Bold" panose="020B0604020202020204" charset="-78"/>
              </a:rPr>
              <a:t>2- المرونة: </a:t>
            </a:r>
            <a:r>
              <a:rPr lang="ar-SA" sz="2400" dirty="0">
                <a:latin typeface="Tajawal" panose="00000500000000000000" pitchFamily="2" charset="-78"/>
                <a:cs typeface="Tajawal" panose="00000500000000000000" pitchFamily="2" charset="-78"/>
              </a:rPr>
              <a:t>يجب أن تكون الخطة مرنة يمكن تعديلها وفق الظروف المتغيرة في المستقبل دون أن تسبب خسائر كبيرة أو تأثر سلبي على فعالية الخطة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81200" y="4164568"/>
            <a:ext cx="147828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defRPr/>
            </a:pPr>
            <a:r>
              <a:rPr lang="ar-SA" sz="2400" b="1" dirty="0">
                <a:latin typeface="Tajawal Bold" panose="020B0604020202020204" charset="-78"/>
                <a:cs typeface="Tajawal Bold" panose="020B0604020202020204" charset="-78"/>
              </a:rPr>
              <a:t>3- البساطة: </a:t>
            </a:r>
            <a:r>
              <a:rPr lang="ar-SA" sz="2400" dirty="0">
                <a:latin typeface="Tajawal" panose="00000500000000000000" pitchFamily="2" charset="-78"/>
                <a:cs typeface="Tajawal" panose="00000500000000000000" pitchFamily="2" charset="-78"/>
              </a:rPr>
              <a:t>يجب أن تكون الخطة سهلة يمكن للجميع استيعابها وفهمها لتطبيقها على أرض الواقع</a:t>
            </a:r>
            <a:r>
              <a:rPr lang="ar-SA" sz="2400" b="1" dirty="0">
                <a:latin typeface="Tajawal Bold" panose="020B0604020202020204" charset="-78"/>
                <a:cs typeface="Tajawal Bold" panose="020B0604020202020204" charset="-78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52832" y="5134028"/>
            <a:ext cx="147828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defRPr/>
            </a:pPr>
            <a:r>
              <a:rPr lang="ar-SA" sz="2400" b="1" dirty="0">
                <a:latin typeface="Tajawal Bold" panose="020B0604020202020204" charset="-78"/>
                <a:cs typeface="Tajawal Bold" panose="020B0604020202020204" charset="-78"/>
              </a:rPr>
              <a:t>4- المشاركة في الإعداد:</a:t>
            </a:r>
            <a:r>
              <a:rPr lang="ar-SA" sz="2400" dirty="0">
                <a:latin typeface="Tajawal" panose="00000500000000000000" pitchFamily="2" charset="-78"/>
                <a:cs typeface="Tajawal" panose="00000500000000000000" pitchFamily="2" charset="-78"/>
              </a:rPr>
              <a:t> يجب أن توضع الخطط بمشاركة أكثر من شخص في المنشأة.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05000" y="5981700"/>
            <a:ext cx="147828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defRPr/>
            </a:pPr>
            <a:r>
              <a:rPr lang="ar-SA" sz="2400" b="1" dirty="0">
                <a:latin typeface="Tajawal Bold" panose="020B0604020202020204" charset="-78"/>
                <a:cs typeface="Tajawal Bold" panose="020B0604020202020204" charset="-78"/>
              </a:rPr>
              <a:t>5-الواقعية: </a:t>
            </a:r>
            <a:r>
              <a:rPr lang="ar-SA" sz="2400" dirty="0">
                <a:latin typeface="Tajawal" panose="00000500000000000000" pitchFamily="2" charset="-78"/>
                <a:cs typeface="Tajawal" panose="00000500000000000000" pitchFamily="2" charset="-78"/>
              </a:rPr>
              <a:t>يجب أن تكون واقعية معتمدة على التنبؤات المعقولة والمناسبة للظروف المتغيرة دون مبالغة لما يمكن إنجازه أو تضخيم لأثر الظروف المحيطة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85825" y="6950940"/>
            <a:ext cx="16102232" cy="811683"/>
            <a:chOff x="0" y="0"/>
            <a:chExt cx="7405056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405057" cy="812800"/>
            </a:xfrm>
            <a:custGeom>
              <a:avLst/>
              <a:gdLst/>
              <a:ahLst/>
              <a:cxnLst/>
              <a:rect l="l" t="t" r="r" b="b"/>
              <a:pathLst>
                <a:path w="7405057" h="812800">
                  <a:moveTo>
                    <a:pt x="104693" y="0"/>
                  </a:moveTo>
                  <a:lnTo>
                    <a:pt x="7300364" y="0"/>
                  </a:lnTo>
                  <a:cubicBezTo>
                    <a:pt x="7358184" y="0"/>
                    <a:pt x="7405057" y="46873"/>
                    <a:pt x="7405057" y="104693"/>
                  </a:cubicBezTo>
                  <a:lnTo>
                    <a:pt x="7405057" y="708107"/>
                  </a:lnTo>
                  <a:cubicBezTo>
                    <a:pt x="7405057" y="735873"/>
                    <a:pt x="7394026" y="762502"/>
                    <a:pt x="7374393" y="782136"/>
                  </a:cubicBezTo>
                  <a:cubicBezTo>
                    <a:pt x="7354759" y="801770"/>
                    <a:pt x="7328130" y="812800"/>
                    <a:pt x="7300364" y="812800"/>
                  </a:cubicBezTo>
                  <a:lnTo>
                    <a:pt x="104693" y="812800"/>
                  </a:lnTo>
                  <a:cubicBezTo>
                    <a:pt x="46873" y="812800"/>
                    <a:pt x="0" y="765927"/>
                    <a:pt x="0" y="708107"/>
                  </a:cubicBezTo>
                  <a:lnTo>
                    <a:pt x="0" y="104693"/>
                  </a:lnTo>
                  <a:cubicBezTo>
                    <a:pt x="0" y="46873"/>
                    <a:pt x="46873" y="0"/>
                    <a:pt x="104693" y="0"/>
                  </a:cubicBezTo>
                  <a:close/>
                </a:path>
              </a:pathLst>
            </a:custGeom>
            <a:solidFill>
              <a:srgbClr val="FA9B8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7405056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3"/>
                </a:lnSpc>
              </a:pPr>
              <a:endParaRPr sz="2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sp>
        <p:nvSpPr>
          <p:cNvPr id="30" name="Freeform 30"/>
          <p:cNvSpPr/>
          <p:nvPr/>
        </p:nvSpPr>
        <p:spPr>
          <a:xfrm>
            <a:off x="1058053" y="7070808"/>
            <a:ext cx="571947" cy="571947"/>
          </a:xfrm>
          <a:custGeom>
            <a:avLst/>
            <a:gdLst/>
            <a:ahLst/>
            <a:cxnLst/>
            <a:rect l="l" t="t" r="r" b="b"/>
            <a:pathLst>
              <a:path w="571947" h="571947">
                <a:moveTo>
                  <a:pt x="0" y="0"/>
                </a:moveTo>
                <a:lnTo>
                  <a:pt x="571947" y="0"/>
                </a:lnTo>
                <a:lnTo>
                  <a:pt x="571947" y="571947"/>
                </a:lnTo>
                <a:lnTo>
                  <a:pt x="0" y="57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371600" y="7124700"/>
            <a:ext cx="153924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defRPr/>
            </a:pPr>
            <a:r>
              <a:rPr lang="ar-SA" sz="2400" b="1" dirty="0">
                <a:latin typeface="Tajawal Bold" panose="020B0604020202020204" charset="-78"/>
                <a:cs typeface="Tajawal Bold" panose="020B0604020202020204" charset="-78"/>
              </a:rPr>
              <a:t>6- تحقيق التوازن: </a:t>
            </a:r>
            <a:r>
              <a:rPr lang="ar-SA" sz="2400" dirty="0">
                <a:latin typeface="Tajawal" panose="00000500000000000000" pitchFamily="2" charset="-78"/>
                <a:cs typeface="Tajawal" panose="00000500000000000000" pitchFamily="2" charset="-78"/>
              </a:rPr>
              <a:t>يجب أن تكون الخطة الفعالة متوازنة في جميع أجزائها وتطبيقاتها على أعمال المنشأة وإدارتها وأقسامها.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486399" y="219075"/>
            <a:ext cx="7772401" cy="914400"/>
          </a:xfrm>
          <a:prstGeom prst="roundRect">
            <a:avLst/>
          </a:prstGeom>
          <a:solidFill>
            <a:srgbClr val="8841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51"/>
          <p:cNvSpPr txBox="1"/>
          <p:nvPr/>
        </p:nvSpPr>
        <p:spPr>
          <a:xfrm>
            <a:off x="5105400" y="0"/>
            <a:ext cx="8763000" cy="9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Effective planning </a:t>
            </a:r>
            <a:r>
              <a:rPr lang="ar-EG" sz="28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صفات التخطيط الفعال</a:t>
            </a:r>
          </a:p>
        </p:txBody>
      </p:sp>
      <p:grpSp>
        <p:nvGrpSpPr>
          <p:cNvPr id="35" name="Group 42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36" name="Freeform 43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44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48"/>
          <p:cNvGrpSpPr/>
          <p:nvPr/>
        </p:nvGrpSpPr>
        <p:grpSpPr>
          <a:xfrm>
            <a:off x="0" y="0"/>
            <a:ext cx="533400" cy="1028700"/>
            <a:chOff x="0" y="0"/>
            <a:chExt cx="812800" cy="812800"/>
          </a:xfrm>
        </p:grpSpPr>
        <p:sp>
          <p:nvSpPr>
            <p:cNvPr id="3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8"/>
          <p:cNvGrpSpPr/>
          <p:nvPr/>
        </p:nvGrpSpPr>
        <p:grpSpPr>
          <a:xfrm>
            <a:off x="0" y="6690087"/>
            <a:ext cx="533400" cy="3177813"/>
            <a:chOff x="0" y="0"/>
            <a:chExt cx="812800" cy="2510865"/>
          </a:xfrm>
        </p:grpSpPr>
        <p:sp>
          <p:nvSpPr>
            <p:cNvPr id="42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45" name="Freeform 11"/>
          <p:cNvSpPr/>
          <p:nvPr/>
        </p:nvSpPr>
        <p:spPr>
          <a:xfrm rot="2651781">
            <a:off x="9239003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180575" y="9702225"/>
            <a:ext cx="68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19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47" name="Group 2"/>
          <p:cNvGrpSpPr/>
          <p:nvPr/>
        </p:nvGrpSpPr>
        <p:grpSpPr>
          <a:xfrm>
            <a:off x="890368" y="7913217"/>
            <a:ext cx="16102232" cy="811683"/>
            <a:chOff x="0" y="0"/>
            <a:chExt cx="7405056" cy="812800"/>
          </a:xfrm>
        </p:grpSpPr>
        <p:sp>
          <p:nvSpPr>
            <p:cNvPr id="48" name="Freeform 3"/>
            <p:cNvSpPr/>
            <p:nvPr/>
          </p:nvSpPr>
          <p:spPr>
            <a:xfrm>
              <a:off x="0" y="0"/>
              <a:ext cx="7405057" cy="812800"/>
            </a:xfrm>
            <a:custGeom>
              <a:avLst/>
              <a:gdLst/>
              <a:ahLst/>
              <a:cxnLst/>
              <a:rect l="l" t="t" r="r" b="b"/>
              <a:pathLst>
                <a:path w="7405057" h="812800">
                  <a:moveTo>
                    <a:pt x="104693" y="0"/>
                  </a:moveTo>
                  <a:lnTo>
                    <a:pt x="7300364" y="0"/>
                  </a:lnTo>
                  <a:cubicBezTo>
                    <a:pt x="7358184" y="0"/>
                    <a:pt x="7405057" y="46873"/>
                    <a:pt x="7405057" y="104693"/>
                  </a:cubicBezTo>
                  <a:lnTo>
                    <a:pt x="7405057" y="708107"/>
                  </a:lnTo>
                  <a:cubicBezTo>
                    <a:pt x="7405057" y="735873"/>
                    <a:pt x="7394026" y="762502"/>
                    <a:pt x="7374393" y="782136"/>
                  </a:cubicBezTo>
                  <a:cubicBezTo>
                    <a:pt x="7354759" y="801770"/>
                    <a:pt x="7328130" y="812800"/>
                    <a:pt x="7300364" y="812800"/>
                  </a:cubicBezTo>
                  <a:lnTo>
                    <a:pt x="104693" y="812800"/>
                  </a:lnTo>
                  <a:cubicBezTo>
                    <a:pt x="46873" y="812800"/>
                    <a:pt x="0" y="765927"/>
                    <a:pt x="0" y="708107"/>
                  </a:cubicBezTo>
                  <a:lnTo>
                    <a:pt x="0" y="104693"/>
                  </a:lnTo>
                  <a:cubicBezTo>
                    <a:pt x="0" y="46873"/>
                    <a:pt x="46873" y="0"/>
                    <a:pt x="104693" y="0"/>
                  </a:cubicBezTo>
                  <a:close/>
                </a:path>
              </a:pathLst>
            </a:custGeom>
            <a:solidFill>
              <a:srgbClr val="D7ACD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"/>
            <p:cNvSpPr txBox="1"/>
            <p:nvPr/>
          </p:nvSpPr>
          <p:spPr>
            <a:xfrm>
              <a:off x="0" y="-28575"/>
              <a:ext cx="7405056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3"/>
                </a:lnSpc>
              </a:pPr>
              <a:endParaRPr sz="2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sp>
        <p:nvSpPr>
          <p:cNvPr id="50" name="Freeform 17"/>
          <p:cNvSpPr/>
          <p:nvPr/>
        </p:nvSpPr>
        <p:spPr>
          <a:xfrm>
            <a:off x="1062596" y="8033085"/>
            <a:ext cx="571947" cy="571947"/>
          </a:xfrm>
          <a:custGeom>
            <a:avLst/>
            <a:gdLst/>
            <a:ahLst/>
            <a:cxnLst/>
            <a:rect l="l" t="t" r="r" b="b"/>
            <a:pathLst>
              <a:path w="571947" h="571947">
                <a:moveTo>
                  <a:pt x="0" y="0"/>
                </a:moveTo>
                <a:lnTo>
                  <a:pt x="571947" y="0"/>
                </a:lnTo>
                <a:lnTo>
                  <a:pt x="571947" y="571947"/>
                </a:lnTo>
                <a:lnTo>
                  <a:pt x="0" y="57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TextBox 22"/>
          <p:cNvSpPr txBox="1"/>
          <p:nvPr/>
        </p:nvSpPr>
        <p:spPr>
          <a:xfrm>
            <a:off x="1981200" y="7962900"/>
            <a:ext cx="14782800" cy="720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775"/>
              </a:lnSpc>
              <a:spcBef>
                <a:spcPct val="0"/>
              </a:spcBef>
            </a:pPr>
            <a:r>
              <a:rPr lang="ar-SA" sz="2400" b="1" dirty="0">
                <a:latin typeface="Tajawal Bold" panose="020B0604020202020204" charset="-78"/>
                <a:cs typeface="Tajawal Bold" panose="020B0604020202020204" charset="-78"/>
              </a:rPr>
              <a:t>7- المتابعة والتقويم: </a:t>
            </a:r>
            <a:r>
              <a:rPr lang="ar-SA" sz="2400" dirty="0">
                <a:latin typeface="Tajawal" panose="00000500000000000000" pitchFamily="2" charset="-78"/>
                <a:cs typeface="Tajawal" panose="00000500000000000000" pitchFamily="2" charset="-78"/>
              </a:rPr>
              <a:t>إن التخطيط الفعال يقتضي متابعة دائمة لسير الخطة وتقويمها دورياً للتأكد من تقدمها في المسار الصحيح.</a:t>
            </a:r>
          </a:p>
        </p:txBody>
      </p:sp>
    </p:spTree>
    <p:extLst>
      <p:ext uri="{BB962C8B-B14F-4D97-AF65-F5344CB8AC3E}">
        <p14:creationId xmlns:p14="http://schemas.microsoft.com/office/powerpoint/2010/main" val="3684800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300000">
            <a:off x="6648139" y="2423309"/>
            <a:ext cx="3361416" cy="1754048"/>
          </a:xfrm>
          <a:custGeom>
            <a:avLst/>
            <a:gdLst/>
            <a:ahLst/>
            <a:cxnLst/>
            <a:rect l="l" t="t" r="r" b="b"/>
            <a:pathLst>
              <a:path w="3361416" h="1754048">
                <a:moveTo>
                  <a:pt x="0" y="0"/>
                </a:moveTo>
                <a:lnTo>
                  <a:pt x="3361416" y="0"/>
                </a:lnTo>
                <a:lnTo>
                  <a:pt x="3361416" y="1754048"/>
                </a:lnTo>
                <a:lnTo>
                  <a:pt x="0" y="1754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9300000">
            <a:off x="8482055" y="2423309"/>
            <a:ext cx="3361416" cy="1754048"/>
          </a:xfrm>
          <a:custGeom>
            <a:avLst/>
            <a:gdLst/>
            <a:ahLst/>
            <a:cxnLst/>
            <a:rect l="l" t="t" r="r" b="b"/>
            <a:pathLst>
              <a:path w="3361416" h="1754048">
                <a:moveTo>
                  <a:pt x="0" y="0"/>
                </a:moveTo>
                <a:lnTo>
                  <a:pt x="3361416" y="0"/>
                </a:lnTo>
                <a:lnTo>
                  <a:pt x="3361416" y="1754048"/>
                </a:lnTo>
                <a:lnTo>
                  <a:pt x="0" y="17540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426754" y="2012741"/>
            <a:ext cx="920365" cy="92036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6774" tIns="46774" rIns="46774" bIns="46774" rtlCol="0" anchor="ctr"/>
            <a:lstStyle/>
            <a:p>
              <a:pPr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404040"/>
                  </a:solidFill>
                  <a:latin typeface="Tajawal Bold" panose="020B0604020202020204" charset="-78"/>
                  <a:ea typeface="Public Sans Bold"/>
                  <a:cs typeface="Tajawal Bold" panose="020B0604020202020204" charset="-78"/>
                  <a:sym typeface="Public Sans Bold"/>
                </a:rPr>
                <a:t>01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062717" y="2012741"/>
            <a:ext cx="920365" cy="92036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6774" tIns="46774" rIns="46774" bIns="46774" rtlCol="0" anchor="ctr"/>
            <a:lstStyle/>
            <a:p>
              <a:pPr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404040"/>
                  </a:solidFill>
                  <a:latin typeface="Tajawal Bold" panose="020B0604020202020204" charset="-78"/>
                  <a:ea typeface="Public Sans Bold"/>
                  <a:cs typeface="Tajawal Bold" panose="020B0604020202020204" charset="-78"/>
                  <a:sym typeface="Public Sans Bold"/>
                </a:rPr>
                <a:t>02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720088" y="4005872"/>
            <a:ext cx="920365" cy="92036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6774" tIns="46774" rIns="46774" bIns="46774" rtlCol="0" anchor="ctr"/>
            <a:lstStyle/>
            <a:p>
              <a:pPr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404040"/>
                  </a:solidFill>
                  <a:latin typeface="Tajawal Bold" panose="020B0604020202020204" charset="-78"/>
                  <a:ea typeface="Public Sans Bold"/>
                  <a:cs typeface="Tajawal Bold" panose="020B0604020202020204" charset="-78"/>
                  <a:sym typeface="Public Sans Bold"/>
                </a:rPr>
                <a:t>03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816076" y="4005872"/>
            <a:ext cx="920365" cy="92036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6774" tIns="46774" rIns="46774" bIns="46774" rtlCol="0" anchor="ctr"/>
            <a:lstStyle/>
            <a:p>
              <a:pPr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404040"/>
                  </a:solidFill>
                  <a:latin typeface="Tajawal Bold" panose="020B0604020202020204" charset="-78"/>
                  <a:ea typeface="Public Sans Bold"/>
                  <a:cs typeface="Tajawal Bold" panose="020B0604020202020204" charset="-78"/>
                  <a:sym typeface="Public Sans Bold"/>
                </a:rPr>
                <a:t>07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06389" y="6517205"/>
            <a:ext cx="920365" cy="92036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6774" tIns="46774" rIns="46774" bIns="46774" rtlCol="0" anchor="ctr"/>
            <a:lstStyle/>
            <a:p>
              <a:pPr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404040"/>
                  </a:solidFill>
                  <a:latin typeface="Tajawal Bold" panose="020B0604020202020204" charset="-78"/>
                  <a:ea typeface="Public Sans Bold"/>
                  <a:cs typeface="Tajawal Bold" panose="020B0604020202020204" charset="-78"/>
                  <a:sym typeface="Public Sans Bold"/>
                </a:rPr>
                <a:t>06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785622" y="7602710"/>
            <a:ext cx="920365" cy="92036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6774" tIns="46774" rIns="46774" bIns="46774" rtlCol="0" anchor="ctr"/>
            <a:lstStyle/>
            <a:p>
              <a:pPr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404040"/>
                  </a:solidFill>
                  <a:latin typeface="Tajawal Bold" panose="020B0604020202020204" charset="-78"/>
                  <a:ea typeface="Public Sans Bold"/>
                  <a:cs typeface="Tajawal Bold" panose="020B0604020202020204" charset="-78"/>
                  <a:sym typeface="Public Sans Bold"/>
                </a:rPr>
                <a:t>05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136453" y="6517205"/>
            <a:ext cx="920365" cy="92036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6774" tIns="46774" rIns="46774" bIns="46774" rtlCol="0" anchor="ctr"/>
            <a:lstStyle/>
            <a:p>
              <a:pPr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404040"/>
                  </a:solidFill>
                  <a:latin typeface="Tajawal Bold" panose="020B0604020202020204" charset="-78"/>
                  <a:ea typeface="Public Sans Bold"/>
                  <a:cs typeface="Tajawal Bold" panose="020B0604020202020204" charset="-78"/>
                  <a:sym typeface="Public Sans Bold"/>
                </a:rPr>
                <a:t>04</a:t>
              </a:r>
            </a:p>
          </p:txBody>
        </p:sp>
      </p:grpSp>
      <p:sp>
        <p:nvSpPr>
          <p:cNvPr id="25" name="Freeform 25"/>
          <p:cNvSpPr/>
          <p:nvPr/>
        </p:nvSpPr>
        <p:spPr>
          <a:xfrm rot="-6060000">
            <a:off x="9609670" y="3769921"/>
            <a:ext cx="3361416" cy="1754048"/>
          </a:xfrm>
          <a:custGeom>
            <a:avLst/>
            <a:gdLst/>
            <a:ahLst/>
            <a:cxnLst/>
            <a:rect l="l" t="t" r="r" b="b"/>
            <a:pathLst>
              <a:path w="3361416" h="1754048">
                <a:moveTo>
                  <a:pt x="0" y="0"/>
                </a:moveTo>
                <a:lnTo>
                  <a:pt x="3361416" y="0"/>
                </a:lnTo>
                <a:lnTo>
                  <a:pt x="3361416" y="1754048"/>
                </a:lnTo>
                <a:lnTo>
                  <a:pt x="0" y="17540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3060000">
            <a:off x="9178555" y="5546175"/>
            <a:ext cx="3361416" cy="1754048"/>
          </a:xfrm>
          <a:custGeom>
            <a:avLst/>
            <a:gdLst/>
            <a:ahLst/>
            <a:cxnLst/>
            <a:rect l="l" t="t" r="r" b="b"/>
            <a:pathLst>
              <a:path w="3361416" h="1754048">
                <a:moveTo>
                  <a:pt x="0" y="0"/>
                </a:moveTo>
                <a:lnTo>
                  <a:pt x="3361416" y="0"/>
                </a:lnTo>
                <a:lnTo>
                  <a:pt x="3361416" y="1754048"/>
                </a:lnTo>
                <a:lnTo>
                  <a:pt x="0" y="17540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7565097" y="6308845"/>
            <a:ext cx="3361416" cy="1754048"/>
          </a:xfrm>
          <a:custGeom>
            <a:avLst/>
            <a:gdLst/>
            <a:ahLst/>
            <a:cxnLst/>
            <a:rect l="l" t="t" r="r" b="b"/>
            <a:pathLst>
              <a:path w="3361416" h="1754048">
                <a:moveTo>
                  <a:pt x="0" y="0"/>
                </a:moveTo>
                <a:lnTo>
                  <a:pt x="3361416" y="0"/>
                </a:lnTo>
                <a:lnTo>
                  <a:pt x="3361416" y="1754048"/>
                </a:lnTo>
                <a:lnTo>
                  <a:pt x="0" y="17540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3060000">
            <a:off x="5951639" y="5546175"/>
            <a:ext cx="3361416" cy="1754048"/>
          </a:xfrm>
          <a:custGeom>
            <a:avLst/>
            <a:gdLst/>
            <a:ahLst/>
            <a:cxnLst/>
            <a:rect l="l" t="t" r="r" b="b"/>
            <a:pathLst>
              <a:path w="3361416" h="1754048">
                <a:moveTo>
                  <a:pt x="0" y="0"/>
                </a:moveTo>
                <a:lnTo>
                  <a:pt x="3361416" y="0"/>
                </a:lnTo>
                <a:lnTo>
                  <a:pt x="3361416" y="1754048"/>
                </a:lnTo>
                <a:lnTo>
                  <a:pt x="0" y="17540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6060000">
            <a:off x="5520524" y="3769921"/>
            <a:ext cx="3361416" cy="1754048"/>
          </a:xfrm>
          <a:custGeom>
            <a:avLst/>
            <a:gdLst/>
            <a:ahLst/>
            <a:cxnLst/>
            <a:rect l="l" t="t" r="r" b="b"/>
            <a:pathLst>
              <a:path w="3361416" h="1754048">
                <a:moveTo>
                  <a:pt x="0" y="0"/>
                </a:moveTo>
                <a:lnTo>
                  <a:pt x="3361416" y="0"/>
                </a:lnTo>
                <a:lnTo>
                  <a:pt x="3361416" y="1754048"/>
                </a:lnTo>
                <a:lnTo>
                  <a:pt x="0" y="175404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6617573" y="1519183"/>
            <a:ext cx="2538727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400" b="1" dirty="0">
                <a:latin typeface="Tajawal Bold" panose="020B0604020202020204" charset="-78"/>
                <a:cs typeface="Tajawal Bold" panose="020B0604020202020204" charset="-78"/>
              </a:rPr>
              <a:t>البيئة المعقدة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53536" y="1519183"/>
            <a:ext cx="2538727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400" b="1" dirty="0">
                <a:latin typeface="Tajawal Bold" panose="020B0604020202020204" charset="-78"/>
                <a:cs typeface="Tajawal Bold" panose="020B0604020202020204" charset="-78"/>
              </a:rPr>
              <a:t>نقص المعلومات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832162" y="4309844"/>
            <a:ext cx="1557143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400" b="1" dirty="0">
                <a:latin typeface="Tajawal Bold" panose="020B0604020202020204" charset="-78"/>
                <a:cs typeface="Tajawal Bold" panose="020B0604020202020204" charset="-78"/>
              </a:rPr>
              <a:t>مقاومة التغيير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247248" y="6821178"/>
            <a:ext cx="2023104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400" b="1" dirty="0">
                <a:latin typeface="Tajawal Bold" panose="020B0604020202020204" charset="-78"/>
                <a:cs typeface="Tajawal Bold" panose="020B0604020202020204" charset="-78"/>
              </a:rPr>
              <a:t>عدم الواقعية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754277" y="8729382"/>
            <a:ext cx="633827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400" b="1" dirty="0">
                <a:latin typeface="Tajawal Bold" panose="020B0604020202020204" charset="-78"/>
                <a:cs typeface="Tajawal Bold" panose="020B0604020202020204" charset="-78"/>
              </a:rPr>
              <a:t>عدم التنسيق بين المشروعات الإدارية</a:t>
            </a:r>
            <a:r>
              <a:rPr lang="ar-EG" altLang="en-US" sz="2400" b="1" dirty="0">
                <a:latin typeface="Tajawal Bold" panose="020B0604020202020204" charset="-78"/>
                <a:cs typeface="Tajawal Bold" panose="020B0604020202020204" charset="-78"/>
              </a:rPr>
              <a:t> </a:t>
            </a:r>
            <a:r>
              <a:rPr lang="ar-SA" altLang="en-US" sz="2400" b="1" dirty="0">
                <a:latin typeface="Tajawal Bold" panose="020B0604020202020204" charset="-78"/>
                <a:cs typeface="Tajawal Bold" panose="020B0604020202020204" charset="-78"/>
              </a:rPr>
              <a:t>المختلفة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292785" y="6821178"/>
            <a:ext cx="2023104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400" b="1" dirty="0">
                <a:latin typeface="Tajawal Bold" panose="020B0604020202020204" charset="-78"/>
                <a:cs typeface="Tajawal Bold" panose="020B0604020202020204" charset="-78"/>
              </a:rPr>
              <a:t>وجود القيود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191034" y="4309844"/>
            <a:ext cx="1434543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400" b="1" dirty="0">
                <a:latin typeface="Tajawal Bold" panose="020B0604020202020204" charset="-78"/>
                <a:cs typeface="Tajawal Bold" panose="020B0604020202020204" charset="-78"/>
              </a:rPr>
              <a:t>الوقت والتكلفة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486399" y="219075"/>
            <a:ext cx="7772401" cy="914400"/>
          </a:xfrm>
          <a:prstGeom prst="roundRect">
            <a:avLst/>
          </a:prstGeom>
          <a:solidFill>
            <a:srgbClr val="8841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51"/>
          <p:cNvSpPr txBox="1"/>
          <p:nvPr/>
        </p:nvSpPr>
        <p:spPr>
          <a:xfrm>
            <a:off x="5105400" y="0"/>
            <a:ext cx="8763000" cy="956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ar-SA" sz="36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عوائق التخطيط</a:t>
            </a:r>
            <a:endParaRPr lang="ar-EG" sz="3600" b="1" dirty="0">
              <a:solidFill>
                <a:schemeClr val="bg1"/>
              </a:solidFill>
              <a:latin typeface="Tajawal Bold"/>
              <a:ea typeface="Tajawal Bold"/>
              <a:cs typeface="Tajawal Bold"/>
              <a:sym typeface="Tajawal Bold"/>
              <a:rtl/>
            </a:endParaRPr>
          </a:p>
        </p:txBody>
      </p:sp>
      <p:grpSp>
        <p:nvGrpSpPr>
          <p:cNvPr id="40" name="Group 42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41" name="Freeform 43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4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8"/>
          <p:cNvGrpSpPr/>
          <p:nvPr/>
        </p:nvGrpSpPr>
        <p:grpSpPr>
          <a:xfrm>
            <a:off x="37682" y="6565252"/>
            <a:ext cx="1028700" cy="3177813"/>
            <a:chOff x="0" y="0"/>
            <a:chExt cx="812800" cy="2510865"/>
          </a:xfrm>
        </p:grpSpPr>
        <p:sp>
          <p:nvSpPr>
            <p:cNvPr id="44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" name="Group 48"/>
          <p:cNvGrpSpPr/>
          <p:nvPr/>
        </p:nvGrpSpPr>
        <p:grpSpPr>
          <a:xfrm>
            <a:off x="0" y="0"/>
            <a:ext cx="1028700" cy="1028700"/>
            <a:chOff x="0" y="0"/>
            <a:chExt cx="812800" cy="812800"/>
          </a:xfrm>
        </p:grpSpPr>
        <p:sp>
          <p:nvSpPr>
            <p:cNvPr id="47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9" name="Rectangle 7">
            <a:extLst>
              <a:ext uri="{FF2B5EF4-FFF2-40B4-BE49-F238E27FC236}">
                <a16:creationId xmlns:a16="http://schemas.microsoft.com/office/drawing/2014/main" id="{8DAE554A-0FC3-985E-BD9C-1818BE76F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51" name="Freeform 11"/>
          <p:cNvSpPr/>
          <p:nvPr/>
        </p:nvSpPr>
        <p:spPr>
          <a:xfrm rot="2651781">
            <a:off x="9239003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9180575" y="9702225"/>
            <a:ext cx="68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20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7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7109187"/>
            <a:ext cx="1028700" cy="3177813"/>
            <a:chOff x="0" y="0"/>
            <a:chExt cx="812800" cy="2510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109187"/>
            <a:ext cx="11842469" cy="3177813"/>
            <a:chOff x="0" y="0"/>
            <a:chExt cx="9357013" cy="25108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57013" cy="2510865"/>
            </a:xfrm>
            <a:custGeom>
              <a:avLst/>
              <a:gdLst/>
              <a:ahLst/>
              <a:cxnLst/>
              <a:rect l="l" t="t" r="r" b="b"/>
              <a:pathLst>
                <a:path w="9357013" h="2510865">
                  <a:moveTo>
                    <a:pt x="0" y="0"/>
                  </a:moveTo>
                  <a:lnTo>
                    <a:pt x="9357013" y="0"/>
                  </a:lnTo>
                  <a:lnTo>
                    <a:pt x="9357013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357013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0"/>
            <a:ext cx="1028700" cy="10287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09914" y="0"/>
            <a:ext cx="1694792" cy="10287000"/>
            <a:chOff x="0" y="0"/>
            <a:chExt cx="44636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853887" y="786854"/>
            <a:ext cx="1977164" cy="197716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99699" y="0"/>
                  </a:moveTo>
                  <a:lnTo>
                    <a:pt x="613101" y="0"/>
                  </a:lnTo>
                  <a:cubicBezTo>
                    <a:pt x="666064" y="0"/>
                    <a:pt x="716859" y="21040"/>
                    <a:pt x="754309" y="58491"/>
                  </a:cubicBezTo>
                  <a:cubicBezTo>
                    <a:pt x="791760" y="95941"/>
                    <a:pt x="812800" y="146736"/>
                    <a:pt x="812800" y="199699"/>
                  </a:cubicBezTo>
                  <a:lnTo>
                    <a:pt x="812800" y="613101"/>
                  </a:lnTo>
                  <a:cubicBezTo>
                    <a:pt x="812800" y="666064"/>
                    <a:pt x="791760" y="716859"/>
                    <a:pt x="754309" y="754309"/>
                  </a:cubicBezTo>
                  <a:cubicBezTo>
                    <a:pt x="716859" y="791760"/>
                    <a:pt x="666064" y="812800"/>
                    <a:pt x="613101" y="812800"/>
                  </a:cubicBezTo>
                  <a:lnTo>
                    <a:pt x="199699" y="812800"/>
                  </a:lnTo>
                  <a:cubicBezTo>
                    <a:pt x="146736" y="812800"/>
                    <a:pt x="95941" y="791760"/>
                    <a:pt x="58491" y="754309"/>
                  </a:cubicBezTo>
                  <a:cubicBezTo>
                    <a:pt x="21040" y="716859"/>
                    <a:pt x="0" y="666064"/>
                    <a:pt x="0" y="613101"/>
                  </a:cubicBezTo>
                  <a:lnTo>
                    <a:pt x="0" y="199699"/>
                  </a:lnTo>
                  <a:cubicBezTo>
                    <a:pt x="0" y="146736"/>
                    <a:pt x="21040" y="95941"/>
                    <a:pt x="58491" y="58491"/>
                  </a:cubicBezTo>
                  <a:cubicBezTo>
                    <a:pt x="95941" y="21040"/>
                    <a:pt x="146736" y="0"/>
                    <a:pt x="199699" y="0"/>
                  </a:cubicBezTo>
                  <a:close/>
                </a:path>
              </a:pathLst>
            </a:custGeom>
            <a:solidFill>
              <a:srgbClr val="795B12">
                <a:alpha val="2980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484493" y="9014056"/>
            <a:ext cx="2545888" cy="254588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12194959" y="2206326"/>
            <a:ext cx="4711851" cy="7427548"/>
          </a:xfrm>
          <a:custGeom>
            <a:avLst/>
            <a:gdLst/>
            <a:ahLst/>
            <a:cxnLst/>
            <a:rect l="l" t="t" r="r" b="b"/>
            <a:pathLst>
              <a:path w="4711851" h="7427548">
                <a:moveTo>
                  <a:pt x="0" y="0"/>
                </a:moveTo>
                <a:lnTo>
                  <a:pt x="4711851" y="0"/>
                </a:lnTo>
                <a:lnTo>
                  <a:pt x="4711851" y="7427547"/>
                </a:lnTo>
                <a:lnTo>
                  <a:pt x="0" y="7427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0D678B1C-ECFD-F9A6-20AE-83A6E6614F6A}"/>
              </a:ext>
            </a:extLst>
          </p:cNvPr>
          <p:cNvSpPr/>
          <p:nvPr/>
        </p:nvSpPr>
        <p:spPr>
          <a:xfrm>
            <a:off x="1381190" y="7436114"/>
            <a:ext cx="2457037" cy="2475737"/>
          </a:xfrm>
          <a:custGeom>
            <a:avLst/>
            <a:gdLst/>
            <a:ahLst/>
            <a:cxnLst/>
            <a:rect l="l" t="t" r="r" b="b"/>
            <a:pathLst>
              <a:path w="2165766" h="2262787">
                <a:moveTo>
                  <a:pt x="0" y="0"/>
                </a:moveTo>
                <a:lnTo>
                  <a:pt x="2165766" y="0"/>
                </a:lnTo>
                <a:lnTo>
                  <a:pt x="2165766" y="2262788"/>
                </a:lnTo>
                <a:lnTo>
                  <a:pt x="0" y="2262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748" t="-38645" r="-44844" b="-4090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2A99DA-DB13-4D3A-3342-352C8451F247}"/>
              </a:ext>
            </a:extLst>
          </p:cNvPr>
          <p:cNvSpPr txBox="1"/>
          <p:nvPr/>
        </p:nvSpPr>
        <p:spPr>
          <a:xfrm>
            <a:off x="4627465" y="76031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29LT Bukra Bold" panose="000B0903020204020204" pitchFamily="34" charset="-78"/>
                <a:ea typeface="+mn-ea"/>
                <a:cs typeface="29LT Bukra Bold" panose="000B0903020204020204" pitchFamily="34" charset="-78"/>
              </a:rPr>
              <a:t>لمزيد من الوسائل والكتب: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9LT Bukra Bold" panose="000B0903020204020204" pitchFamily="34" charset="-78"/>
              <a:ea typeface="+mn-ea"/>
              <a:cs typeface="29LT Bukra Bold" panose="000B0903020204020204" pitchFamily="34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C7693F-2F24-27C1-3760-DEDB667478E3}"/>
              </a:ext>
            </a:extLst>
          </p:cNvPr>
          <p:cNvSpPr txBox="1"/>
          <p:nvPr/>
        </p:nvSpPr>
        <p:spPr>
          <a:xfrm>
            <a:off x="2425950" y="2661080"/>
            <a:ext cx="763245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29LT Bukra Bold" panose="000B0903020204020204" pitchFamily="34" charset="-78"/>
                <a:ea typeface="+mn-ea"/>
                <a:cs typeface="29LT Bukra Bold" panose="000B0903020204020204" pitchFamily="34" charset="-78"/>
              </a:rPr>
              <a:t>شكرًا لحسن استماعكم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9LT Bukra Bold" panose="000B0903020204020204" pitchFamily="34" charset="-78"/>
              <a:ea typeface="+mn-ea"/>
              <a:cs typeface="29LT Bukra Bold" panose="000B0903020204020204" pitchFamily="34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9LT Bukra Bold" panose="000B0903020204020204" pitchFamily="34" charset="-78"/>
              <a:ea typeface="+mn-ea"/>
              <a:cs typeface="29LT Bukra Bold" panose="000B0903020204020204" pitchFamily="34" charset="-78"/>
            </a:endParaRPr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CE79E880-FD3E-5C85-765D-944C7E1953B2}"/>
              </a:ext>
            </a:extLst>
          </p:cNvPr>
          <p:cNvSpPr txBox="1"/>
          <p:nvPr/>
        </p:nvSpPr>
        <p:spPr>
          <a:xfrm>
            <a:off x="6424098" y="9208727"/>
            <a:ext cx="2457036" cy="9709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ts val="3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dec Pro"/>
                <a:ea typeface="Codec Pro"/>
                <a:cs typeface="Codec Pro"/>
                <a:sym typeface="Codec Pro"/>
                <a:hlinkClick r:id="rId4"/>
              </a:rPr>
              <a:t>www.edarah.net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dec Pro"/>
              <a:ea typeface="Codec Pro"/>
              <a:cs typeface="Codec Pro"/>
              <a:sym typeface="Codec Pro"/>
            </a:endParaRPr>
          </a:p>
          <a:p>
            <a:pPr marL="0" marR="0" lvl="0" indent="0" algn="l" defTabSz="914445" rtl="0" eaLnBrk="1" fontAlgn="auto" latinLnBrk="0" hangingPunct="1">
              <a:lnSpc>
                <a:spcPts val="3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dec Pro"/>
              <a:ea typeface="Codec Pro"/>
              <a:cs typeface="Codec Pro"/>
              <a:sym typeface="Codec Pro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9385255" y="1340754"/>
            <a:ext cx="7182175" cy="718217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4144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335071" y="2257246"/>
            <a:ext cx="5104277" cy="5540599"/>
          </a:xfrm>
          <a:custGeom>
            <a:avLst/>
            <a:gdLst/>
            <a:ahLst/>
            <a:cxnLst/>
            <a:rect l="l" t="t" r="r" b="b"/>
            <a:pathLst>
              <a:path w="16333687" h="17729918">
                <a:moveTo>
                  <a:pt x="0" y="0"/>
                </a:moveTo>
                <a:lnTo>
                  <a:pt x="16333687" y="0"/>
                </a:lnTo>
                <a:lnTo>
                  <a:pt x="16333687" y="17729919"/>
                </a:lnTo>
                <a:lnTo>
                  <a:pt x="0" y="177299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255828" y="4800967"/>
            <a:ext cx="2820197" cy="3492504"/>
          </a:xfrm>
          <a:custGeom>
            <a:avLst/>
            <a:gdLst/>
            <a:ahLst/>
            <a:cxnLst/>
            <a:rect l="l" t="t" r="r" b="b"/>
            <a:pathLst>
              <a:path w="9024631" h="11176014">
                <a:moveTo>
                  <a:pt x="0" y="0"/>
                </a:moveTo>
                <a:lnTo>
                  <a:pt x="9024631" y="0"/>
                </a:lnTo>
                <a:lnTo>
                  <a:pt x="9024631" y="11176014"/>
                </a:lnTo>
                <a:lnTo>
                  <a:pt x="0" y="111760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212559" y="5498810"/>
            <a:ext cx="2644448" cy="2794661"/>
          </a:xfrm>
          <a:custGeom>
            <a:avLst/>
            <a:gdLst/>
            <a:ahLst/>
            <a:cxnLst/>
            <a:rect l="l" t="t" r="r" b="b"/>
            <a:pathLst>
              <a:path w="8462234" h="8942915">
                <a:moveTo>
                  <a:pt x="0" y="0"/>
                </a:moveTo>
                <a:lnTo>
                  <a:pt x="8462234" y="0"/>
                </a:lnTo>
                <a:lnTo>
                  <a:pt x="8462234" y="8942915"/>
                </a:lnTo>
                <a:lnTo>
                  <a:pt x="0" y="89429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219200" y="4305300"/>
            <a:ext cx="14676252" cy="13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61"/>
              </a:lnSpc>
            </a:pPr>
            <a:r>
              <a:rPr lang="ar-EG" sz="8800" b="1" dirty="0">
                <a:solidFill>
                  <a:schemeClr val="bg1"/>
                </a:solidFill>
                <a:latin typeface="Tajawal Bold" panose="020B0604020202020204" charset="-78"/>
                <a:ea typeface="Tajawal Bold"/>
                <a:cs typeface="Tajawal Bold" panose="020B0604020202020204" charset="-78"/>
                <a:sym typeface="Poppins Ultra-Bold"/>
                <a:rtl/>
              </a:rPr>
              <a:t>ما هو التخطيط</a:t>
            </a:r>
            <a:endParaRPr lang="en-US" sz="19900" b="1" dirty="0">
              <a:solidFill>
                <a:schemeClr val="bg1"/>
              </a:solidFill>
              <a:latin typeface="Tajawal Bold" panose="020B0604020202020204" charset="-78"/>
              <a:ea typeface="Poppins Ultra-Bold"/>
              <a:cs typeface="Tajawal Bold" panose="020B0604020202020204" charset="-78"/>
              <a:sym typeface="Poppins Ultra-Bold"/>
            </a:endParaRPr>
          </a:p>
        </p:txBody>
      </p:sp>
      <p:sp>
        <p:nvSpPr>
          <p:cNvPr id="14" name="Freeform 11"/>
          <p:cNvSpPr/>
          <p:nvPr/>
        </p:nvSpPr>
        <p:spPr>
          <a:xfrm rot="2651781">
            <a:off x="9239003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180575" y="9702225"/>
            <a:ext cx="68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9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5444" r="-154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3276600" y="876300"/>
            <a:ext cx="14638225" cy="8229600"/>
          </a:xfrm>
          <a:custGeom>
            <a:avLst/>
            <a:gdLst/>
            <a:ahLst/>
            <a:cxnLst/>
            <a:rect l="l" t="t" r="r" b="b"/>
            <a:pathLst>
              <a:path w="14638225" h="8229600">
                <a:moveTo>
                  <a:pt x="0" y="0"/>
                </a:moveTo>
                <a:lnTo>
                  <a:pt x="14638225" y="0"/>
                </a:lnTo>
                <a:lnTo>
                  <a:pt x="1463822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21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85976" y="2721908"/>
            <a:ext cx="5295887" cy="5469592"/>
            <a:chOff x="0" y="0"/>
            <a:chExt cx="6350000" cy="6558280"/>
          </a:xfrm>
        </p:grpSpPr>
        <p:sp>
          <p:nvSpPr>
            <p:cNvPr id="5" name="Freeform 5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4"/>
              <a:stretch>
                <a:fillRect l="-27567" r="-2756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62695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5238354" y="743346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310910" y="876300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795588" y="-1989626"/>
            <a:ext cx="2882434" cy="288243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420600" y="1333500"/>
            <a:ext cx="5867400" cy="1665608"/>
            <a:chOff x="0" y="0"/>
            <a:chExt cx="12283556" cy="2220810"/>
          </a:xfrm>
        </p:grpSpPr>
        <p:sp>
          <p:nvSpPr>
            <p:cNvPr id="13" name="Freeform 13"/>
            <p:cNvSpPr/>
            <p:nvPr/>
          </p:nvSpPr>
          <p:spPr>
            <a:xfrm>
              <a:off x="3644490" y="0"/>
              <a:ext cx="5380818" cy="2220810"/>
            </a:xfrm>
            <a:custGeom>
              <a:avLst/>
              <a:gdLst/>
              <a:ahLst/>
              <a:cxnLst/>
              <a:rect l="l" t="t" r="r" b="b"/>
              <a:pathLst>
                <a:path w="5380818" h="2220810">
                  <a:moveTo>
                    <a:pt x="0" y="0"/>
                  </a:moveTo>
                  <a:lnTo>
                    <a:pt x="5380818" y="0"/>
                  </a:lnTo>
                  <a:lnTo>
                    <a:pt x="5380818" y="2220810"/>
                  </a:lnTo>
                  <a:lnTo>
                    <a:pt x="0" y="222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5380818" cy="2220810"/>
            </a:xfrm>
            <a:custGeom>
              <a:avLst/>
              <a:gdLst/>
              <a:ahLst/>
              <a:cxnLst/>
              <a:rect l="l" t="t" r="r" b="b"/>
              <a:pathLst>
                <a:path w="5380818" h="2220810">
                  <a:moveTo>
                    <a:pt x="0" y="0"/>
                  </a:moveTo>
                  <a:lnTo>
                    <a:pt x="5380818" y="0"/>
                  </a:lnTo>
                  <a:lnTo>
                    <a:pt x="5380818" y="2220810"/>
                  </a:lnTo>
                  <a:lnTo>
                    <a:pt x="0" y="222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902738" y="0"/>
              <a:ext cx="5380818" cy="2220810"/>
            </a:xfrm>
            <a:custGeom>
              <a:avLst/>
              <a:gdLst/>
              <a:ahLst/>
              <a:cxnLst/>
              <a:rect l="l" t="t" r="r" b="b"/>
              <a:pathLst>
                <a:path w="5380818" h="2220810">
                  <a:moveTo>
                    <a:pt x="0" y="0"/>
                  </a:moveTo>
                  <a:lnTo>
                    <a:pt x="5380818" y="0"/>
                  </a:lnTo>
                  <a:lnTo>
                    <a:pt x="5380818" y="2220810"/>
                  </a:lnTo>
                  <a:lnTo>
                    <a:pt x="0" y="222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030200" y="1257300"/>
            <a:ext cx="5257800" cy="2669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3200" b="1" dirty="0">
                <a:solidFill>
                  <a:srgbClr val="000000"/>
                </a:solidFill>
                <a:latin typeface="Tajawal Bold"/>
                <a:ea typeface="Tajawal Bold"/>
                <a:cs typeface="Tajawal Bold"/>
                <a:sym typeface="League Spartan"/>
                <a:rtl/>
              </a:rPr>
              <a:t>تعريف التخطيط</a:t>
            </a:r>
          </a:p>
          <a:p>
            <a:pPr algn="ctr" rtl="1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ajawal Bold"/>
                <a:ea typeface="Tajawal Bold"/>
                <a:cs typeface="Tajawal Bold"/>
                <a:sym typeface="League Spartan"/>
                <a:rtl/>
              </a:rPr>
              <a:t>Definition Of Planning</a:t>
            </a:r>
          </a:p>
          <a:p>
            <a:pPr algn="just">
              <a:lnSpc>
                <a:spcPts val="9349"/>
              </a:lnSpc>
            </a:pPr>
            <a:endParaRPr lang="ar-EG" sz="8499" dirty="0">
              <a:solidFill>
                <a:srgbClr val="626953"/>
              </a:solidFill>
              <a:latin typeface="League Spartan"/>
              <a:ea typeface="League Spartan"/>
              <a:cs typeface="League Spartan"/>
              <a:sym typeface="League Spartan"/>
              <a:rtl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481876" y="3086100"/>
            <a:ext cx="11769519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r" rtl="1">
              <a:lnSpc>
                <a:spcPts val="5599"/>
              </a:lnSpc>
              <a:buFont typeface="Wingdings" panose="05000000000000000000" pitchFamily="2" charset="2"/>
              <a:buChar char="q"/>
            </a:pPr>
            <a:r>
              <a:rPr lang="ar-EG" sz="2400" dirty="0">
                <a:latin typeface="Tajawal" panose="00000500000000000000" pitchFamily="2" charset="-78"/>
                <a:ea typeface="Poppins"/>
                <a:cs typeface="Tajawal" panose="00000500000000000000" pitchFamily="2" charset="-78"/>
                <a:sym typeface="Poppins"/>
                <a:rtl/>
              </a:rPr>
              <a:t>التخطيط هو « التحديد في الوقت الحاضر لما سيتم عمله في المستقبل»</a:t>
            </a:r>
          </a:p>
          <a:p>
            <a:pPr marL="342900" indent="-342900" algn="r" rtl="1">
              <a:lnSpc>
                <a:spcPts val="5599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Tajawal" panose="00000500000000000000" pitchFamily="2" charset="-78"/>
                <a:ea typeface="Poppins"/>
                <a:cs typeface="Tajawal" panose="00000500000000000000" pitchFamily="2" charset="-78"/>
                <a:sym typeface="Poppins"/>
                <a:rtl/>
              </a:rPr>
              <a:t>كما أن علماء الإدارة أسهموا في وضع عدة تعريفات منها :</a:t>
            </a:r>
          </a:p>
          <a:p>
            <a:pPr marL="800100" lvl="1" indent="-342900" algn="r" rtl="1">
              <a:lnSpc>
                <a:spcPts val="5599"/>
              </a:lnSpc>
              <a:buFont typeface="Wingdings" panose="05000000000000000000" pitchFamily="2" charset="2"/>
              <a:buChar char="ü"/>
            </a:pPr>
            <a:r>
              <a:rPr lang="ar-EG" sz="2400" dirty="0">
                <a:latin typeface="Tajawal" panose="00000500000000000000" pitchFamily="2" charset="-78"/>
                <a:ea typeface="Poppins"/>
                <a:cs typeface="Tajawal" panose="00000500000000000000" pitchFamily="2" charset="-78"/>
                <a:sym typeface="Poppins"/>
                <a:rtl/>
              </a:rPr>
              <a:t>التخطيط هو تحديد أهداف المنظمة وتقرير أفضل السبل لإنجازها.</a:t>
            </a:r>
          </a:p>
          <a:p>
            <a:pPr marL="800100" lvl="1" indent="-342900" algn="r" rtl="1">
              <a:lnSpc>
                <a:spcPts val="5599"/>
              </a:lnSpc>
              <a:buFont typeface="Wingdings" panose="05000000000000000000" pitchFamily="2" charset="2"/>
              <a:buChar char="ü"/>
            </a:pPr>
            <a:r>
              <a:rPr lang="ar-EG" sz="2400" dirty="0">
                <a:latin typeface="Tajawal" panose="00000500000000000000" pitchFamily="2" charset="-78"/>
                <a:ea typeface="Poppins"/>
                <a:cs typeface="Tajawal" panose="00000500000000000000" pitchFamily="2" charset="-78"/>
                <a:sym typeface="Poppins"/>
                <a:rtl/>
              </a:rPr>
              <a:t>التخطيط هو التنبؤ بما سيكون عليه المستقبل مع الاستعداد لمواجهته. </a:t>
            </a:r>
          </a:p>
          <a:p>
            <a:pPr marL="800100" lvl="1" indent="-342900" algn="r" rtl="1">
              <a:lnSpc>
                <a:spcPts val="5599"/>
              </a:lnSpc>
              <a:buFont typeface="Wingdings" panose="05000000000000000000" pitchFamily="2" charset="2"/>
              <a:buChar char="ü"/>
            </a:pPr>
            <a:r>
              <a:rPr lang="ar-EG" sz="2400" dirty="0">
                <a:latin typeface="Tajawal" panose="00000500000000000000" pitchFamily="2" charset="-78"/>
                <a:ea typeface="Poppins"/>
                <a:cs typeface="Tajawal" panose="00000500000000000000" pitchFamily="2" charset="-78"/>
                <a:sym typeface="Poppins"/>
                <a:rtl/>
              </a:rPr>
              <a:t>التخطيط هو عملية فكرية تعتمد على المنطق والتريث حيث يبذل فيها الجهد لتوضيح الأهداف التي تريدها الإدارة والبحث عن أفضل السبل لتحقيقها. </a:t>
            </a:r>
            <a:endParaRPr lang="en-US" sz="2400" dirty="0">
              <a:latin typeface="Tajawal" panose="00000500000000000000" pitchFamily="2" charset="-78"/>
              <a:ea typeface="Poppins"/>
              <a:cs typeface="Tajawal" panose="00000500000000000000" pitchFamily="2" charset="-78"/>
              <a:sym typeface="Poppins"/>
              <a:rtl/>
            </a:endParaRPr>
          </a:p>
          <a:p>
            <a:pPr algn="r" rtl="1">
              <a:lnSpc>
                <a:spcPts val="5599"/>
              </a:lnSpc>
            </a:pPr>
            <a:endParaRPr lang="ar-EG" sz="2400" dirty="0">
              <a:latin typeface="Tajawal" panose="00000500000000000000" pitchFamily="2" charset="-78"/>
              <a:ea typeface="Poppins"/>
              <a:cs typeface="Tajawal" panose="00000500000000000000" pitchFamily="2" charset="-78"/>
              <a:sym typeface="Poppins"/>
              <a:rtl/>
            </a:endParaRPr>
          </a:p>
          <a:p>
            <a:pPr algn="r" rtl="1">
              <a:lnSpc>
                <a:spcPts val="5599"/>
              </a:lnSpc>
              <a:spcBef>
                <a:spcPct val="0"/>
              </a:spcBef>
            </a:pPr>
            <a:endParaRPr lang="ar-EG" sz="2400" dirty="0">
              <a:latin typeface="Tajawal" panose="00000500000000000000" pitchFamily="2" charset="-78"/>
              <a:ea typeface="Poppins"/>
              <a:cs typeface="Tajawal" panose="00000500000000000000" pitchFamily="2" charset="-78"/>
              <a:sym typeface="Poppins"/>
              <a:rtl/>
            </a:endParaRPr>
          </a:p>
        </p:txBody>
      </p:sp>
      <p:sp>
        <p:nvSpPr>
          <p:cNvPr id="19" name="Freeform 11"/>
          <p:cNvSpPr/>
          <p:nvPr/>
        </p:nvSpPr>
        <p:spPr>
          <a:xfrm rot="2651781">
            <a:off x="9507228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448800" y="9702225"/>
            <a:ext cx="686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</p:spTree>
    <p:extLst>
      <p:ext uri="{BB962C8B-B14F-4D97-AF65-F5344CB8AC3E}">
        <p14:creationId xmlns:p14="http://schemas.microsoft.com/office/powerpoint/2010/main" val="315672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1384" y="1930646"/>
            <a:ext cx="12344400" cy="98298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3675"/>
                </a:lnSpc>
              </a:pPr>
              <a:endParaRPr sz="32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905000" y="1257300"/>
            <a:ext cx="14249569" cy="1424956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3877430" y="4665332"/>
            <a:ext cx="3232964" cy="2364986"/>
          </a:xfrm>
          <a:prstGeom prst="line">
            <a:avLst/>
          </a:prstGeom>
          <a:ln w="2571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7182420" y="2257825"/>
            <a:ext cx="1148616" cy="3782708"/>
          </a:xfrm>
          <a:prstGeom prst="line">
            <a:avLst/>
          </a:prstGeom>
          <a:ln w="2571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H="1">
            <a:off x="9794491" y="2444764"/>
            <a:ext cx="1294599" cy="3631214"/>
          </a:xfrm>
          <a:prstGeom prst="line">
            <a:avLst/>
          </a:prstGeom>
          <a:ln w="2571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flipH="1">
            <a:off x="11203998" y="4566872"/>
            <a:ext cx="3055911" cy="2296854"/>
          </a:xfrm>
          <a:prstGeom prst="line">
            <a:avLst/>
          </a:prstGeom>
          <a:ln w="2571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372724" y="8382084"/>
            <a:ext cx="15314121" cy="1127510"/>
            <a:chOff x="0" y="0"/>
            <a:chExt cx="4033349" cy="2969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33349" cy="296957"/>
            </a:xfrm>
            <a:custGeom>
              <a:avLst/>
              <a:gdLst/>
              <a:ahLst/>
              <a:cxnLst/>
              <a:rect l="l" t="t" r="r" b="b"/>
              <a:pathLst>
                <a:path w="4033349" h="296957">
                  <a:moveTo>
                    <a:pt x="0" y="0"/>
                  </a:moveTo>
                  <a:lnTo>
                    <a:pt x="4033349" y="0"/>
                  </a:lnTo>
                  <a:lnTo>
                    <a:pt x="4033349" y="296957"/>
                  </a:lnTo>
                  <a:lnTo>
                    <a:pt x="0" y="296957"/>
                  </a:lnTo>
                  <a:close/>
                </a:path>
              </a:pathLst>
            </a:custGeom>
            <a:solidFill>
              <a:srgbClr val="88410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033349" cy="335057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56"/>
                </a:lnSpc>
                <a:spcBef>
                  <a:spcPct val="0"/>
                </a:spcBef>
              </a:pPr>
              <a:endParaRPr sz="32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277249" y="7724137"/>
            <a:ext cx="414423" cy="41442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56"/>
                </a:lnSpc>
              </a:pPr>
              <a:endParaRPr sz="32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06622" y="4458120"/>
            <a:ext cx="414423" cy="41442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56"/>
                </a:lnSpc>
              </a:pPr>
              <a:endParaRPr sz="32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756728" y="2655863"/>
            <a:ext cx="414423" cy="41442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56"/>
                </a:lnSpc>
              </a:pPr>
              <a:endParaRPr sz="32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127544" y="3051797"/>
            <a:ext cx="414423" cy="41442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56"/>
                </a:lnSpc>
              </a:pPr>
              <a:endParaRPr sz="32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611528" y="5252917"/>
            <a:ext cx="414423" cy="41442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56"/>
                </a:lnSpc>
              </a:pPr>
              <a:endParaRPr sz="32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3277249" y="7912005"/>
            <a:ext cx="41442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</a:pPr>
            <a:r>
              <a:rPr lang="en-US" sz="3200" b="1">
                <a:solidFill>
                  <a:srgbClr val="FFFFFF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706622" y="4640497"/>
            <a:ext cx="41442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</a:pPr>
            <a:r>
              <a:rPr lang="en-US" sz="3200" b="1">
                <a:solidFill>
                  <a:srgbClr val="FFFFFF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743334" y="2820303"/>
            <a:ext cx="41442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</a:pPr>
            <a:r>
              <a:rPr lang="en-US" sz="3200" b="1" dirty="0">
                <a:solidFill>
                  <a:srgbClr val="FFFFFF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127544" y="3234726"/>
            <a:ext cx="41442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</a:pPr>
            <a:r>
              <a:rPr lang="en-US" sz="3200" b="1" dirty="0">
                <a:solidFill>
                  <a:srgbClr val="FFFFFF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623029" y="5449332"/>
            <a:ext cx="41442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</a:pPr>
            <a:r>
              <a:rPr lang="en-US" sz="3200" b="1">
                <a:solidFill>
                  <a:srgbClr val="FFFFFF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493912" y="4149179"/>
            <a:ext cx="2048403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3200" b="1" dirty="0">
                <a:latin typeface="Tajawal Bold" panose="020B0604020202020204" charset="-78"/>
                <a:cs typeface="Tajawal Bold" panose="020B0604020202020204" charset="-78"/>
              </a:rPr>
              <a:t>توقعي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157757" y="3233876"/>
            <a:ext cx="2048403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3200" b="1" dirty="0">
                <a:latin typeface="Tajawal Bold" panose="020B0604020202020204" charset="-78"/>
                <a:cs typeface="Tajawal Bold" panose="020B0604020202020204" charset="-78"/>
              </a:rPr>
              <a:t>يعتمد على القرارات والإجراءات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683550" y="4701666"/>
            <a:ext cx="2048403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3200" b="1" dirty="0">
                <a:latin typeface="Tajawal Bold" panose="020B0604020202020204" charset="-78"/>
                <a:cs typeface="Tajawal Bold" panose="020B0604020202020204" charset="-78"/>
              </a:rPr>
              <a:t>يركز على الأهداف.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269619" y="6965446"/>
            <a:ext cx="2048403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3200" b="1" dirty="0">
                <a:latin typeface="Tajawal Bold" panose="020B0604020202020204" charset="-78"/>
                <a:cs typeface="Tajawal Bold" panose="020B0604020202020204" charset="-78"/>
              </a:rPr>
              <a:t>مستمر</a:t>
            </a:r>
            <a:endParaRPr lang="ar-SA" altLang="en-US" sz="3200" dirty="0"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7581984" y="7417046"/>
            <a:ext cx="3505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5400" b="1" dirty="0">
                <a:latin typeface="Tajawal Bold" panose="020B0604020202020204" charset="-78"/>
                <a:cs typeface="Tajawal Bold" panose="020B0604020202020204" charset="-78"/>
              </a:rPr>
              <a:t>التخطيط</a:t>
            </a:r>
            <a:endParaRPr lang="ar-SA" altLang="en-US" sz="5400" dirty="0"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695784" y="7188446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3200" b="1" dirty="0">
                <a:latin typeface="Tajawal Bold" panose="020B0604020202020204" charset="-78"/>
                <a:cs typeface="Tajawal Bold" panose="020B0604020202020204" charset="-78"/>
              </a:rPr>
              <a:t>مستقبلي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15200" y="251732"/>
            <a:ext cx="3276600" cy="914400"/>
          </a:xfrm>
          <a:prstGeom prst="roundRect">
            <a:avLst/>
          </a:prstGeom>
          <a:solidFill>
            <a:srgbClr val="8841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51"/>
          <p:cNvSpPr txBox="1"/>
          <p:nvPr/>
        </p:nvSpPr>
        <p:spPr>
          <a:xfrm>
            <a:off x="6400800" y="32657"/>
            <a:ext cx="5159425" cy="925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539"/>
              </a:lnSpc>
              <a:spcBef>
                <a:spcPct val="0"/>
              </a:spcBef>
            </a:pPr>
            <a:r>
              <a:rPr lang="ar-EG" sz="28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خصائص التخطيط</a:t>
            </a:r>
          </a:p>
        </p:txBody>
      </p:sp>
      <p:grpSp>
        <p:nvGrpSpPr>
          <p:cNvPr id="55" name="Group 42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56" name="Freeform 43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44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8" name="Group 48"/>
          <p:cNvGrpSpPr/>
          <p:nvPr/>
        </p:nvGrpSpPr>
        <p:grpSpPr>
          <a:xfrm>
            <a:off x="0" y="0"/>
            <a:ext cx="533400" cy="1028700"/>
            <a:chOff x="0" y="0"/>
            <a:chExt cx="812800" cy="812800"/>
          </a:xfrm>
        </p:grpSpPr>
        <p:sp>
          <p:nvSpPr>
            <p:cNvPr id="5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8"/>
          <p:cNvGrpSpPr/>
          <p:nvPr/>
        </p:nvGrpSpPr>
        <p:grpSpPr>
          <a:xfrm>
            <a:off x="0" y="6690087"/>
            <a:ext cx="533400" cy="3177813"/>
            <a:chOff x="0" y="0"/>
            <a:chExt cx="812800" cy="2510865"/>
          </a:xfrm>
        </p:grpSpPr>
        <p:sp>
          <p:nvSpPr>
            <p:cNvPr id="62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51" name="Freeform 11"/>
          <p:cNvSpPr/>
          <p:nvPr/>
        </p:nvSpPr>
        <p:spPr>
          <a:xfrm rot="2651781">
            <a:off x="9239003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9180575" y="9702225"/>
            <a:ext cx="68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06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7696200" y="191861"/>
            <a:ext cx="3276600" cy="914400"/>
          </a:xfrm>
          <a:prstGeom prst="roundRect">
            <a:avLst/>
          </a:prstGeom>
          <a:solidFill>
            <a:srgbClr val="8841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51"/>
          <p:cNvSpPr txBox="1"/>
          <p:nvPr/>
        </p:nvSpPr>
        <p:spPr>
          <a:xfrm>
            <a:off x="6781800" y="-27214"/>
            <a:ext cx="5159425" cy="925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539"/>
              </a:lnSpc>
              <a:spcBef>
                <a:spcPct val="0"/>
              </a:spcBef>
            </a:pPr>
            <a:r>
              <a:rPr lang="ar-EG" sz="28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خصائص التخطيط</a:t>
            </a:r>
          </a:p>
        </p:txBody>
      </p:sp>
      <p:sp>
        <p:nvSpPr>
          <p:cNvPr id="54" name="مستطيل 2"/>
          <p:cNvSpPr>
            <a:spLocks noChangeArrowheads="1"/>
          </p:cNvSpPr>
          <p:nvPr/>
        </p:nvSpPr>
        <p:spPr bwMode="auto">
          <a:xfrm>
            <a:off x="228600" y="1562100"/>
            <a:ext cx="16573483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lvl="1" indent="-571500" algn="r" rtl="1">
              <a:lnSpc>
                <a:spcPct val="200000"/>
              </a:lnSpc>
              <a:spcBef>
                <a:spcPct val="0"/>
              </a:spcBef>
              <a:buFontTx/>
              <a:buChar char="◄"/>
            </a:pPr>
            <a:r>
              <a:rPr lang="ar-SA" altLang="en-US" sz="3600" dirty="0">
                <a:solidFill>
                  <a:srgbClr val="002060"/>
                </a:solidFill>
                <a:latin typeface="Tajawal Bold" panose="020B0604020202020204" charset="-78"/>
                <a:cs typeface="Tajawal Bold" panose="020B0604020202020204" charset="-78"/>
              </a:rPr>
              <a:t>مستقبلي</a:t>
            </a:r>
            <a:r>
              <a:rPr lang="ar-SA" altLang="en-US" sz="3600" dirty="0">
                <a:solidFill>
                  <a:srgbClr val="00206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SA" altLang="en-US" sz="3600" dirty="0">
                <a:latin typeface="Tajawal" panose="00000500000000000000" pitchFamily="2" charset="-78"/>
                <a:cs typeface="Tajawal" panose="00000500000000000000" pitchFamily="2" charset="-78"/>
              </a:rPr>
              <a:t>إذ تقرر الإدارة من خلاله ما سوف تقوم به.</a:t>
            </a:r>
            <a:endParaRPr lang="ar-EG" altLang="en-US" sz="3600" dirty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571500" lvl="1" indent="-571500" algn="r" rtl="1">
              <a:lnSpc>
                <a:spcPct val="200000"/>
              </a:lnSpc>
              <a:spcBef>
                <a:spcPct val="0"/>
              </a:spcBef>
              <a:buFontTx/>
              <a:buChar char="◄"/>
            </a:pPr>
            <a:r>
              <a:rPr lang="ar-EG" altLang="en-US" sz="3600" dirty="0">
                <a:solidFill>
                  <a:srgbClr val="002060"/>
                </a:solidFill>
                <a:latin typeface="Tajawal Bold" panose="020B0604020202020204" charset="-78"/>
                <a:cs typeface="Tajawal Bold" panose="020B0604020202020204" charset="-78"/>
              </a:rPr>
              <a:t>توقعي</a:t>
            </a:r>
            <a:r>
              <a:rPr lang="ar-EG" altLang="en-US" sz="3600" dirty="0">
                <a:latin typeface="Tajawal" panose="00000500000000000000" pitchFamily="2" charset="-78"/>
                <a:cs typeface="Tajawal" panose="00000500000000000000" pitchFamily="2" charset="-78"/>
              </a:rPr>
              <a:t> يعتمد على تنبؤ الأحداث المستقبلية ومحاولة السيطرة على الظروف غير المؤكدة والمتغيرة في العمل.</a:t>
            </a:r>
          </a:p>
          <a:p>
            <a:pPr marL="571500" lvl="1" indent="-571500" algn="r" rtl="1">
              <a:lnSpc>
                <a:spcPct val="200000"/>
              </a:lnSpc>
              <a:spcBef>
                <a:spcPct val="0"/>
              </a:spcBef>
              <a:buFontTx/>
              <a:buChar char="◄"/>
            </a:pPr>
            <a:r>
              <a:rPr lang="ar-EG" altLang="en-US" sz="3600" dirty="0">
                <a:latin typeface="Tajawal" panose="00000500000000000000" pitchFamily="2" charset="-78"/>
                <a:cs typeface="Tajawal" panose="00000500000000000000" pitchFamily="2" charset="-78"/>
              </a:rPr>
              <a:t>يعتمد على </a:t>
            </a:r>
            <a:r>
              <a:rPr lang="ar-EG" altLang="en-US" sz="3600" dirty="0">
                <a:solidFill>
                  <a:srgbClr val="002060"/>
                </a:solidFill>
                <a:latin typeface="Tajawal Bold" panose="020B0604020202020204" charset="-78"/>
                <a:cs typeface="Tajawal Bold" panose="020B0604020202020204" charset="-78"/>
              </a:rPr>
              <a:t>القرارات والإجراءات</a:t>
            </a:r>
          </a:p>
          <a:p>
            <a:pPr marL="571500" lvl="1" indent="-571500" algn="r" rtl="1">
              <a:lnSpc>
                <a:spcPct val="200000"/>
              </a:lnSpc>
              <a:spcBef>
                <a:spcPct val="0"/>
              </a:spcBef>
              <a:buFontTx/>
              <a:buChar char="◄"/>
            </a:pPr>
            <a:r>
              <a:rPr lang="ar-EG" altLang="en-US" sz="3600" b="1" dirty="0">
                <a:solidFill>
                  <a:srgbClr val="002060"/>
                </a:solidFill>
                <a:latin typeface="Tajawal Bold" panose="020B0604020202020204" charset="-78"/>
                <a:cs typeface="Tajawal Bold" panose="020B0604020202020204" charset="-78"/>
              </a:rPr>
              <a:t>يركز</a:t>
            </a:r>
            <a:r>
              <a:rPr lang="ar-EG" altLang="en-US" sz="3600" dirty="0">
                <a:latin typeface="Tajawal" panose="00000500000000000000" pitchFamily="2" charset="-78"/>
                <a:cs typeface="Tajawal" panose="00000500000000000000" pitchFamily="2" charset="-78"/>
              </a:rPr>
              <a:t> على الأهداف.</a:t>
            </a:r>
          </a:p>
          <a:p>
            <a:pPr marL="571500" lvl="1" indent="-571500" algn="r" rtl="1">
              <a:lnSpc>
                <a:spcPct val="200000"/>
              </a:lnSpc>
              <a:spcBef>
                <a:spcPct val="0"/>
              </a:spcBef>
              <a:buFontTx/>
              <a:buChar char="◄"/>
            </a:pPr>
            <a:r>
              <a:rPr lang="ar-EG" altLang="en-US" sz="3600" dirty="0">
                <a:latin typeface="Tajawal" panose="00000500000000000000" pitchFamily="2" charset="-78"/>
                <a:cs typeface="Tajawal" panose="00000500000000000000" pitchFamily="2" charset="-78"/>
              </a:rPr>
              <a:t>أنه عملية </a:t>
            </a:r>
            <a:r>
              <a:rPr lang="ar-EG" altLang="en-US" sz="3600" b="1" dirty="0">
                <a:solidFill>
                  <a:srgbClr val="002060"/>
                </a:solidFill>
                <a:latin typeface="Tajawal Bold" panose="020B0604020202020204" charset="-78"/>
                <a:cs typeface="Tajawal Bold" panose="020B0604020202020204" charset="-78"/>
              </a:rPr>
              <a:t>مستمرة</a:t>
            </a:r>
            <a:r>
              <a:rPr lang="ar-EG" altLang="en-US" sz="3600" dirty="0">
                <a:latin typeface="Tajawal" panose="00000500000000000000" pitchFamily="2" charset="-78"/>
                <a:cs typeface="Tajawal" panose="00000500000000000000" pitchFamily="2" charset="-78"/>
              </a:rPr>
              <a:t> فهو لا يتوقف عند حد إنجاز هدف معين.</a:t>
            </a:r>
          </a:p>
          <a:p>
            <a:pPr marL="0" lvl="1" algn="r" rtl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3600" dirty="0">
              <a:cs typeface="Calibri" panose="020F0502020204030204" pitchFamily="34" charset="0"/>
            </a:endParaRPr>
          </a:p>
        </p:txBody>
      </p:sp>
      <p:grpSp>
        <p:nvGrpSpPr>
          <p:cNvPr id="44" name="Group 42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45" name="Freeform 43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4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48"/>
          <p:cNvGrpSpPr/>
          <p:nvPr/>
        </p:nvGrpSpPr>
        <p:grpSpPr>
          <a:xfrm>
            <a:off x="0" y="0"/>
            <a:ext cx="533400" cy="1028700"/>
            <a:chOff x="0" y="0"/>
            <a:chExt cx="812800" cy="812800"/>
          </a:xfrm>
        </p:grpSpPr>
        <p:sp>
          <p:nvSpPr>
            <p:cNvPr id="55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8"/>
          <p:cNvGrpSpPr/>
          <p:nvPr/>
        </p:nvGrpSpPr>
        <p:grpSpPr>
          <a:xfrm>
            <a:off x="0" y="6690087"/>
            <a:ext cx="533400" cy="3177813"/>
            <a:chOff x="0" y="0"/>
            <a:chExt cx="812800" cy="2510865"/>
          </a:xfrm>
        </p:grpSpPr>
        <p:sp>
          <p:nvSpPr>
            <p:cNvPr id="58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21" name="Freeform 11"/>
          <p:cNvSpPr/>
          <p:nvPr/>
        </p:nvSpPr>
        <p:spPr>
          <a:xfrm rot="2651781">
            <a:off x="9239003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80575" y="9702225"/>
            <a:ext cx="68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5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2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4168" y="1902843"/>
            <a:ext cx="16102232" cy="811683"/>
            <a:chOff x="0" y="0"/>
            <a:chExt cx="740505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5057" cy="812800"/>
            </a:xfrm>
            <a:custGeom>
              <a:avLst/>
              <a:gdLst/>
              <a:ahLst/>
              <a:cxnLst/>
              <a:rect l="l" t="t" r="r" b="b"/>
              <a:pathLst>
                <a:path w="7405057" h="812800">
                  <a:moveTo>
                    <a:pt x="104693" y="0"/>
                  </a:moveTo>
                  <a:lnTo>
                    <a:pt x="7300364" y="0"/>
                  </a:lnTo>
                  <a:cubicBezTo>
                    <a:pt x="7358184" y="0"/>
                    <a:pt x="7405057" y="46873"/>
                    <a:pt x="7405057" y="104693"/>
                  </a:cubicBezTo>
                  <a:lnTo>
                    <a:pt x="7405057" y="708107"/>
                  </a:lnTo>
                  <a:cubicBezTo>
                    <a:pt x="7405057" y="735873"/>
                    <a:pt x="7394026" y="762502"/>
                    <a:pt x="7374393" y="782136"/>
                  </a:cubicBezTo>
                  <a:cubicBezTo>
                    <a:pt x="7354759" y="801770"/>
                    <a:pt x="7328130" y="812800"/>
                    <a:pt x="7300364" y="812800"/>
                  </a:cubicBezTo>
                  <a:lnTo>
                    <a:pt x="104693" y="812800"/>
                  </a:lnTo>
                  <a:cubicBezTo>
                    <a:pt x="46873" y="812800"/>
                    <a:pt x="0" y="765927"/>
                    <a:pt x="0" y="708107"/>
                  </a:cubicBezTo>
                  <a:lnTo>
                    <a:pt x="0" y="104693"/>
                  </a:lnTo>
                  <a:cubicBezTo>
                    <a:pt x="0" y="46873"/>
                    <a:pt x="46873" y="0"/>
                    <a:pt x="104693" y="0"/>
                  </a:cubicBezTo>
                  <a:close/>
                </a:path>
              </a:pathLst>
            </a:custGeom>
            <a:solidFill>
              <a:srgbClr val="D7ACD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405056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3"/>
                </a:lnSpc>
              </a:pPr>
              <a:endParaRPr sz="2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4168" y="2927175"/>
            <a:ext cx="16102232" cy="811683"/>
            <a:chOff x="0" y="0"/>
            <a:chExt cx="7405056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05057" cy="812800"/>
            </a:xfrm>
            <a:custGeom>
              <a:avLst/>
              <a:gdLst/>
              <a:ahLst/>
              <a:cxnLst/>
              <a:rect l="l" t="t" r="r" b="b"/>
              <a:pathLst>
                <a:path w="7405057" h="812800">
                  <a:moveTo>
                    <a:pt x="104693" y="0"/>
                  </a:moveTo>
                  <a:lnTo>
                    <a:pt x="7300364" y="0"/>
                  </a:lnTo>
                  <a:cubicBezTo>
                    <a:pt x="7358184" y="0"/>
                    <a:pt x="7405057" y="46873"/>
                    <a:pt x="7405057" y="104693"/>
                  </a:cubicBezTo>
                  <a:lnTo>
                    <a:pt x="7405057" y="708107"/>
                  </a:lnTo>
                  <a:cubicBezTo>
                    <a:pt x="7405057" y="735873"/>
                    <a:pt x="7394026" y="762502"/>
                    <a:pt x="7374393" y="782136"/>
                  </a:cubicBezTo>
                  <a:cubicBezTo>
                    <a:pt x="7354759" y="801770"/>
                    <a:pt x="7328130" y="812800"/>
                    <a:pt x="7300364" y="812800"/>
                  </a:cubicBezTo>
                  <a:lnTo>
                    <a:pt x="104693" y="812800"/>
                  </a:lnTo>
                  <a:cubicBezTo>
                    <a:pt x="46873" y="812800"/>
                    <a:pt x="0" y="765927"/>
                    <a:pt x="0" y="708107"/>
                  </a:cubicBezTo>
                  <a:lnTo>
                    <a:pt x="0" y="104693"/>
                  </a:lnTo>
                  <a:cubicBezTo>
                    <a:pt x="0" y="46873"/>
                    <a:pt x="46873" y="0"/>
                    <a:pt x="104693" y="0"/>
                  </a:cubicBezTo>
                  <a:close/>
                </a:path>
              </a:pathLst>
            </a:custGeom>
            <a:solidFill>
              <a:srgbClr val="F6C98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405056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3"/>
                </a:lnSpc>
              </a:pPr>
              <a:endParaRPr sz="2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4168" y="3951508"/>
            <a:ext cx="16102232" cy="811683"/>
            <a:chOff x="0" y="0"/>
            <a:chExt cx="7405056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05057" cy="812800"/>
            </a:xfrm>
            <a:custGeom>
              <a:avLst/>
              <a:gdLst/>
              <a:ahLst/>
              <a:cxnLst/>
              <a:rect l="l" t="t" r="r" b="b"/>
              <a:pathLst>
                <a:path w="7405057" h="812800">
                  <a:moveTo>
                    <a:pt x="104693" y="0"/>
                  </a:moveTo>
                  <a:lnTo>
                    <a:pt x="7300364" y="0"/>
                  </a:lnTo>
                  <a:cubicBezTo>
                    <a:pt x="7358184" y="0"/>
                    <a:pt x="7405057" y="46873"/>
                    <a:pt x="7405057" y="104693"/>
                  </a:cubicBezTo>
                  <a:lnTo>
                    <a:pt x="7405057" y="708107"/>
                  </a:lnTo>
                  <a:cubicBezTo>
                    <a:pt x="7405057" y="735873"/>
                    <a:pt x="7394026" y="762502"/>
                    <a:pt x="7374393" y="782136"/>
                  </a:cubicBezTo>
                  <a:cubicBezTo>
                    <a:pt x="7354759" y="801770"/>
                    <a:pt x="7328130" y="812800"/>
                    <a:pt x="7300364" y="812800"/>
                  </a:cubicBezTo>
                  <a:lnTo>
                    <a:pt x="104693" y="812800"/>
                  </a:lnTo>
                  <a:cubicBezTo>
                    <a:pt x="46873" y="812800"/>
                    <a:pt x="0" y="765927"/>
                    <a:pt x="0" y="708107"/>
                  </a:cubicBezTo>
                  <a:lnTo>
                    <a:pt x="0" y="104693"/>
                  </a:lnTo>
                  <a:cubicBezTo>
                    <a:pt x="0" y="46873"/>
                    <a:pt x="46873" y="0"/>
                    <a:pt x="104693" y="0"/>
                  </a:cubicBezTo>
                  <a:close/>
                </a:path>
              </a:pathLst>
            </a:custGeom>
            <a:solidFill>
              <a:srgbClr val="FA9B8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7405056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3"/>
                </a:lnSpc>
              </a:pPr>
              <a:endParaRPr sz="2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8200" y="4914900"/>
            <a:ext cx="16102232" cy="811683"/>
            <a:chOff x="0" y="0"/>
            <a:chExt cx="7405056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05057" cy="812800"/>
            </a:xfrm>
            <a:custGeom>
              <a:avLst/>
              <a:gdLst/>
              <a:ahLst/>
              <a:cxnLst/>
              <a:rect l="l" t="t" r="r" b="b"/>
              <a:pathLst>
                <a:path w="7405057" h="812800">
                  <a:moveTo>
                    <a:pt x="104693" y="0"/>
                  </a:moveTo>
                  <a:lnTo>
                    <a:pt x="7300364" y="0"/>
                  </a:lnTo>
                  <a:cubicBezTo>
                    <a:pt x="7358184" y="0"/>
                    <a:pt x="7405057" y="46873"/>
                    <a:pt x="7405057" y="104693"/>
                  </a:cubicBezTo>
                  <a:lnTo>
                    <a:pt x="7405057" y="708107"/>
                  </a:lnTo>
                  <a:cubicBezTo>
                    <a:pt x="7405057" y="735873"/>
                    <a:pt x="7394026" y="762502"/>
                    <a:pt x="7374393" y="782136"/>
                  </a:cubicBezTo>
                  <a:cubicBezTo>
                    <a:pt x="7354759" y="801770"/>
                    <a:pt x="7328130" y="812800"/>
                    <a:pt x="7300364" y="812800"/>
                  </a:cubicBezTo>
                  <a:lnTo>
                    <a:pt x="104693" y="812800"/>
                  </a:lnTo>
                  <a:cubicBezTo>
                    <a:pt x="46873" y="812800"/>
                    <a:pt x="0" y="765927"/>
                    <a:pt x="0" y="708107"/>
                  </a:cubicBezTo>
                  <a:lnTo>
                    <a:pt x="0" y="104693"/>
                  </a:lnTo>
                  <a:cubicBezTo>
                    <a:pt x="0" y="46873"/>
                    <a:pt x="46873" y="0"/>
                    <a:pt x="104693" y="0"/>
                  </a:cubicBezTo>
                  <a:close/>
                </a:path>
              </a:pathLst>
            </a:custGeom>
            <a:solidFill>
              <a:srgbClr val="B2C9A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405056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3"/>
                </a:lnSpc>
              </a:pPr>
              <a:endParaRPr sz="2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38200" y="5939233"/>
            <a:ext cx="16102232" cy="811683"/>
            <a:chOff x="0" y="0"/>
            <a:chExt cx="7405056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05057" cy="812800"/>
            </a:xfrm>
            <a:custGeom>
              <a:avLst/>
              <a:gdLst/>
              <a:ahLst/>
              <a:cxnLst/>
              <a:rect l="l" t="t" r="r" b="b"/>
              <a:pathLst>
                <a:path w="7405057" h="812800">
                  <a:moveTo>
                    <a:pt x="104693" y="0"/>
                  </a:moveTo>
                  <a:lnTo>
                    <a:pt x="7300364" y="0"/>
                  </a:lnTo>
                  <a:cubicBezTo>
                    <a:pt x="7358184" y="0"/>
                    <a:pt x="7405057" y="46873"/>
                    <a:pt x="7405057" y="104693"/>
                  </a:cubicBezTo>
                  <a:lnTo>
                    <a:pt x="7405057" y="708107"/>
                  </a:lnTo>
                  <a:cubicBezTo>
                    <a:pt x="7405057" y="735873"/>
                    <a:pt x="7394026" y="762502"/>
                    <a:pt x="7374393" y="782136"/>
                  </a:cubicBezTo>
                  <a:cubicBezTo>
                    <a:pt x="7354759" y="801770"/>
                    <a:pt x="7328130" y="812800"/>
                    <a:pt x="7300364" y="812800"/>
                  </a:cubicBezTo>
                  <a:lnTo>
                    <a:pt x="104693" y="812800"/>
                  </a:lnTo>
                  <a:cubicBezTo>
                    <a:pt x="46873" y="812800"/>
                    <a:pt x="0" y="765927"/>
                    <a:pt x="0" y="708107"/>
                  </a:cubicBezTo>
                  <a:lnTo>
                    <a:pt x="0" y="104693"/>
                  </a:lnTo>
                  <a:cubicBezTo>
                    <a:pt x="0" y="46873"/>
                    <a:pt x="46873" y="0"/>
                    <a:pt x="104693" y="0"/>
                  </a:cubicBezTo>
                  <a:close/>
                </a:path>
              </a:pathLst>
            </a:custGeom>
            <a:solidFill>
              <a:srgbClr val="EFC3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405056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3"/>
                </a:lnSpc>
              </a:pPr>
              <a:endParaRPr sz="2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986396" y="2022711"/>
            <a:ext cx="571947" cy="571947"/>
          </a:xfrm>
          <a:custGeom>
            <a:avLst/>
            <a:gdLst/>
            <a:ahLst/>
            <a:cxnLst/>
            <a:rect l="l" t="t" r="r" b="b"/>
            <a:pathLst>
              <a:path w="571947" h="571947">
                <a:moveTo>
                  <a:pt x="0" y="0"/>
                </a:moveTo>
                <a:lnTo>
                  <a:pt x="571947" y="0"/>
                </a:lnTo>
                <a:lnTo>
                  <a:pt x="571947" y="571947"/>
                </a:lnTo>
                <a:lnTo>
                  <a:pt x="0" y="57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986396" y="3047043"/>
            <a:ext cx="571947" cy="571947"/>
          </a:xfrm>
          <a:custGeom>
            <a:avLst/>
            <a:gdLst/>
            <a:ahLst/>
            <a:cxnLst/>
            <a:rect l="l" t="t" r="r" b="b"/>
            <a:pathLst>
              <a:path w="571947" h="571947">
                <a:moveTo>
                  <a:pt x="0" y="0"/>
                </a:moveTo>
                <a:lnTo>
                  <a:pt x="571947" y="0"/>
                </a:lnTo>
                <a:lnTo>
                  <a:pt x="571947" y="571947"/>
                </a:lnTo>
                <a:lnTo>
                  <a:pt x="0" y="57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986396" y="4071376"/>
            <a:ext cx="571947" cy="571947"/>
          </a:xfrm>
          <a:custGeom>
            <a:avLst/>
            <a:gdLst/>
            <a:ahLst/>
            <a:cxnLst/>
            <a:rect l="l" t="t" r="r" b="b"/>
            <a:pathLst>
              <a:path w="571947" h="571947">
                <a:moveTo>
                  <a:pt x="0" y="0"/>
                </a:moveTo>
                <a:lnTo>
                  <a:pt x="571947" y="0"/>
                </a:lnTo>
                <a:lnTo>
                  <a:pt x="571947" y="571947"/>
                </a:lnTo>
                <a:lnTo>
                  <a:pt x="0" y="57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10428" y="5034768"/>
            <a:ext cx="571947" cy="571947"/>
          </a:xfrm>
          <a:custGeom>
            <a:avLst/>
            <a:gdLst/>
            <a:ahLst/>
            <a:cxnLst/>
            <a:rect l="l" t="t" r="r" b="b"/>
            <a:pathLst>
              <a:path w="571947" h="571947">
                <a:moveTo>
                  <a:pt x="0" y="0"/>
                </a:moveTo>
                <a:lnTo>
                  <a:pt x="571947" y="0"/>
                </a:lnTo>
                <a:lnTo>
                  <a:pt x="571947" y="571947"/>
                </a:lnTo>
                <a:lnTo>
                  <a:pt x="0" y="57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010428" y="6059101"/>
            <a:ext cx="571947" cy="571947"/>
          </a:xfrm>
          <a:custGeom>
            <a:avLst/>
            <a:gdLst/>
            <a:ahLst/>
            <a:cxnLst/>
            <a:rect l="l" t="t" r="r" b="b"/>
            <a:pathLst>
              <a:path w="571947" h="571947">
                <a:moveTo>
                  <a:pt x="0" y="0"/>
                </a:moveTo>
                <a:lnTo>
                  <a:pt x="571947" y="0"/>
                </a:lnTo>
                <a:lnTo>
                  <a:pt x="571947" y="571946"/>
                </a:lnTo>
                <a:lnTo>
                  <a:pt x="0" y="5719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828800" y="2117427"/>
            <a:ext cx="14782800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775"/>
              </a:lnSpc>
              <a:spcBef>
                <a:spcPct val="0"/>
              </a:spcBef>
            </a:pPr>
            <a:r>
              <a:rPr lang="ar-SA" sz="2400" b="1" dirty="0">
                <a:latin typeface="Tajawal Bold" panose="020B0604020202020204" charset="-78"/>
                <a:cs typeface="Tajawal Bold" panose="020B0604020202020204" charset="-78"/>
              </a:rPr>
              <a:t>1- يسهم في وضع أهداف واضحة للعمل.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28800" y="3086100"/>
            <a:ext cx="147828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defRPr/>
            </a:pPr>
            <a:r>
              <a:rPr lang="ar-SA" sz="2400" b="1" dirty="0">
                <a:latin typeface="Tajawal Bold" panose="020B0604020202020204" charset="-78"/>
                <a:cs typeface="Tajawal Bold" panose="020B0604020202020204" charset="-78"/>
              </a:rPr>
              <a:t>2- يحقق التناسق بين الأهداف المتعددة ويزيل التعارض المحتمل بينها.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81200" y="4164568"/>
            <a:ext cx="147828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defRPr/>
            </a:pPr>
            <a:r>
              <a:rPr lang="ar-SA" sz="2400" b="1" dirty="0">
                <a:latin typeface="Tajawal Bold" panose="020B0604020202020204" charset="-78"/>
                <a:cs typeface="Tajawal Bold" panose="020B0604020202020204" charset="-78"/>
              </a:rPr>
              <a:t>3- يسهم في الكشف والتعرف على مشكلات المستقبل التي قد تعترض سير العمل.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52832" y="5134028"/>
            <a:ext cx="147828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defRPr/>
            </a:pPr>
            <a:r>
              <a:rPr lang="ar-SA" sz="2400" b="1" dirty="0">
                <a:latin typeface="Tajawal Bold" panose="020B0604020202020204" charset="-78"/>
                <a:cs typeface="Tajawal Bold" panose="020B0604020202020204" charset="-78"/>
              </a:rPr>
              <a:t>4- يساعد في ترشيد النفقات ووضع ضوابط للاستخدام الأمثل للموارد المتاحة للمنشأة.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05000" y="6210300"/>
            <a:ext cx="147828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defRPr/>
            </a:pPr>
            <a:r>
              <a:rPr lang="ar-SA" sz="2400" b="1" dirty="0">
                <a:latin typeface="Tajawal Bold" panose="020B0604020202020204" charset="-78"/>
                <a:cs typeface="Tajawal Bold" panose="020B0604020202020204" charset="-78"/>
              </a:rPr>
              <a:t>5- يسهم في الرقابة على العمل من خلال المقاييس والمايير الرقابية للأداء التي تعتمد على الأهداف الموضوعة.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85825" y="6950940"/>
            <a:ext cx="16102232" cy="811683"/>
            <a:chOff x="0" y="0"/>
            <a:chExt cx="7405056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405057" cy="812800"/>
            </a:xfrm>
            <a:custGeom>
              <a:avLst/>
              <a:gdLst/>
              <a:ahLst/>
              <a:cxnLst/>
              <a:rect l="l" t="t" r="r" b="b"/>
              <a:pathLst>
                <a:path w="7405057" h="812800">
                  <a:moveTo>
                    <a:pt x="104693" y="0"/>
                  </a:moveTo>
                  <a:lnTo>
                    <a:pt x="7300364" y="0"/>
                  </a:lnTo>
                  <a:cubicBezTo>
                    <a:pt x="7358184" y="0"/>
                    <a:pt x="7405057" y="46873"/>
                    <a:pt x="7405057" y="104693"/>
                  </a:cubicBezTo>
                  <a:lnTo>
                    <a:pt x="7405057" y="708107"/>
                  </a:lnTo>
                  <a:cubicBezTo>
                    <a:pt x="7405057" y="735873"/>
                    <a:pt x="7394026" y="762502"/>
                    <a:pt x="7374393" y="782136"/>
                  </a:cubicBezTo>
                  <a:cubicBezTo>
                    <a:pt x="7354759" y="801770"/>
                    <a:pt x="7328130" y="812800"/>
                    <a:pt x="7300364" y="812800"/>
                  </a:cubicBezTo>
                  <a:lnTo>
                    <a:pt x="104693" y="812800"/>
                  </a:lnTo>
                  <a:cubicBezTo>
                    <a:pt x="46873" y="812800"/>
                    <a:pt x="0" y="765927"/>
                    <a:pt x="0" y="708107"/>
                  </a:cubicBezTo>
                  <a:lnTo>
                    <a:pt x="0" y="104693"/>
                  </a:lnTo>
                  <a:cubicBezTo>
                    <a:pt x="0" y="46873"/>
                    <a:pt x="46873" y="0"/>
                    <a:pt x="104693" y="0"/>
                  </a:cubicBezTo>
                  <a:close/>
                </a:path>
              </a:pathLst>
            </a:custGeom>
            <a:solidFill>
              <a:srgbClr val="FA9B8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7405056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3"/>
                </a:lnSpc>
              </a:pPr>
              <a:endParaRPr sz="2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sp>
        <p:nvSpPr>
          <p:cNvPr id="30" name="Freeform 30"/>
          <p:cNvSpPr/>
          <p:nvPr/>
        </p:nvSpPr>
        <p:spPr>
          <a:xfrm>
            <a:off x="1058053" y="7070808"/>
            <a:ext cx="571947" cy="571947"/>
          </a:xfrm>
          <a:custGeom>
            <a:avLst/>
            <a:gdLst/>
            <a:ahLst/>
            <a:cxnLst/>
            <a:rect l="l" t="t" r="r" b="b"/>
            <a:pathLst>
              <a:path w="571947" h="571947">
                <a:moveTo>
                  <a:pt x="0" y="0"/>
                </a:moveTo>
                <a:lnTo>
                  <a:pt x="571947" y="0"/>
                </a:lnTo>
                <a:lnTo>
                  <a:pt x="571947" y="571947"/>
                </a:lnTo>
                <a:lnTo>
                  <a:pt x="0" y="57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887455" y="7136368"/>
            <a:ext cx="147828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defRPr/>
            </a:pPr>
            <a:r>
              <a:rPr lang="ar-SA" sz="2400" b="1" dirty="0">
                <a:latin typeface="Tajawal Bold" panose="020B0604020202020204" charset="-78"/>
                <a:cs typeface="Tajawal Bold" panose="020B0604020202020204" charset="-78"/>
              </a:rPr>
              <a:t>6- يساعد في وضع برامج زمنية محددة تتضح فيها مواعيد بدء البرنامج وانتهائه.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486399" y="219075"/>
            <a:ext cx="7772401" cy="914400"/>
          </a:xfrm>
          <a:prstGeom prst="roundRect">
            <a:avLst/>
          </a:prstGeom>
          <a:solidFill>
            <a:srgbClr val="8841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51"/>
          <p:cNvSpPr txBox="1"/>
          <p:nvPr/>
        </p:nvSpPr>
        <p:spPr>
          <a:xfrm>
            <a:off x="5105400" y="0"/>
            <a:ext cx="87630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Objectives Of Planning </a:t>
            </a:r>
            <a:r>
              <a:rPr lang="ar-EG" sz="28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فوائد التخطيط </a:t>
            </a:r>
          </a:p>
        </p:txBody>
      </p:sp>
      <p:grpSp>
        <p:nvGrpSpPr>
          <p:cNvPr id="35" name="Group 42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36" name="Freeform 43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44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48"/>
          <p:cNvGrpSpPr/>
          <p:nvPr/>
        </p:nvGrpSpPr>
        <p:grpSpPr>
          <a:xfrm>
            <a:off x="0" y="0"/>
            <a:ext cx="533400" cy="1028700"/>
            <a:chOff x="0" y="0"/>
            <a:chExt cx="812800" cy="812800"/>
          </a:xfrm>
        </p:grpSpPr>
        <p:sp>
          <p:nvSpPr>
            <p:cNvPr id="3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8"/>
          <p:cNvGrpSpPr/>
          <p:nvPr/>
        </p:nvGrpSpPr>
        <p:grpSpPr>
          <a:xfrm>
            <a:off x="0" y="6690087"/>
            <a:ext cx="533400" cy="3177813"/>
            <a:chOff x="0" y="0"/>
            <a:chExt cx="812800" cy="2510865"/>
          </a:xfrm>
        </p:grpSpPr>
        <p:sp>
          <p:nvSpPr>
            <p:cNvPr id="42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45" name="Freeform 11"/>
          <p:cNvSpPr/>
          <p:nvPr/>
        </p:nvSpPr>
        <p:spPr>
          <a:xfrm rot="2651781">
            <a:off x="9239003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180575" y="9702225"/>
            <a:ext cx="68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6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47" name="Group 2"/>
          <p:cNvGrpSpPr/>
          <p:nvPr/>
        </p:nvGrpSpPr>
        <p:grpSpPr>
          <a:xfrm>
            <a:off x="890368" y="7913217"/>
            <a:ext cx="16102232" cy="811683"/>
            <a:chOff x="0" y="0"/>
            <a:chExt cx="7405056" cy="812800"/>
          </a:xfrm>
        </p:grpSpPr>
        <p:sp>
          <p:nvSpPr>
            <p:cNvPr id="48" name="Freeform 3"/>
            <p:cNvSpPr/>
            <p:nvPr/>
          </p:nvSpPr>
          <p:spPr>
            <a:xfrm>
              <a:off x="0" y="0"/>
              <a:ext cx="7405057" cy="812800"/>
            </a:xfrm>
            <a:custGeom>
              <a:avLst/>
              <a:gdLst/>
              <a:ahLst/>
              <a:cxnLst/>
              <a:rect l="l" t="t" r="r" b="b"/>
              <a:pathLst>
                <a:path w="7405057" h="812800">
                  <a:moveTo>
                    <a:pt x="104693" y="0"/>
                  </a:moveTo>
                  <a:lnTo>
                    <a:pt x="7300364" y="0"/>
                  </a:lnTo>
                  <a:cubicBezTo>
                    <a:pt x="7358184" y="0"/>
                    <a:pt x="7405057" y="46873"/>
                    <a:pt x="7405057" y="104693"/>
                  </a:cubicBezTo>
                  <a:lnTo>
                    <a:pt x="7405057" y="708107"/>
                  </a:lnTo>
                  <a:cubicBezTo>
                    <a:pt x="7405057" y="735873"/>
                    <a:pt x="7394026" y="762502"/>
                    <a:pt x="7374393" y="782136"/>
                  </a:cubicBezTo>
                  <a:cubicBezTo>
                    <a:pt x="7354759" y="801770"/>
                    <a:pt x="7328130" y="812800"/>
                    <a:pt x="7300364" y="812800"/>
                  </a:cubicBezTo>
                  <a:lnTo>
                    <a:pt x="104693" y="812800"/>
                  </a:lnTo>
                  <a:cubicBezTo>
                    <a:pt x="46873" y="812800"/>
                    <a:pt x="0" y="765927"/>
                    <a:pt x="0" y="708107"/>
                  </a:cubicBezTo>
                  <a:lnTo>
                    <a:pt x="0" y="104693"/>
                  </a:lnTo>
                  <a:cubicBezTo>
                    <a:pt x="0" y="46873"/>
                    <a:pt x="46873" y="0"/>
                    <a:pt x="104693" y="0"/>
                  </a:cubicBezTo>
                  <a:close/>
                </a:path>
              </a:pathLst>
            </a:custGeom>
            <a:solidFill>
              <a:srgbClr val="D7ACD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"/>
            <p:cNvSpPr txBox="1"/>
            <p:nvPr/>
          </p:nvSpPr>
          <p:spPr>
            <a:xfrm>
              <a:off x="0" y="-28575"/>
              <a:ext cx="7405056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3"/>
                </a:lnSpc>
              </a:pPr>
              <a:endParaRPr sz="2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sp>
        <p:nvSpPr>
          <p:cNvPr id="50" name="Freeform 17"/>
          <p:cNvSpPr/>
          <p:nvPr/>
        </p:nvSpPr>
        <p:spPr>
          <a:xfrm>
            <a:off x="1062596" y="8033085"/>
            <a:ext cx="571947" cy="571947"/>
          </a:xfrm>
          <a:custGeom>
            <a:avLst/>
            <a:gdLst/>
            <a:ahLst/>
            <a:cxnLst/>
            <a:rect l="l" t="t" r="r" b="b"/>
            <a:pathLst>
              <a:path w="571947" h="571947">
                <a:moveTo>
                  <a:pt x="0" y="0"/>
                </a:moveTo>
                <a:lnTo>
                  <a:pt x="571947" y="0"/>
                </a:lnTo>
                <a:lnTo>
                  <a:pt x="571947" y="571947"/>
                </a:lnTo>
                <a:lnTo>
                  <a:pt x="0" y="57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TextBox 22"/>
          <p:cNvSpPr txBox="1"/>
          <p:nvPr/>
        </p:nvSpPr>
        <p:spPr>
          <a:xfrm>
            <a:off x="1905000" y="8127801"/>
            <a:ext cx="14782800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775"/>
              </a:lnSpc>
              <a:spcBef>
                <a:spcPct val="0"/>
              </a:spcBef>
            </a:pPr>
            <a:r>
              <a:rPr lang="ar-SA" sz="2400" b="1" dirty="0">
                <a:latin typeface="Tajawal Bold" panose="020B0604020202020204" charset="-78"/>
                <a:cs typeface="Tajawal Bold" panose="020B0604020202020204" charset="-78"/>
              </a:rPr>
              <a:t>7- يساعد التخطيط على تنظيم العمل.</a:t>
            </a:r>
          </a:p>
        </p:txBody>
      </p:sp>
    </p:spTree>
    <p:extLst>
      <p:ext uri="{BB962C8B-B14F-4D97-AF65-F5344CB8AC3E}">
        <p14:creationId xmlns:p14="http://schemas.microsoft.com/office/powerpoint/2010/main" val="378204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5953670" y="5713275"/>
            <a:ext cx="3535218" cy="1380896"/>
            <a:chOff x="0" y="0"/>
            <a:chExt cx="1174029" cy="4585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4029" cy="458589"/>
            </a:xfrm>
            <a:custGeom>
              <a:avLst/>
              <a:gdLst/>
              <a:ahLst/>
              <a:cxnLst/>
              <a:rect l="l" t="t" r="r" b="b"/>
              <a:pathLst>
                <a:path w="1174029" h="458589">
                  <a:moveTo>
                    <a:pt x="21899" y="0"/>
                  </a:moveTo>
                  <a:lnTo>
                    <a:pt x="1152130" y="0"/>
                  </a:lnTo>
                  <a:cubicBezTo>
                    <a:pt x="1164225" y="0"/>
                    <a:pt x="1174029" y="9805"/>
                    <a:pt x="1174029" y="21899"/>
                  </a:cubicBezTo>
                  <a:lnTo>
                    <a:pt x="1174029" y="436690"/>
                  </a:lnTo>
                  <a:cubicBezTo>
                    <a:pt x="1174029" y="448784"/>
                    <a:pt x="1164225" y="458589"/>
                    <a:pt x="1152130" y="458589"/>
                  </a:cubicBezTo>
                  <a:lnTo>
                    <a:pt x="21899" y="458589"/>
                  </a:lnTo>
                  <a:cubicBezTo>
                    <a:pt x="9805" y="458589"/>
                    <a:pt x="0" y="448784"/>
                    <a:pt x="0" y="436690"/>
                  </a:cubicBezTo>
                  <a:lnTo>
                    <a:pt x="0" y="21899"/>
                  </a:lnTo>
                  <a:cubicBezTo>
                    <a:pt x="0" y="9805"/>
                    <a:pt x="9805" y="0"/>
                    <a:pt x="2189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174029" cy="487164"/>
            </a:xfrm>
            <a:prstGeom prst="rect">
              <a:avLst/>
            </a:prstGeom>
          </p:spPr>
          <p:txBody>
            <a:bodyPr lIns="40821" tIns="40821" rIns="40821" bIns="40821" rtlCol="0" anchor="ctr"/>
            <a:lstStyle/>
            <a:p>
              <a:pPr algn="ctr">
                <a:lnSpc>
                  <a:spcPts val="2024"/>
                </a:lnSpc>
              </a:pPr>
              <a:endParaRPr sz="4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953670" y="4049059"/>
            <a:ext cx="3535218" cy="1380896"/>
            <a:chOff x="0" y="0"/>
            <a:chExt cx="1174029" cy="4585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029" cy="458589"/>
            </a:xfrm>
            <a:custGeom>
              <a:avLst/>
              <a:gdLst/>
              <a:ahLst/>
              <a:cxnLst/>
              <a:rect l="l" t="t" r="r" b="b"/>
              <a:pathLst>
                <a:path w="1174029" h="458589">
                  <a:moveTo>
                    <a:pt x="21899" y="0"/>
                  </a:moveTo>
                  <a:lnTo>
                    <a:pt x="1152130" y="0"/>
                  </a:lnTo>
                  <a:cubicBezTo>
                    <a:pt x="1164225" y="0"/>
                    <a:pt x="1174029" y="9805"/>
                    <a:pt x="1174029" y="21899"/>
                  </a:cubicBezTo>
                  <a:lnTo>
                    <a:pt x="1174029" y="436690"/>
                  </a:lnTo>
                  <a:cubicBezTo>
                    <a:pt x="1174029" y="448784"/>
                    <a:pt x="1164225" y="458589"/>
                    <a:pt x="1152130" y="458589"/>
                  </a:cubicBezTo>
                  <a:lnTo>
                    <a:pt x="21899" y="458589"/>
                  </a:lnTo>
                  <a:cubicBezTo>
                    <a:pt x="9805" y="458589"/>
                    <a:pt x="0" y="448784"/>
                    <a:pt x="0" y="436690"/>
                  </a:cubicBezTo>
                  <a:lnTo>
                    <a:pt x="0" y="21899"/>
                  </a:lnTo>
                  <a:cubicBezTo>
                    <a:pt x="0" y="9805"/>
                    <a:pt x="9805" y="0"/>
                    <a:pt x="2189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029" cy="487164"/>
            </a:xfrm>
            <a:prstGeom prst="rect">
              <a:avLst/>
            </a:prstGeom>
          </p:spPr>
          <p:txBody>
            <a:bodyPr lIns="40821" tIns="40821" rIns="40821" bIns="40821" rtlCol="0" anchor="ctr"/>
            <a:lstStyle/>
            <a:p>
              <a:pPr algn="ctr">
                <a:lnSpc>
                  <a:spcPts val="2024"/>
                </a:lnSpc>
              </a:pPr>
              <a:endParaRPr sz="4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53670" y="7418330"/>
            <a:ext cx="3535218" cy="1380896"/>
            <a:chOff x="0" y="0"/>
            <a:chExt cx="1174029" cy="4585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74029" cy="458589"/>
            </a:xfrm>
            <a:custGeom>
              <a:avLst/>
              <a:gdLst/>
              <a:ahLst/>
              <a:cxnLst/>
              <a:rect l="l" t="t" r="r" b="b"/>
              <a:pathLst>
                <a:path w="1174029" h="458589">
                  <a:moveTo>
                    <a:pt x="21899" y="0"/>
                  </a:moveTo>
                  <a:lnTo>
                    <a:pt x="1152130" y="0"/>
                  </a:lnTo>
                  <a:cubicBezTo>
                    <a:pt x="1164225" y="0"/>
                    <a:pt x="1174029" y="9805"/>
                    <a:pt x="1174029" y="21899"/>
                  </a:cubicBezTo>
                  <a:lnTo>
                    <a:pt x="1174029" y="436690"/>
                  </a:lnTo>
                  <a:cubicBezTo>
                    <a:pt x="1174029" y="448784"/>
                    <a:pt x="1164225" y="458589"/>
                    <a:pt x="1152130" y="458589"/>
                  </a:cubicBezTo>
                  <a:lnTo>
                    <a:pt x="21899" y="458589"/>
                  </a:lnTo>
                  <a:cubicBezTo>
                    <a:pt x="9805" y="458589"/>
                    <a:pt x="0" y="448784"/>
                    <a:pt x="0" y="436690"/>
                  </a:cubicBezTo>
                  <a:lnTo>
                    <a:pt x="0" y="21899"/>
                  </a:lnTo>
                  <a:cubicBezTo>
                    <a:pt x="0" y="9805"/>
                    <a:pt x="9805" y="0"/>
                    <a:pt x="2189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174029" cy="487164"/>
            </a:xfrm>
            <a:prstGeom prst="rect">
              <a:avLst/>
            </a:prstGeom>
          </p:spPr>
          <p:txBody>
            <a:bodyPr lIns="40821" tIns="40821" rIns="40821" bIns="40821" rtlCol="0" anchor="ctr"/>
            <a:lstStyle/>
            <a:p>
              <a:pPr algn="ctr">
                <a:lnSpc>
                  <a:spcPts val="2024"/>
                </a:lnSpc>
              </a:pPr>
              <a:endParaRPr sz="4000"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 flipH="1">
            <a:off x="6660219" y="4020573"/>
            <a:ext cx="2354664" cy="4709329"/>
          </a:xfrm>
          <a:custGeom>
            <a:avLst/>
            <a:gdLst/>
            <a:ahLst/>
            <a:cxnLst/>
            <a:rect l="l" t="t" r="r" b="b"/>
            <a:pathLst>
              <a:path w="2354664" h="4709329">
                <a:moveTo>
                  <a:pt x="2354665" y="0"/>
                </a:moveTo>
                <a:lnTo>
                  <a:pt x="0" y="0"/>
                </a:lnTo>
                <a:lnTo>
                  <a:pt x="0" y="4709328"/>
                </a:lnTo>
                <a:lnTo>
                  <a:pt x="2354665" y="4709328"/>
                </a:lnTo>
                <a:lnTo>
                  <a:pt x="235466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076222" y="7805379"/>
            <a:ext cx="367911" cy="442600"/>
          </a:xfrm>
          <a:custGeom>
            <a:avLst/>
            <a:gdLst/>
            <a:ahLst/>
            <a:cxnLst/>
            <a:rect l="l" t="t" r="r" b="b"/>
            <a:pathLst>
              <a:path w="367911" h="442600">
                <a:moveTo>
                  <a:pt x="0" y="0"/>
                </a:moveTo>
                <a:lnTo>
                  <a:pt x="367911" y="0"/>
                </a:lnTo>
                <a:lnTo>
                  <a:pt x="367911" y="442600"/>
                </a:lnTo>
                <a:lnTo>
                  <a:pt x="0" y="44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6988295" y="6159052"/>
            <a:ext cx="414622" cy="497297"/>
          </a:xfrm>
          <a:custGeom>
            <a:avLst/>
            <a:gdLst/>
            <a:ahLst/>
            <a:cxnLst/>
            <a:rect l="l" t="t" r="r" b="b"/>
            <a:pathLst>
              <a:path w="414622" h="497297">
                <a:moveTo>
                  <a:pt x="0" y="0"/>
                </a:moveTo>
                <a:lnTo>
                  <a:pt x="414622" y="0"/>
                </a:lnTo>
                <a:lnTo>
                  <a:pt x="414622" y="497298"/>
                </a:lnTo>
                <a:lnTo>
                  <a:pt x="0" y="497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8004472" y="4462541"/>
            <a:ext cx="511410" cy="468579"/>
          </a:xfrm>
          <a:custGeom>
            <a:avLst/>
            <a:gdLst/>
            <a:ahLst/>
            <a:cxnLst/>
            <a:rect l="l" t="t" r="r" b="b"/>
            <a:pathLst>
              <a:path w="511410" h="468579">
                <a:moveTo>
                  <a:pt x="0" y="0"/>
                </a:moveTo>
                <a:lnTo>
                  <a:pt x="511410" y="0"/>
                </a:lnTo>
                <a:lnTo>
                  <a:pt x="511410" y="468579"/>
                </a:lnTo>
                <a:lnTo>
                  <a:pt x="0" y="4685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9228112" y="6066079"/>
            <a:ext cx="618316" cy="61831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C84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821" tIns="40821" rIns="40821" bIns="40821" rtlCol="0" anchor="ctr"/>
            <a:lstStyle/>
            <a:p>
              <a:pPr algn="ctr">
                <a:lnSpc>
                  <a:spcPts val="2699"/>
                </a:lnSpc>
              </a:pPr>
              <a:r>
                <a:rPr lang="en-US" sz="2800" b="1">
                  <a:solidFill>
                    <a:srgbClr val="FFFFFF"/>
                  </a:solidFill>
                  <a:latin typeface="Tajawal Bold" panose="020B0604020202020204" charset="-78"/>
                  <a:ea typeface="Garet Bold"/>
                  <a:cs typeface="Tajawal Bold" panose="020B0604020202020204" charset="-78"/>
                  <a:sym typeface="Garet Bold"/>
                </a:rPr>
                <a:t>02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228112" y="4401863"/>
            <a:ext cx="618316" cy="61831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1C89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821" tIns="40821" rIns="40821" bIns="40821" rtlCol="0" anchor="ctr"/>
            <a:lstStyle/>
            <a:p>
              <a:pPr algn="ctr">
                <a:lnSpc>
                  <a:spcPts val="2699"/>
                </a:lnSpc>
              </a:pPr>
              <a:r>
                <a:rPr lang="en-US" sz="2800" b="1">
                  <a:solidFill>
                    <a:srgbClr val="FFFFFF"/>
                  </a:solidFill>
                  <a:latin typeface="Tajawal Bold" panose="020B0604020202020204" charset="-78"/>
                  <a:ea typeface="Garet Bold"/>
                  <a:cs typeface="Tajawal Bold" panose="020B0604020202020204" charset="-78"/>
                  <a:sym typeface="Garet Bold"/>
                </a:rPr>
                <a:t>01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228112" y="7771134"/>
            <a:ext cx="618316" cy="61831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B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821" tIns="40821" rIns="40821" bIns="40821" rtlCol="0" anchor="ctr"/>
            <a:lstStyle/>
            <a:p>
              <a:pPr algn="ctr">
                <a:lnSpc>
                  <a:spcPts val="2699"/>
                </a:lnSpc>
              </a:pPr>
              <a:r>
                <a:rPr lang="en-US" sz="2800" b="1">
                  <a:solidFill>
                    <a:srgbClr val="FFFFFF"/>
                  </a:solidFill>
                  <a:latin typeface="Tajawal Bold" panose="020B0604020202020204" charset="-78"/>
                  <a:ea typeface="Garet Bold"/>
                  <a:cs typeface="Tajawal Bold" panose="020B0604020202020204" charset="-78"/>
                  <a:sym typeface="Garet Bold"/>
                </a:rPr>
                <a:t>03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6172200" y="6134100"/>
            <a:ext cx="83820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3200" dirty="0">
                <a:latin typeface="Tajawal" panose="00000500000000000000" pitchFamily="2" charset="-78"/>
                <a:cs typeface="Tajawal" panose="00000500000000000000" pitchFamily="2" charset="-78"/>
              </a:rPr>
              <a:t>التخطيط متوسط الأجل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334000" y="4498657"/>
            <a:ext cx="92202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3200" dirty="0">
                <a:latin typeface="Tajawal" panose="00000500000000000000" pitchFamily="2" charset="-78"/>
                <a:cs typeface="Tajawal" panose="00000500000000000000" pitchFamily="2" charset="-78"/>
              </a:rPr>
              <a:t>التخطيط طويل الأجل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324600" y="7810500"/>
            <a:ext cx="8229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3200" dirty="0">
                <a:latin typeface="Tajawal" panose="00000500000000000000" pitchFamily="2" charset="-78"/>
                <a:cs typeface="Tajawal" panose="00000500000000000000" pitchFamily="2" charset="-78"/>
              </a:rPr>
              <a:t>التخطيط قصير الأجل</a:t>
            </a:r>
          </a:p>
        </p:txBody>
      </p:sp>
      <p:sp>
        <p:nvSpPr>
          <p:cNvPr id="34" name="Freeform 34"/>
          <p:cNvSpPr/>
          <p:nvPr/>
        </p:nvSpPr>
        <p:spPr>
          <a:xfrm rot="1629324">
            <a:off x="14184471" y="264098"/>
            <a:ext cx="2971563" cy="1768807"/>
          </a:xfrm>
          <a:custGeom>
            <a:avLst/>
            <a:gdLst/>
            <a:ahLst/>
            <a:cxnLst/>
            <a:rect l="l" t="t" r="r" b="b"/>
            <a:pathLst>
              <a:path w="3196288" h="2165485">
                <a:moveTo>
                  <a:pt x="0" y="0"/>
                </a:moveTo>
                <a:lnTo>
                  <a:pt x="3196289" y="0"/>
                </a:lnTo>
                <a:lnTo>
                  <a:pt x="3196289" y="2165486"/>
                </a:lnTo>
                <a:lnTo>
                  <a:pt x="0" y="21654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3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1629324">
            <a:off x="1765808" y="7887153"/>
            <a:ext cx="3196288" cy="2165485"/>
          </a:xfrm>
          <a:custGeom>
            <a:avLst/>
            <a:gdLst/>
            <a:ahLst/>
            <a:cxnLst/>
            <a:rect l="l" t="t" r="r" b="b"/>
            <a:pathLst>
              <a:path w="3196288" h="2165485">
                <a:moveTo>
                  <a:pt x="0" y="0"/>
                </a:moveTo>
                <a:lnTo>
                  <a:pt x="3196288" y="0"/>
                </a:lnTo>
                <a:lnTo>
                  <a:pt x="3196288" y="2165485"/>
                </a:lnTo>
                <a:lnTo>
                  <a:pt x="0" y="21654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3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8"/>
          <p:cNvGrpSpPr/>
          <p:nvPr/>
        </p:nvGrpSpPr>
        <p:grpSpPr>
          <a:xfrm>
            <a:off x="0" y="6690087"/>
            <a:ext cx="1028700" cy="3177813"/>
            <a:chOff x="0" y="0"/>
            <a:chExt cx="812800" cy="2510865"/>
          </a:xfrm>
        </p:grpSpPr>
        <p:sp>
          <p:nvSpPr>
            <p:cNvPr id="37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48"/>
          <p:cNvGrpSpPr/>
          <p:nvPr/>
        </p:nvGrpSpPr>
        <p:grpSpPr>
          <a:xfrm>
            <a:off x="0" y="0"/>
            <a:ext cx="1028700" cy="1028700"/>
            <a:chOff x="0" y="0"/>
            <a:chExt cx="812800" cy="812800"/>
          </a:xfrm>
        </p:grpSpPr>
        <p:sp>
          <p:nvSpPr>
            <p:cNvPr id="40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44" name="Freeform 43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6324600" y="190500"/>
            <a:ext cx="6096000" cy="1219200"/>
          </a:xfrm>
          <a:prstGeom prst="roundRect">
            <a:avLst/>
          </a:prstGeom>
          <a:solidFill>
            <a:srgbClr val="8841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51"/>
          <p:cNvSpPr txBox="1"/>
          <p:nvPr/>
        </p:nvSpPr>
        <p:spPr>
          <a:xfrm>
            <a:off x="6324599" y="190500"/>
            <a:ext cx="6096001" cy="9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539"/>
              </a:lnSpc>
              <a:spcBef>
                <a:spcPct val="0"/>
              </a:spcBef>
            </a:pPr>
            <a:r>
              <a:rPr lang="ar-EG" sz="28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أنواع التخطيط </a:t>
            </a:r>
            <a:r>
              <a:rPr lang="en-US" sz="28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Types Of Planning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D06FBDF2-157C-14BA-9495-9C502650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54" name="Rectangle 18"/>
          <p:cNvSpPr>
            <a:spLocks noChangeArrowheads="1"/>
          </p:cNvSpPr>
          <p:nvPr/>
        </p:nvSpPr>
        <p:spPr bwMode="auto">
          <a:xfrm>
            <a:off x="5029200" y="2019300"/>
            <a:ext cx="9991902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3600" b="1" dirty="0">
                <a:solidFill>
                  <a:srgbClr val="002060"/>
                </a:solidFill>
                <a:latin typeface="Tajawal Bold" panose="020B0604020202020204" charset="-78"/>
                <a:cs typeface="Tajawal Bold" panose="020B0604020202020204" charset="-78"/>
              </a:rPr>
              <a:t>التقسيم حسب المدة الزمنية:</a:t>
            </a:r>
            <a:endParaRPr lang="ar-EG" altLang="en-US" sz="3600" b="1" dirty="0">
              <a:solidFill>
                <a:srgbClr val="002060"/>
              </a:solidFill>
              <a:latin typeface="Tajawal Bold" panose="020B0604020202020204" charset="-78"/>
              <a:cs typeface="Tajawal Bold" panose="020B0604020202020204" charset="-78"/>
            </a:endParaRPr>
          </a:p>
          <a:p>
            <a:pPr algn="r" rt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3600" b="1" dirty="0">
                <a:solidFill>
                  <a:srgbClr val="002060"/>
                </a:solidFill>
                <a:latin typeface="Tajawal Bold" panose="020B0604020202020204" charset="-78"/>
                <a:cs typeface="Tajawal Bold" panose="020B0604020202020204" charset="-78"/>
              </a:rPr>
              <a:t>يمكن أن يتم التخطيط حسب معيار الزمن ليشمل: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ar-SA" altLang="en-US" sz="3600" b="1" dirty="0">
              <a:solidFill>
                <a:srgbClr val="002060"/>
              </a:solidFill>
              <a:latin typeface="Tajawal Bold" panose="020B0604020202020204" charset="-78"/>
              <a:cs typeface="Tajawal Bold" panose="020B0604020202020204" charset="-78"/>
            </a:endParaRPr>
          </a:p>
        </p:txBody>
      </p:sp>
      <p:sp>
        <p:nvSpPr>
          <p:cNvPr id="55" name="Freeform 11"/>
          <p:cNvSpPr/>
          <p:nvPr/>
        </p:nvSpPr>
        <p:spPr>
          <a:xfrm rot="2651781">
            <a:off x="9507228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448800" y="9702225"/>
            <a:ext cx="686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7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C0E8545-F078-4648-3E61-D55E2DC0D0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25" y="6736446"/>
            <a:ext cx="2444795" cy="24447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07956ED-DBFE-9C5A-14B6-B3134FE54AC7}"/>
              </a:ext>
            </a:extLst>
          </p:cNvPr>
          <p:cNvSpPr txBox="1"/>
          <p:nvPr/>
        </p:nvSpPr>
        <p:spPr>
          <a:xfrm>
            <a:off x="1885134" y="8785229"/>
            <a:ext cx="135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chemeClr val="bg1"/>
                </a:solidFill>
              </a:rPr>
              <a:t>الخطة التشغيلية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4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9228" y="724159"/>
            <a:ext cx="2873535" cy="287353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7501" tIns="47501" rIns="47501" bIns="47501" rtlCol="0" anchor="ctr"/>
            <a:lstStyle/>
            <a:p>
              <a:pPr algn="ctr">
                <a:lnSpc>
                  <a:spcPts val="2487"/>
                </a:lnSpc>
              </a:pPr>
              <a:endParaRPr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27763" y="3416918"/>
            <a:ext cx="2873535" cy="287353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7501" tIns="47501" rIns="47501" bIns="47501" rtlCol="0" anchor="ctr"/>
            <a:lstStyle/>
            <a:p>
              <a:pPr algn="ctr">
                <a:lnSpc>
                  <a:spcPts val="248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6299" y="6109587"/>
            <a:ext cx="2873535" cy="287353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7501" tIns="47501" rIns="47501" bIns="47501" rtlCol="0" anchor="ctr"/>
            <a:lstStyle/>
            <a:p>
              <a:pPr algn="ctr">
                <a:lnSpc>
                  <a:spcPts val="248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27763" y="4853640"/>
            <a:ext cx="521980" cy="2692759"/>
            <a:chOff x="0" y="0"/>
            <a:chExt cx="124952" cy="6445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4952" cy="644595"/>
            </a:xfrm>
            <a:custGeom>
              <a:avLst/>
              <a:gdLst/>
              <a:ahLst/>
              <a:cxnLst/>
              <a:rect l="l" t="t" r="r" b="b"/>
              <a:pathLst>
                <a:path w="124952" h="644595">
                  <a:moveTo>
                    <a:pt x="0" y="0"/>
                  </a:moveTo>
                  <a:lnTo>
                    <a:pt x="124952" y="0"/>
                  </a:lnTo>
                  <a:lnTo>
                    <a:pt x="124952" y="644595"/>
                  </a:lnTo>
                  <a:lnTo>
                    <a:pt x="0" y="6445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24952" cy="673170"/>
            </a:xfrm>
            <a:prstGeom prst="rect">
              <a:avLst/>
            </a:prstGeom>
          </p:spPr>
          <p:txBody>
            <a:bodyPr lIns="47501" tIns="47501" rIns="47501" bIns="47501" rtlCol="0" anchor="ctr"/>
            <a:lstStyle/>
            <a:p>
              <a:pPr algn="ctr">
                <a:lnSpc>
                  <a:spcPts val="248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179228" y="2160881"/>
            <a:ext cx="521980" cy="2692759"/>
            <a:chOff x="0" y="0"/>
            <a:chExt cx="124952" cy="64459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4952" cy="644595"/>
            </a:xfrm>
            <a:custGeom>
              <a:avLst/>
              <a:gdLst/>
              <a:ahLst/>
              <a:cxnLst/>
              <a:rect l="l" t="t" r="r" b="b"/>
              <a:pathLst>
                <a:path w="124952" h="644595">
                  <a:moveTo>
                    <a:pt x="0" y="0"/>
                  </a:moveTo>
                  <a:lnTo>
                    <a:pt x="124952" y="0"/>
                  </a:lnTo>
                  <a:lnTo>
                    <a:pt x="124952" y="644595"/>
                  </a:lnTo>
                  <a:lnTo>
                    <a:pt x="0" y="6445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24952" cy="673170"/>
            </a:xfrm>
            <a:prstGeom prst="rect">
              <a:avLst/>
            </a:prstGeom>
          </p:spPr>
          <p:txBody>
            <a:bodyPr lIns="47501" tIns="47501" rIns="47501" bIns="47501" rtlCol="0" anchor="ctr"/>
            <a:lstStyle/>
            <a:p>
              <a:pPr algn="ctr">
                <a:lnSpc>
                  <a:spcPts val="2487"/>
                </a:lnSpc>
              </a:pPr>
              <a:endParaRPr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2733831" y="4666493"/>
            <a:ext cx="629582" cy="1443184"/>
          </a:xfrm>
          <a:custGeom>
            <a:avLst/>
            <a:gdLst/>
            <a:ahLst/>
            <a:cxnLst/>
            <a:rect l="l" t="t" r="r" b="b"/>
            <a:pathLst>
              <a:path w="629582" h="1443184">
                <a:moveTo>
                  <a:pt x="0" y="0"/>
                </a:moveTo>
                <a:lnTo>
                  <a:pt x="629582" y="0"/>
                </a:lnTo>
                <a:lnTo>
                  <a:pt x="629582" y="1443184"/>
                </a:lnTo>
                <a:lnTo>
                  <a:pt x="0" y="144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4229" r="-388802" b="-190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092585" y="1973734"/>
            <a:ext cx="629582" cy="1443184"/>
          </a:xfrm>
          <a:custGeom>
            <a:avLst/>
            <a:gdLst/>
            <a:ahLst/>
            <a:cxnLst/>
            <a:rect l="l" t="t" r="r" b="b"/>
            <a:pathLst>
              <a:path w="629582" h="1443184">
                <a:moveTo>
                  <a:pt x="0" y="0"/>
                </a:moveTo>
                <a:lnTo>
                  <a:pt x="629582" y="0"/>
                </a:lnTo>
                <a:lnTo>
                  <a:pt x="629582" y="1443184"/>
                </a:lnTo>
                <a:lnTo>
                  <a:pt x="0" y="144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4229" r="-388802" b="-190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2785845" y="5787518"/>
            <a:ext cx="0" cy="1798356"/>
          </a:xfrm>
          <a:prstGeom prst="line">
            <a:avLst/>
          </a:prstGeom>
          <a:ln w="95250" cap="rnd">
            <a:solidFill>
              <a:srgbClr val="EDE1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000102" y="6633481"/>
            <a:ext cx="1825837" cy="182583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8E4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7501" tIns="47501" rIns="47501" bIns="47501" rtlCol="0" anchor="ctr"/>
            <a:lstStyle/>
            <a:p>
              <a:pPr algn="ctr">
                <a:lnSpc>
                  <a:spcPts val="2487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H="1">
            <a:off x="5132069" y="3076244"/>
            <a:ext cx="0" cy="1798356"/>
          </a:xfrm>
          <a:prstGeom prst="line">
            <a:avLst/>
          </a:prstGeom>
          <a:ln w="95250" cap="rnd">
            <a:solidFill>
              <a:srgbClr val="EDE1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3351567" y="3940722"/>
            <a:ext cx="1825837" cy="1825837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B0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7501" tIns="47501" rIns="47501" bIns="47501" rtlCol="0" anchor="ctr"/>
            <a:lstStyle/>
            <a:p>
              <a:pPr algn="ctr">
                <a:lnSpc>
                  <a:spcPts val="2487"/>
                </a:lnSpc>
              </a:pPr>
              <a:endParaRPr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sp>
        <p:nvSpPr>
          <p:cNvPr id="30" name="AutoShape 30"/>
          <p:cNvSpPr/>
          <p:nvPr/>
        </p:nvSpPr>
        <p:spPr>
          <a:xfrm>
            <a:off x="7483534" y="460115"/>
            <a:ext cx="0" cy="1798356"/>
          </a:xfrm>
          <a:prstGeom prst="line">
            <a:avLst/>
          </a:prstGeom>
          <a:ln w="95250" cap="rnd">
            <a:solidFill>
              <a:srgbClr val="EDE1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>
            <a:off x="5703032" y="1247963"/>
            <a:ext cx="1825837" cy="1825837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ED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7501" tIns="47501" rIns="47501" bIns="47501" rtlCol="0" anchor="ctr"/>
            <a:lstStyle/>
            <a:p>
              <a:pPr algn="ctr">
                <a:lnSpc>
                  <a:spcPts val="2487"/>
                </a:lnSpc>
              </a:pPr>
              <a:endParaRPr>
                <a:latin typeface="Tajawal Bold" panose="020B0604020202020204" charset="-78"/>
                <a:cs typeface="Tajawal Bold" panose="020B0604020202020204" charset="-78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78123" y="7546399"/>
            <a:ext cx="521980" cy="2725947"/>
            <a:chOff x="0" y="0"/>
            <a:chExt cx="124952" cy="65254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24952" cy="652540"/>
            </a:xfrm>
            <a:custGeom>
              <a:avLst/>
              <a:gdLst/>
              <a:ahLst/>
              <a:cxnLst/>
              <a:rect l="l" t="t" r="r" b="b"/>
              <a:pathLst>
                <a:path w="124952" h="652540">
                  <a:moveTo>
                    <a:pt x="0" y="0"/>
                  </a:moveTo>
                  <a:lnTo>
                    <a:pt x="124952" y="0"/>
                  </a:lnTo>
                  <a:lnTo>
                    <a:pt x="124952" y="652540"/>
                  </a:lnTo>
                  <a:lnTo>
                    <a:pt x="0" y="652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124952" cy="681115"/>
            </a:xfrm>
            <a:prstGeom prst="rect">
              <a:avLst/>
            </a:prstGeom>
          </p:spPr>
          <p:txBody>
            <a:bodyPr lIns="47501" tIns="47501" rIns="47501" bIns="47501" rtlCol="0" anchor="ctr"/>
            <a:lstStyle/>
            <a:p>
              <a:pPr algn="ctr">
                <a:lnSpc>
                  <a:spcPts val="2487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381000" y="7357722"/>
            <a:ext cx="629582" cy="1443184"/>
          </a:xfrm>
          <a:custGeom>
            <a:avLst/>
            <a:gdLst/>
            <a:ahLst/>
            <a:cxnLst/>
            <a:rect l="l" t="t" r="r" b="b"/>
            <a:pathLst>
              <a:path w="629582" h="1443184">
                <a:moveTo>
                  <a:pt x="0" y="0"/>
                </a:moveTo>
                <a:lnTo>
                  <a:pt x="629582" y="0"/>
                </a:lnTo>
                <a:lnTo>
                  <a:pt x="629582" y="1443184"/>
                </a:lnTo>
                <a:lnTo>
                  <a:pt x="0" y="144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4229" r="-388802" b="-190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1158650" y="7315224"/>
            <a:ext cx="1508743" cy="52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7"/>
              </a:lnSpc>
            </a:pPr>
            <a:r>
              <a:rPr lang="en-US" sz="3937" b="1">
                <a:solidFill>
                  <a:srgbClr val="40404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01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510114" y="4622555"/>
            <a:ext cx="150874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7"/>
              </a:lnSpc>
            </a:pPr>
            <a:r>
              <a:rPr lang="en-US" sz="3937" b="1">
                <a:solidFill>
                  <a:srgbClr val="404040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02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861579" y="1929796"/>
            <a:ext cx="150874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7"/>
              </a:lnSpc>
            </a:pPr>
            <a:r>
              <a:rPr lang="en-US" sz="3937" b="1">
                <a:solidFill>
                  <a:srgbClr val="404040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03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128836" y="6743700"/>
            <a:ext cx="7315199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rtl="1"/>
            <a:r>
              <a:rPr lang="ar-SA" sz="2500" dirty="0">
                <a:solidFill>
                  <a:srgbClr val="002060"/>
                </a:solidFill>
                <a:latin typeface="Tajawal Bold" panose="020B0604020202020204" charset="-78"/>
                <a:cs typeface="Tajawal Bold" panose="020B0604020202020204" charset="-78"/>
              </a:rPr>
              <a:t>التخطيط قصير الأجل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438400" y="7392462"/>
            <a:ext cx="14605835" cy="796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dirty="0">
                <a:latin typeface="Tajawal Bold" panose="020B0604020202020204" charset="-78"/>
                <a:cs typeface="Tajawal Bold" panose="020B0604020202020204" charset="-78"/>
              </a:rPr>
              <a:t>تكون مدته قصيرة لا تتجاوز سنة واحدة على الأقل.</a:t>
            </a:r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dirty="0">
                <a:latin typeface="Tajawal Bold" panose="020B0604020202020204" charset="-78"/>
                <a:cs typeface="Tajawal Bold" panose="020B0604020202020204" charset="-78"/>
              </a:rPr>
              <a:t>والتخطيط قصير الأجل هو تفصيل للتخطيط متوسط الأجل وتعد الخطط قصيرة الأجل أكثر دقة وأسهل تنبؤ من الخطط متوسطة الأجل.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661109" y="4305300"/>
            <a:ext cx="6630527" cy="421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</a:pPr>
            <a:r>
              <a:rPr lang="ar-EG" sz="2500" b="1" dirty="0">
                <a:solidFill>
                  <a:srgbClr val="002060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التخطيط متوسط الأجل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724400" y="4857713"/>
            <a:ext cx="12344399" cy="796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dirty="0">
                <a:latin typeface="Tajawal Bold" panose="020B0604020202020204" charset="-78"/>
                <a:cs typeface="Tajawal Bold" panose="020B0604020202020204" charset="-78"/>
              </a:rPr>
              <a:t>تتراوح المدة الزمنية للتخطيط متوسط الأجل بين سنة إلى أقل من ثلاث سنوات.</a:t>
            </a:r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dirty="0">
                <a:latin typeface="Tajawal Bold" panose="020B0604020202020204" charset="-78"/>
                <a:cs typeface="Tajawal Bold" panose="020B0604020202020204" charset="-78"/>
              </a:rPr>
              <a:t>تعد الخطط المتوسطة الأجل أكثر دقة وأقل عرضة للتغير قياساً بالخطط طويلة الأجل.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062036" y="1538693"/>
            <a:ext cx="975360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</a:pPr>
            <a:r>
              <a:rPr lang="ar-EG" sz="2500" b="1" dirty="0">
                <a:solidFill>
                  <a:srgbClr val="002060"/>
                </a:solidFill>
                <a:latin typeface="Tajawal Bold" panose="020B0604020202020204" charset="-78"/>
                <a:ea typeface="Public Sans Bold"/>
                <a:cs typeface="Tajawal Bold" panose="020B0604020202020204" charset="-78"/>
                <a:sym typeface="Public Sans Bold"/>
              </a:rPr>
              <a:t>التخطيط طويل الأجل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858000" y="2031009"/>
            <a:ext cx="10210800" cy="796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EG" dirty="0">
                <a:latin typeface="Tajawal Bold" panose="020B0604020202020204" charset="-78"/>
                <a:ea typeface="Public Sans"/>
                <a:cs typeface="Tajawal Bold" panose="020B0604020202020204" charset="-78"/>
                <a:sym typeface="Public Sans"/>
              </a:rPr>
              <a:t>تتراوح المدة الزمنية للتخطيط طويل الأجل بين 3 الى 10 سنوات .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EG" dirty="0">
                <a:latin typeface="Tajawal Bold" panose="020B0604020202020204" charset="-78"/>
                <a:ea typeface="Public Sans"/>
                <a:cs typeface="Tajawal Bold" panose="020B0604020202020204" charset="-78"/>
                <a:sym typeface="Public Sans"/>
              </a:rPr>
              <a:t>يهدف هذا النوع إلى: إعطاء الإدارة صورة واضحة عن المستقبل الذي ستسير المنشأة في اتجاهه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49" name="Freeform 48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8"/>
          <p:cNvGrpSpPr/>
          <p:nvPr/>
        </p:nvGrpSpPr>
        <p:grpSpPr>
          <a:xfrm>
            <a:off x="0" y="6690087"/>
            <a:ext cx="685800" cy="3177813"/>
            <a:chOff x="0" y="0"/>
            <a:chExt cx="812800" cy="2510865"/>
          </a:xfrm>
        </p:grpSpPr>
        <p:sp>
          <p:nvSpPr>
            <p:cNvPr id="52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48"/>
          <p:cNvGrpSpPr/>
          <p:nvPr/>
        </p:nvGrpSpPr>
        <p:grpSpPr>
          <a:xfrm>
            <a:off x="0" y="0"/>
            <a:ext cx="685800" cy="1028700"/>
            <a:chOff x="0" y="0"/>
            <a:chExt cx="812800" cy="812800"/>
          </a:xfrm>
        </p:grpSpPr>
        <p:sp>
          <p:nvSpPr>
            <p:cNvPr id="55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2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7" name="Rectangle 7">
            <a:extLst>
              <a:ext uri="{FF2B5EF4-FFF2-40B4-BE49-F238E27FC236}">
                <a16:creationId xmlns:a16="http://schemas.microsoft.com/office/drawing/2014/main" id="{D06FBDF2-157C-14BA-9495-9C502650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9983308"/>
            <a:ext cx="147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200" b="1" dirty="0">
                <a:latin typeface="Tajawal Bold" panose="020B0604020202020204" charset="-78"/>
                <a:cs typeface="Tajawal Bold" panose="020B0604020202020204" charset="-78"/>
              </a:rPr>
              <a:t>الشميمري 2025-2026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934200" y="190500"/>
            <a:ext cx="5029200" cy="685800"/>
          </a:xfrm>
          <a:prstGeom prst="roundRect">
            <a:avLst/>
          </a:prstGeom>
          <a:solidFill>
            <a:srgbClr val="8841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1"/>
          <p:cNvSpPr txBox="1"/>
          <p:nvPr/>
        </p:nvSpPr>
        <p:spPr>
          <a:xfrm>
            <a:off x="6248400" y="-190500"/>
            <a:ext cx="6096001" cy="9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539"/>
              </a:lnSpc>
              <a:spcBef>
                <a:spcPct val="0"/>
              </a:spcBef>
            </a:pPr>
            <a:r>
              <a:rPr lang="ar-EG" sz="2800" b="1" dirty="0">
                <a:solidFill>
                  <a:schemeClr val="bg1"/>
                </a:solidFill>
                <a:latin typeface="Tajawal Bold"/>
                <a:ea typeface="Tajawal Bold"/>
                <a:cs typeface="Tajawal Bold"/>
                <a:sym typeface="Tajawal Bold"/>
                <a:rtl/>
              </a:rPr>
              <a:t>التقسيم حسب المدة الزمنية</a:t>
            </a:r>
            <a:endParaRPr lang="en-US" sz="2800" b="1" dirty="0">
              <a:solidFill>
                <a:schemeClr val="bg1"/>
              </a:solidFill>
              <a:latin typeface="Tajawal Bold"/>
              <a:ea typeface="Tajawal Bold"/>
              <a:cs typeface="Tajawal Bold"/>
              <a:sym typeface="Tajawal Bold"/>
              <a:rtl/>
            </a:endParaRPr>
          </a:p>
        </p:txBody>
      </p:sp>
      <p:sp>
        <p:nvSpPr>
          <p:cNvPr id="60" name="Freeform 11"/>
          <p:cNvSpPr/>
          <p:nvPr/>
        </p:nvSpPr>
        <p:spPr>
          <a:xfrm rot="2651781">
            <a:off x="9239003" y="9680203"/>
            <a:ext cx="534789" cy="489693"/>
          </a:xfrm>
          <a:custGeom>
            <a:avLst/>
            <a:gdLst/>
            <a:ahLst/>
            <a:cxnLst/>
            <a:rect l="l" t="t" r="r" b="b"/>
            <a:pathLst>
              <a:path w="689140" h="689140">
                <a:moveTo>
                  <a:pt x="0" y="0"/>
                </a:moveTo>
                <a:lnTo>
                  <a:pt x="689140" y="0"/>
                </a:lnTo>
                <a:lnTo>
                  <a:pt x="689140" y="689141"/>
                </a:lnTo>
                <a:lnTo>
                  <a:pt x="0" y="6891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9180575" y="9702225"/>
            <a:ext cx="68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8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85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1365</Words>
  <Application>Microsoft Office PowerPoint</Application>
  <PresentationFormat>Custom</PresentationFormat>
  <Paragraphs>293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Calibri</vt:lpstr>
      <vt:lpstr>Rubik One</vt:lpstr>
      <vt:lpstr>Tajawal</vt:lpstr>
      <vt:lpstr>Bodoni MT</vt:lpstr>
      <vt:lpstr>Anton</vt:lpstr>
      <vt:lpstr>Inter Bold Italics</vt:lpstr>
      <vt:lpstr>DIN NEXT™ ARABIC BOLD</vt:lpstr>
      <vt:lpstr>Public Sans Bold</vt:lpstr>
      <vt:lpstr>Arial</vt:lpstr>
      <vt:lpstr>Tajawal Bold</vt:lpstr>
      <vt:lpstr>Montserrat Bold</vt:lpstr>
      <vt:lpstr>29LT Bukra Bold</vt:lpstr>
      <vt:lpstr>Codec Pro</vt:lpstr>
      <vt:lpstr>Codec Pro Bold</vt:lpstr>
      <vt:lpstr>Inter</vt:lpstr>
      <vt:lpstr>League Spartan</vt:lpstr>
      <vt:lpstr>Cascadia Code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Simple Modern Business Proposal Pitch Deck Presentation Design</dc:title>
  <dc:creator>Dr-Mohamed Ahmed</dc:creator>
  <cp:lastModifiedBy>Valentina Wilson</cp:lastModifiedBy>
  <cp:revision>97</cp:revision>
  <dcterms:created xsi:type="dcterms:W3CDTF">2006-08-16T00:00:00Z</dcterms:created>
  <dcterms:modified xsi:type="dcterms:W3CDTF">2025-03-02T12:12:19Z</dcterms:modified>
  <dc:identifier>DAGfLp__JEg</dc:identifier>
</cp:coreProperties>
</file>