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Almarai" panose="020B0604020202020204" charset="-78"/>
      <p:regular r:id="rId19"/>
    </p:embeddedFont>
    <p:embeddedFont>
      <p:font typeface="Almarai Bold" panose="020B0604020202020204" charset="-78"/>
      <p:regular r:id="rId20"/>
    </p:embeddedFont>
    <p:embeddedFont>
      <p:font typeface="Arimo" panose="020B0604020202020204" charset="0"/>
      <p:regular r:id="rId21"/>
    </p:embeddedFont>
    <p:embeddedFont>
      <p:font typeface="Noto Naskh Arabic" panose="020B0604020202020204" charset="-78"/>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8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9.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svg"/><Relationship Id="rId7" Type="http://schemas.openxmlformats.org/officeDocument/2006/relationships/image" Target="../media/image34.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9.sv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41.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9.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4.svg"/><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49.jpeg"/><Relationship Id="rId5" Type="http://schemas.openxmlformats.org/officeDocument/2006/relationships/image" Target="../media/image26.svg"/><Relationship Id="rId10" Type="http://schemas.openxmlformats.org/officeDocument/2006/relationships/image" Target="../media/image48.svg"/><Relationship Id="rId4" Type="http://schemas.openxmlformats.org/officeDocument/2006/relationships/image" Target="../media/image25.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5.svg"/><Relationship Id="rId7" Type="http://schemas.openxmlformats.org/officeDocument/2006/relationships/image" Target="../media/image3.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4.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5.svg"/><Relationship Id="rId5" Type="http://schemas.openxmlformats.org/officeDocument/2006/relationships/image" Target="../media/image11.svg"/><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10.png"/><Relationship Id="rId9" Type="http://schemas.openxmlformats.org/officeDocument/2006/relationships/image" Target="../media/image13.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56924" y="482218"/>
            <a:ext cx="6782165" cy="9322563"/>
            <a:chOff x="0" y="0"/>
            <a:chExt cx="9042887" cy="12430084"/>
          </a:xfrm>
        </p:grpSpPr>
        <p:sp>
          <p:nvSpPr>
            <p:cNvPr id="3" name="Freeform 3" descr="A hand holding a circle with icons  Description automatically generated"/>
            <p:cNvSpPr/>
            <p:nvPr/>
          </p:nvSpPr>
          <p:spPr>
            <a:xfrm>
              <a:off x="0" y="0"/>
              <a:ext cx="9042908" cy="12430125"/>
            </a:xfrm>
            <a:custGeom>
              <a:avLst/>
              <a:gdLst/>
              <a:ahLst/>
              <a:cxnLst/>
              <a:rect l="l" t="t" r="r" b="b"/>
              <a:pathLst>
                <a:path w="9042908" h="12430125">
                  <a:moveTo>
                    <a:pt x="0" y="0"/>
                  </a:moveTo>
                  <a:lnTo>
                    <a:pt x="9042908" y="0"/>
                  </a:lnTo>
                  <a:lnTo>
                    <a:pt x="9042908" y="12430125"/>
                  </a:lnTo>
                  <a:lnTo>
                    <a:pt x="0" y="12430125"/>
                  </a:lnTo>
                  <a:lnTo>
                    <a:pt x="0" y="0"/>
                  </a:lnTo>
                  <a:close/>
                </a:path>
              </a:pathLst>
            </a:custGeom>
            <a:blipFill>
              <a:blip r:embed="rId2"/>
              <a:stretch>
                <a:fillRect l="-36" r="-36"/>
              </a:stretch>
            </a:blipFill>
          </p:spPr>
          <p:txBody>
            <a:bodyPr/>
            <a:lstStyle/>
            <a:p>
              <a:endParaRPr lang="en-US"/>
            </a:p>
          </p:txBody>
        </p:sp>
      </p:grpSp>
      <p:sp>
        <p:nvSpPr>
          <p:cNvPr id="4" name="Freeform 4"/>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3">
              <a:extLst>
                <a:ext uri="{96DAC541-7B7A-43D3-8B79-37D633B846F1}">
                  <asvg:svgBlip xmlns:asvg="http://schemas.microsoft.com/office/drawing/2016/SVG/main" r:embed="rId4"/>
                </a:ext>
              </a:extLst>
            </a:blip>
            <a:stretch>
              <a:fillRect l="-2068" r="-2068"/>
            </a:stretch>
          </a:blipFill>
        </p:spPr>
        <p:txBody>
          <a:bodyPr/>
          <a:lstStyle/>
          <a:p>
            <a:endParaRPr lang="en-US"/>
          </a:p>
        </p:txBody>
      </p:sp>
      <p:sp>
        <p:nvSpPr>
          <p:cNvPr id="7" name="TextBox 7"/>
          <p:cNvSpPr txBox="1"/>
          <p:nvPr/>
        </p:nvSpPr>
        <p:spPr>
          <a:xfrm>
            <a:off x="2355906" y="1310192"/>
            <a:ext cx="6057394" cy="1883283"/>
          </a:xfrm>
          <a:prstGeom prst="rect">
            <a:avLst/>
          </a:prstGeom>
        </p:spPr>
        <p:txBody>
          <a:bodyPr lIns="0" tIns="0" rIns="0" bIns="0" rtlCol="0" anchor="t">
            <a:spAutoFit/>
          </a:bodyPr>
          <a:lstStyle/>
          <a:p>
            <a:pPr algn="ctr" rtl="1">
              <a:lnSpc>
                <a:spcPts val="15110"/>
              </a:lnSpc>
            </a:pPr>
            <a:r>
              <a:rPr lang="ar-EG" sz="10950">
                <a:solidFill>
                  <a:srgbClr val="095277"/>
                </a:solidFill>
                <a:latin typeface="Almarai Bold"/>
                <a:ea typeface="Almarai Bold"/>
                <a:cs typeface="Almarai Bold"/>
                <a:sym typeface="Almarai Bold"/>
                <a:rtl/>
              </a:rPr>
              <a:t>الابتكار</a:t>
            </a:r>
          </a:p>
        </p:txBody>
      </p:sp>
      <p:sp>
        <p:nvSpPr>
          <p:cNvPr id="8" name="TextBox 8"/>
          <p:cNvSpPr txBox="1"/>
          <p:nvPr/>
        </p:nvSpPr>
        <p:spPr>
          <a:xfrm>
            <a:off x="-115855" y="3459315"/>
            <a:ext cx="11000915" cy="1350670"/>
          </a:xfrm>
          <a:prstGeom prst="rect">
            <a:avLst/>
          </a:prstGeom>
        </p:spPr>
        <p:txBody>
          <a:bodyPr lIns="0" tIns="0" rIns="0" bIns="0" rtlCol="0" anchor="t">
            <a:spAutoFit/>
          </a:bodyPr>
          <a:lstStyle/>
          <a:p>
            <a:pPr algn="ctr" rtl="1">
              <a:lnSpc>
                <a:spcPts val="5272"/>
              </a:lnSpc>
            </a:pPr>
            <a:r>
              <a:rPr lang="ar-EG" sz="4881">
                <a:solidFill>
                  <a:srgbClr val="095277"/>
                </a:solidFill>
                <a:latin typeface="Almarai"/>
                <a:ea typeface="Almarai"/>
                <a:cs typeface="Almarai"/>
                <a:sym typeface="Almarai"/>
                <a:rtl/>
              </a:rPr>
              <a:t>الأساسيات والنظريات والتطبيقات</a:t>
            </a:r>
          </a:p>
          <a:p>
            <a:pPr algn="ctr" rtl="1">
              <a:lnSpc>
                <a:spcPts val="5272"/>
              </a:lnSpc>
            </a:pPr>
            <a:endParaRPr lang="ar-EG" sz="4881">
              <a:solidFill>
                <a:srgbClr val="095277"/>
              </a:solidFill>
              <a:latin typeface="Almarai"/>
              <a:ea typeface="Almarai"/>
              <a:cs typeface="Almarai"/>
              <a:sym typeface="Almarai"/>
              <a:rtl/>
            </a:endParaRPr>
          </a:p>
        </p:txBody>
      </p:sp>
      <p:sp>
        <p:nvSpPr>
          <p:cNvPr id="9" name="Freeform 9"/>
          <p:cNvSpPr/>
          <p:nvPr/>
        </p:nvSpPr>
        <p:spPr>
          <a:xfrm>
            <a:off x="-257469" y="-86773"/>
            <a:ext cx="2262373" cy="3036742"/>
          </a:xfrm>
          <a:custGeom>
            <a:avLst/>
            <a:gdLst/>
            <a:ahLst/>
            <a:cxnLst/>
            <a:rect l="l" t="t" r="r" b="b"/>
            <a:pathLst>
              <a:path w="2262373" h="3036742">
                <a:moveTo>
                  <a:pt x="0" y="0"/>
                </a:moveTo>
                <a:lnTo>
                  <a:pt x="2262373" y="0"/>
                </a:lnTo>
                <a:lnTo>
                  <a:pt x="2262373" y="3036742"/>
                </a:lnTo>
                <a:lnTo>
                  <a:pt x="0" y="3036742"/>
                </a:lnTo>
                <a:lnTo>
                  <a:pt x="0" y="0"/>
                </a:lnTo>
                <a:close/>
              </a:path>
            </a:pathLst>
          </a:custGeom>
          <a:blipFill>
            <a:blip r:embed="rId5">
              <a:alphaModFix amt="76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5">
            <a:extLst>
              <a:ext uri="{FF2B5EF4-FFF2-40B4-BE49-F238E27FC236}">
                <a16:creationId xmlns:a16="http://schemas.microsoft.com/office/drawing/2014/main" id="{7E6EFB01-1BBC-52AD-6D1F-B3F52FBFE051}"/>
              </a:ext>
            </a:extLst>
          </p:cNvPr>
          <p:cNvSpPr txBox="1"/>
          <p:nvPr/>
        </p:nvSpPr>
        <p:spPr>
          <a:xfrm>
            <a:off x="2320195" y="6286500"/>
            <a:ext cx="6084479" cy="2539157"/>
          </a:xfrm>
          <a:prstGeom prst="rect">
            <a:avLst/>
          </a:prstGeom>
        </p:spPr>
        <p:txBody>
          <a:bodyPr lIns="0" tIns="0" rIns="0" bIns="0" rtlCol="0" anchor="t">
            <a:spAutoFit/>
          </a:bodyPr>
          <a:lstStyle/>
          <a:p>
            <a:pPr algn="ctr" rtl="1">
              <a:lnSpc>
                <a:spcPct val="150000"/>
              </a:lnSpc>
            </a:pPr>
            <a:endParaRPr sz="1600" dirty="0"/>
          </a:p>
          <a:p>
            <a:pPr algn="ctr" rtl="1">
              <a:lnSpc>
                <a:spcPct val="150000"/>
              </a:lnSpc>
            </a:pPr>
            <a:r>
              <a:rPr lang="ar-EG" sz="2400" spc="25" dirty="0">
                <a:solidFill>
                  <a:srgbClr val="000000"/>
                </a:solidFill>
                <a:latin typeface="Almarai Bold"/>
                <a:ea typeface="Almarai Bold"/>
                <a:cs typeface="Almarai Bold"/>
                <a:sym typeface="Almarai Bold"/>
                <a:rtl/>
              </a:rPr>
              <a:t>أ.د. أحمد بن عبدالرحمن الشميمري</a:t>
            </a:r>
          </a:p>
          <a:p>
            <a:pPr algn="ctr" rtl="1">
              <a:lnSpc>
                <a:spcPct val="150000"/>
              </a:lnSpc>
            </a:pPr>
            <a:r>
              <a:rPr lang="ar-EG" sz="2400" spc="25" dirty="0">
                <a:solidFill>
                  <a:srgbClr val="000000"/>
                </a:solidFill>
                <a:latin typeface="Almarai Bold"/>
                <a:ea typeface="Almarai Bold"/>
                <a:cs typeface="Almarai Bold"/>
                <a:sym typeface="Almarai Bold"/>
                <a:rtl/>
              </a:rPr>
              <a:t>أستاذ التسويق وريادة الأعمال</a:t>
            </a:r>
          </a:p>
          <a:p>
            <a:pPr algn="ctr" rtl="1">
              <a:lnSpc>
                <a:spcPct val="150000"/>
              </a:lnSpc>
            </a:pPr>
            <a:r>
              <a:rPr lang="ar-EG" sz="2400" spc="25" dirty="0">
                <a:solidFill>
                  <a:srgbClr val="000000"/>
                </a:solidFill>
                <a:latin typeface="Almarai Bold"/>
                <a:ea typeface="Almarai Bold"/>
                <a:cs typeface="Almarai Bold"/>
                <a:sym typeface="Almarai Bold"/>
                <a:rtl/>
              </a:rPr>
              <a:t>جامعة الملك سعود – الرياض</a:t>
            </a:r>
          </a:p>
          <a:p>
            <a:pPr algn="ctr" rtl="1">
              <a:lnSpc>
                <a:spcPct val="150000"/>
              </a:lnSpc>
            </a:pPr>
            <a:endParaRPr lang="ar-EG" sz="2400" spc="25" dirty="0">
              <a:solidFill>
                <a:srgbClr val="000000"/>
              </a:solidFill>
              <a:latin typeface="Almarai Bold"/>
              <a:ea typeface="Almarai Bold"/>
              <a:cs typeface="Almarai Bold"/>
              <a:sym typeface="Almarai Bold"/>
              <a:rt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9144000" y="2844450"/>
            <a:ext cx="8115300" cy="6258201"/>
            <a:chOff x="0" y="0"/>
            <a:chExt cx="2137363" cy="1648250"/>
          </a:xfrm>
        </p:grpSpPr>
        <p:sp>
          <p:nvSpPr>
            <p:cNvPr id="3" name="Freeform 3"/>
            <p:cNvSpPr/>
            <p:nvPr/>
          </p:nvSpPr>
          <p:spPr>
            <a:xfrm>
              <a:off x="0" y="0"/>
              <a:ext cx="2137363" cy="1648251"/>
            </a:xfrm>
            <a:custGeom>
              <a:avLst/>
              <a:gdLst/>
              <a:ahLst/>
              <a:cxnLst/>
              <a:rect l="l" t="t" r="r" b="b"/>
              <a:pathLst>
                <a:path w="2137363" h="1648251">
                  <a:moveTo>
                    <a:pt x="29574" y="0"/>
                  </a:moveTo>
                  <a:lnTo>
                    <a:pt x="2107789" y="0"/>
                  </a:lnTo>
                  <a:cubicBezTo>
                    <a:pt x="2115633" y="0"/>
                    <a:pt x="2123155" y="3116"/>
                    <a:pt x="2128701" y="8662"/>
                  </a:cubicBezTo>
                  <a:cubicBezTo>
                    <a:pt x="2134247" y="14208"/>
                    <a:pt x="2137363" y="21730"/>
                    <a:pt x="2137363" y="29574"/>
                  </a:cubicBezTo>
                  <a:lnTo>
                    <a:pt x="2137363" y="1618677"/>
                  </a:lnTo>
                  <a:cubicBezTo>
                    <a:pt x="2137363" y="1635010"/>
                    <a:pt x="2124122" y="1648251"/>
                    <a:pt x="2107789" y="1648251"/>
                  </a:cubicBezTo>
                  <a:lnTo>
                    <a:pt x="29574" y="1648251"/>
                  </a:lnTo>
                  <a:cubicBezTo>
                    <a:pt x="13241" y="1648251"/>
                    <a:pt x="0" y="1635010"/>
                    <a:pt x="0" y="1618677"/>
                  </a:cubicBezTo>
                  <a:lnTo>
                    <a:pt x="0" y="29574"/>
                  </a:lnTo>
                  <a:cubicBezTo>
                    <a:pt x="0" y="13241"/>
                    <a:pt x="13241" y="0"/>
                    <a:pt x="29574" y="0"/>
                  </a:cubicBezTo>
                  <a:close/>
                </a:path>
              </a:pathLst>
            </a:custGeom>
            <a:solidFill>
              <a:srgbClr val="F8FCFF"/>
            </a:solidFill>
            <a:ln w="19050" cap="rnd">
              <a:solidFill>
                <a:srgbClr val="83CBEB"/>
              </a:solidFill>
              <a:prstDash val="lgDash"/>
              <a:round/>
            </a:ln>
          </p:spPr>
          <p:txBody>
            <a:bodyPr/>
            <a:lstStyle/>
            <a:p>
              <a:endParaRPr lang="en-US"/>
            </a:p>
          </p:txBody>
        </p:sp>
        <p:sp>
          <p:nvSpPr>
            <p:cNvPr id="4" name="TextBox 4"/>
            <p:cNvSpPr txBox="1"/>
            <p:nvPr/>
          </p:nvSpPr>
          <p:spPr>
            <a:xfrm>
              <a:off x="0" y="-19050"/>
              <a:ext cx="2137363" cy="1667300"/>
            </a:xfrm>
            <a:prstGeom prst="rect">
              <a:avLst/>
            </a:prstGeom>
          </p:spPr>
          <p:txBody>
            <a:bodyPr lIns="50800" tIns="50800" rIns="50800" bIns="50800" rtlCol="0" anchor="ctr"/>
            <a:lstStyle/>
            <a:p>
              <a:pPr algn="ctr">
                <a:lnSpc>
                  <a:spcPts val="2160"/>
                </a:lnSpc>
              </a:pPr>
              <a:endParaRPr/>
            </a:p>
          </p:txBody>
        </p:sp>
      </p:grpSp>
      <p:sp>
        <p:nvSpPr>
          <p:cNvPr id="5" name="TextBox 5"/>
          <p:cNvSpPr txBox="1"/>
          <p:nvPr/>
        </p:nvSpPr>
        <p:spPr>
          <a:xfrm>
            <a:off x="9357025" y="2938362"/>
            <a:ext cx="8016575" cy="5942360"/>
          </a:xfrm>
          <a:prstGeom prst="rect">
            <a:avLst/>
          </a:prstGeom>
        </p:spPr>
        <p:txBody>
          <a:bodyPr lIns="0" tIns="0" rIns="0" bIns="0" rtlCol="0" anchor="t">
            <a:spAutoFit/>
          </a:bodyPr>
          <a:lstStyle/>
          <a:p>
            <a:pPr marL="556807" lvl="1" indent="-278403" algn="r" rtl="1">
              <a:lnSpc>
                <a:spcPts val="4229"/>
              </a:lnSpc>
              <a:spcBef>
                <a:spcPct val="0"/>
              </a:spcBef>
              <a:buFont typeface="Arial"/>
              <a:buChar char="•"/>
            </a:pPr>
            <a:r>
              <a:rPr lang="ar-EG" sz="2579">
                <a:solidFill>
                  <a:srgbClr val="000000"/>
                </a:solidFill>
                <a:latin typeface="Almarai Bold"/>
                <a:ea typeface="Almarai Bold"/>
                <a:cs typeface="Almarai Bold"/>
                <a:sym typeface="Almarai Bold"/>
                <a:rtl/>
              </a:rPr>
              <a:t>في السوق الثانوية، يقوم المستثمرون بشراء وبيع أسهم الشركات المتداولة علنًا فيما بينهم، بشكل مباشر. ولا يتم إصدار أسهم جديدة من قبل الشركة، ولا تحصل الشركة على أي رأس مال إضافي. ومن الأحداث العرضية في هذه المرحلة أنه في عام </a:t>
            </a:r>
            <a:r>
              <a:rPr lang="en-US" sz="2579">
                <a:solidFill>
                  <a:srgbClr val="000000"/>
                </a:solidFill>
                <a:latin typeface="Almarai Bold"/>
                <a:ea typeface="Almarai Bold"/>
                <a:cs typeface="Almarai Bold"/>
                <a:sym typeface="Almarai Bold"/>
              </a:rPr>
              <a:t>2013</a:t>
            </a:r>
            <a:r>
              <a:rPr lang="ar-EG" sz="2579">
                <a:solidFill>
                  <a:srgbClr val="000000"/>
                </a:solidFill>
                <a:latin typeface="Almarai Bold"/>
                <a:ea typeface="Almarai Bold"/>
                <a:cs typeface="Almarai Bold"/>
                <a:sym typeface="Almarai Bold"/>
                <a:rtl/>
              </a:rPr>
              <a:t> باع الرئيس التنفيذي لشركة فيسبوك مارك زوكربيرج ما يقرب من </a:t>
            </a:r>
            <a:r>
              <a:rPr lang="en-US" sz="2579">
                <a:solidFill>
                  <a:srgbClr val="000000"/>
                </a:solidFill>
                <a:latin typeface="Almarai Bold"/>
                <a:ea typeface="Almarai Bold"/>
                <a:cs typeface="Almarai Bold"/>
                <a:sym typeface="Almarai Bold"/>
              </a:rPr>
              <a:t>41</a:t>
            </a:r>
            <a:r>
              <a:rPr lang="ar-EG" sz="2579">
                <a:solidFill>
                  <a:srgbClr val="000000"/>
                </a:solidFill>
                <a:latin typeface="Almarai Bold"/>
                <a:ea typeface="Almarai Bold"/>
                <a:cs typeface="Almarai Bold"/>
                <a:sym typeface="Almarai Bold"/>
                <a:rtl/>
              </a:rPr>
              <a:t> مليون من أسهمه الخاصة لمستثمرين آخرين. وبما أنه كان يبيع أسهمه الشخصية، فقد حصل على العائدات مباشرة من المستثمرين، بدلًا من أن تستلمها الشركة. وكان السبب المعلن لبيع الأسهم هو جمع الأموال لفاتورة الضرائب الشخصية الخاصة به.</a:t>
            </a:r>
          </a:p>
        </p:txBody>
      </p:sp>
      <p:sp>
        <p:nvSpPr>
          <p:cNvPr id="6" name="TextBox 6"/>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7" name="TextBox 7"/>
          <p:cNvSpPr txBox="1"/>
          <p:nvPr/>
        </p:nvSpPr>
        <p:spPr>
          <a:xfrm>
            <a:off x="13007340" y="9675019"/>
            <a:ext cx="3931920" cy="266700"/>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10</a:t>
            </a:r>
          </a:p>
        </p:txBody>
      </p:sp>
      <p:sp>
        <p:nvSpPr>
          <p:cNvPr id="8" name="Freeform 8"/>
          <p:cNvSpPr/>
          <p:nvPr/>
        </p:nvSpPr>
        <p:spPr>
          <a:xfrm flipH="1">
            <a:off x="9878753" y="988175"/>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9144000" y="1295563"/>
            <a:ext cx="8002838" cy="590550"/>
          </a:xfrm>
          <a:prstGeom prst="rect">
            <a:avLst/>
          </a:prstGeom>
        </p:spPr>
        <p:txBody>
          <a:bodyPr lIns="0" tIns="0" rIns="0" bIns="0" rtlCol="0" anchor="t">
            <a:spAutoFit/>
          </a:bodyPr>
          <a:lstStyle/>
          <a:p>
            <a:pPr marL="0" lvl="0" indent="0" algn="ctr" rtl="1">
              <a:lnSpc>
                <a:spcPts val="4645"/>
              </a:lnSpc>
              <a:spcBef>
                <a:spcPct val="0"/>
              </a:spcBef>
            </a:pPr>
            <a:r>
              <a:rPr lang="ar-EG" sz="3871" u="none" strike="noStrike">
                <a:solidFill>
                  <a:srgbClr val="156082"/>
                </a:solidFill>
                <a:latin typeface="Almarai Bold"/>
                <a:ea typeface="Almarai Bold"/>
                <a:cs typeface="Almarai Bold"/>
                <a:sym typeface="Almarai Bold"/>
                <a:rtl/>
              </a:rPr>
              <a:t>التمويل ودورة حياة المشروع</a:t>
            </a:r>
          </a:p>
        </p:txBody>
      </p:sp>
      <p:sp>
        <p:nvSpPr>
          <p:cNvPr id="10" name="TextBox 10"/>
          <p:cNvSpPr txBox="1"/>
          <p:nvPr/>
        </p:nvSpPr>
        <p:spPr>
          <a:xfrm>
            <a:off x="9610556" y="2263425"/>
            <a:ext cx="7648744" cy="523875"/>
          </a:xfrm>
          <a:prstGeom prst="rect">
            <a:avLst/>
          </a:prstGeom>
        </p:spPr>
        <p:txBody>
          <a:bodyPr lIns="0" tIns="0" rIns="0" bIns="0" rtlCol="0" anchor="t">
            <a:spAutoFit/>
          </a:bodyPr>
          <a:lstStyle/>
          <a:p>
            <a:pPr algn="just" rtl="1">
              <a:lnSpc>
                <a:spcPts val="4125"/>
              </a:lnSpc>
            </a:pPr>
            <a:r>
              <a:rPr lang="ar-EG" sz="2750">
                <a:solidFill>
                  <a:srgbClr val="000000"/>
                </a:solidFill>
                <a:latin typeface="Almarai Bold"/>
                <a:ea typeface="Almarai Bold"/>
                <a:cs typeface="Almarai Bold"/>
                <a:sym typeface="Almarai Bold"/>
                <a:rtl/>
              </a:rPr>
              <a:t>المرحلة الخامسة: السوق العام</a:t>
            </a:r>
          </a:p>
        </p:txBody>
      </p:sp>
      <p:sp>
        <p:nvSpPr>
          <p:cNvPr id="11" name="Freeform 11"/>
          <p:cNvSpPr/>
          <p:nvPr/>
        </p:nvSpPr>
        <p:spPr>
          <a:xfrm>
            <a:off x="0" y="-249781"/>
            <a:ext cx="2142824" cy="2876274"/>
          </a:xfrm>
          <a:custGeom>
            <a:avLst/>
            <a:gdLst/>
            <a:ahLst/>
            <a:cxnLst/>
            <a:rect l="l" t="t" r="r" b="b"/>
            <a:pathLst>
              <a:path w="2142824" h="2876274">
                <a:moveTo>
                  <a:pt x="0" y="0"/>
                </a:moveTo>
                <a:lnTo>
                  <a:pt x="2142824" y="0"/>
                </a:lnTo>
                <a:lnTo>
                  <a:pt x="2142824" y="2876274"/>
                </a:lnTo>
                <a:lnTo>
                  <a:pt x="0" y="28762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0" y="2930175"/>
            <a:ext cx="8971580" cy="5603541"/>
          </a:xfrm>
          <a:custGeom>
            <a:avLst/>
            <a:gdLst/>
            <a:ahLst/>
            <a:cxnLst/>
            <a:rect l="l" t="t" r="r" b="b"/>
            <a:pathLst>
              <a:path w="8971580" h="5603541">
                <a:moveTo>
                  <a:pt x="0" y="0"/>
                </a:moveTo>
                <a:lnTo>
                  <a:pt x="8971580" y="0"/>
                </a:lnTo>
                <a:lnTo>
                  <a:pt x="8971580" y="5603541"/>
                </a:lnTo>
                <a:lnTo>
                  <a:pt x="0" y="5603541"/>
                </a:lnTo>
                <a:lnTo>
                  <a:pt x="0" y="0"/>
                </a:lnTo>
                <a:close/>
              </a:path>
            </a:pathLst>
          </a:custGeom>
          <a:blipFill>
            <a:blip r:embed="rId6"/>
            <a:stretch>
              <a:fillRect t="-2783" r="-1225"/>
            </a:stretch>
          </a:blipFill>
          <a:ln cap="rnd">
            <a:noFill/>
            <a:prstDash val="solid"/>
            <a:round/>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4499" y="2450994"/>
            <a:ext cx="15910560" cy="1300405"/>
            <a:chOff x="0" y="0"/>
            <a:chExt cx="4190436" cy="342493"/>
          </a:xfrm>
        </p:grpSpPr>
        <p:sp>
          <p:nvSpPr>
            <p:cNvPr id="3" name="Freeform 3"/>
            <p:cNvSpPr/>
            <p:nvPr/>
          </p:nvSpPr>
          <p:spPr>
            <a:xfrm>
              <a:off x="0" y="0"/>
              <a:ext cx="4190436" cy="342493"/>
            </a:xfrm>
            <a:custGeom>
              <a:avLst/>
              <a:gdLst/>
              <a:ahLst/>
              <a:cxnLst/>
              <a:rect l="l" t="t" r="r" b="b"/>
              <a:pathLst>
                <a:path w="4190436" h="342493">
                  <a:moveTo>
                    <a:pt x="15084" y="0"/>
                  </a:moveTo>
                  <a:lnTo>
                    <a:pt x="4175351" y="0"/>
                  </a:lnTo>
                  <a:cubicBezTo>
                    <a:pt x="4179352" y="0"/>
                    <a:pt x="4183189" y="1589"/>
                    <a:pt x="4186018" y="4418"/>
                  </a:cubicBezTo>
                  <a:cubicBezTo>
                    <a:pt x="4188847" y="7247"/>
                    <a:pt x="4190436" y="11084"/>
                    <a:pt x="4190436" y="15084"/>
                  </a:cubicBezTo>
                  <a:lnTo>
                    <a:pt x="4190436" y="327409"/>
                  </a:lnTo>
                  <a:cubicBezTo>
                    <a:pt x="4190436" y="331410"/>
                    <a:pt x="4188847" y="335246"/>
                    <a:pt x="4186018" y="338075"/>
                  </a:cubicBezTo>
                  <a:cubicBezTo>
                    <a:pt x="4183189" y="340904"/>
                    <a:pt x="4179352" y="342493"/>
                    <a:pt x="4175351" y="342493"/>
                  </a:cubicBezTo>
                  <a:lnTo>
                    <a:pt x="15084" y="342493"/>
                  </a:lnTo>
                  <a:cubicBezTo>
                    <a:pt x="11084" y="342493"/>
                    <a:pt x="7247" y="340904"/>
                    <a:pt x="4418" y="338075"/>
                  </a:cubicBezTo>
                  <a:cubicBezTo>
                    <a:pt x="1589" y="335246"/>
                    <a:pt x="0" y="331410"/>
                    <a:pt x="0" y="327409"/>
                  </a:cubicBezTo>
                  <a:lnTo>
                    <a:pt x="0" y="15084"/>
                  </a:lnTo>
                  <a:cubicBezTo>
                    <a:pt x="0" y="11084"/>
                    <a:pt x="1589" y="7247"/>
                    <a:pt x="4418" y="4418"/>
                  </a:cubicBezTo>
                  <a:cubicBezTo>
                    <a:pt x="7247" y="1589"/>
                    <a:pt x="11084" y="0"/>
                    <a:pt x="15084" y="0"/>
                  </a:cubicBezTo>
                  <a:close/>
                </a:path>
              </a:pathLst>
            </a:custGeom>
            <a:solidFill>
              <a:srgbClr val="F8FCFF"/>
            </a:solidFill>
            <a:ln w="19050" cap="rnd">
              <a:solidFill>
                <a:srgbClr val="83CBEB"/>
              </a:solidFill>
              <a:prstDash val="lgDash"/>
              <a:round/>
            </a:ln>
          </p:spPr>
          <p:txBody>
            <a:bodyPr/>
            <a:lstStyle/>
            <a:p>
              <a:endParaRPr lang="en-US"/>
            </a:p>
          </p:txBody>
        </p:sp>
        <p:sp>
          <p:nvSpPr>
            <p:cNvPr id="4" name="TextBox 4"/>
            <p:cNvSpPr txBox="1"/>
            <p:nvPr/>
          </p:nvSpPr>
          <p:spPr>
            <a:xfrm>
              <a:off x="0" y="-19050"/>
              <a:ext cx="4190436" cy="361543"/>
            </a:xfrm>
            <a:prstGeom prst="rect">
              <a:avLst/>
            </a:prstGeom>
          </p:spPr>
          <p:txBody>
            <a:bodyPr lIns="50800" tIns="50800" rIns="50800" bIns="50800" rtlCol="0" anchor="ctr"/>
            <a:lstStyle/>
            <a:p>
              <a:pPr algn="ctr">
                <a:lnSpc>
                  <a:spcPts val="2160"/>
                </a:lnSpc>
              </a:pPr>
              <a:endParaRPr/>
            </a:p>
          </p:txBody>
        </p:sp>
      </p:grpSp>
      <p:sp>
        <p:nvSpPr>
          <p:cNvPr id="5" name="TextBox 5"/>
          <p:cNvSpPr txBox="1"/>
          <p:nvPr/>
        </p:nvSpPr>
        <p:spPr>
          <a:xfrm>
            <a:off x="1205997" y="2524184"/>
            <a:ext cx="15733263" cy="1039724"/>
          </a:xfrm>
          <a:prstGeom prst="rect">
            <a:avLst/>
          </a:prstGeom>
        </p:spPr>
        <p:txBody>
          <a:bodyPr lIns="0" tIns="0" rIns="0" bIns="0" rtlCol="0" anchor="t">
            <a:spAutoFit/>
          </a:bodyPr>
          <a:lstStyle/>
          <a:p>
            <a:pPr algn="r" rtl="1">
              <a:lnSpc>
                <a:spcPts val="4149"/>
              </a:lnSpc>
            </a:pPr>
            <a:r>
              <a:rPr lang="ar-EG" sz="2529" u="none" strike="noStrike">
                <a:solidFill>
                  <a:srgbClr val="000000"/>
                </a:solidFill>
                <a:latin typeface="Almarai Bold"/>
                <a:ea typeface="Almarai Bold"/>
                <a:cs typeface="Almarai Bold"/>
                <a:sym typeface="Almarai Bold"/>
                <a:rtl/>
              </a:rPr>
              <a:t>تعتبر الفجوة بين البحث الأساسي للتقنيات الجديدة في الأوساط التعليمية واعتمادها كتقنية ناضجة كمنتج تجاري مشكلة معروفة على نطاق واسع، أطلق عليها مورفي وإدوراد مصطلح "وادي الموت" (</a:t>
            </a:r>
            <a:r>
              <a:rPr lang="en-US" sz="2529" u="none" strike="noStrike">
                <a:solidFill>
                  <a:srgbClr val="000000"/>
                </a:solidFill>
                <a:latin typeface="Almarai Bold"/>
                <a:ea typeface="Almarai Bold"/>
                <a:cs typeface="Almarai Bold"/>
                <a:sym typeface="Almarai Bold"/>
              </a:rPr>
              <a:t>Murphy and Edwards، 2003</a:t>
            </a:r>
            <a:r>
              <a:rPr lang="ar-EG" sz="2529" u="none" strike="noStrike">
                <a:solidFill>
                  <a:srgbClr val="000000"/>
                </a:solidFill>
                <a:latin typeface="Almarai Bold"/>
                <a:ea typeface="Almarai Bold"/>
                <a:cs typeface="Almarai Bold"/>
                <a:sym typeface="Almarai Bold"/>
                <a:rtl/>
              </a:rPr>
              <a:t>). </a:t>
            </a:r>
          </a:p>
        </p:txBody>
      </p:sp>
      <p:sp>
        <p:nvSpPr>
          <p:cNvPr id="6" name="TextBox 6"/>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7" name="TextBox 7"/>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11</a:t>
            </a:r>
          </a:p>
        </p:txBody>
      </p:sp>
      <p:sp>
        <p:nvSpPr>
          <p:cNvPr id="8" name="Freeform 8"/>
          <p:cNvSpPr/>
          <p:nvPr/>
        </p:nvSpPr>
        <p:spPr>
          <a:xfrm>
            <a:off x="2492367" y="3807995"/>
            <a:ext cx="13498945" cy="5717336"/>
          </a:xfrm>
          <a:custGeom>
            <a:avLst/>
            <a:gdLst/>
            <a:ahLst/>
            <a:cxnLst/>
            <a:rect l="l" t="t" r="r" b="b"/>
            <a:pathLst>
              <a:path w="13498945" h="5717336">
                <a:moveTo>
                  <a:pt x="0" y="0"/>
                </a:moveTo>
                <a:lnTo>
                  <a:pt x="13498946" y="0"/>
                </a:lnTo>
                <a:lnTo>
                  <a:pt x="13498946" y="5717336"/>
                </a:lnTo>
                <a:lnTo>
                  <a:pt x="0" y="5717336"/>
                </a:lnTo>
                <a:lnTo>
                  <a:pt x="0" y="0"/>
                </a:lnTo>
                <a:close/>
              </a:path>
            </a:pathLst>
          </a:custGeom>
          <a:blipFill>
            <a:blip r:embed="rId2"/>
            <a:stretch>
              <a:fillRect l="-323" t="-3666" r="-575"/>
            </a:stretch>
          </a:blipFill>
        </p:spPr>
        <p:txBody>
          <a:bodyPr/>
          <a:lstStyle/>
          <a:p>
            <a:endParaRPr lang="en-US"/>
          </a:p>
        </p:txBody>
      </p:sp>
      <p:sp>
        <p:nvSpPr>
          <p:cNvPr id="9" name="Freeform 9"/>
          <p:cNvSpPr/>
          <p:nvPr/>
        </p:nvSpPr>
        <p:spPr>
          <a:xfrm flipH="1">
            <a:off x="9878753" y="988175"/>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10082456" y="1089970"/>
            <a:ext cx="6212936" cy="1034528"/>
          </a:xfrm>
          <a:prstGeom prst="rect">
            <a:avLst/>
          </a:prstGeom>
        </p:spPr>
        <p:txBody>
          <a:bodyPr lIns="0" tIns="0" rIns="0" bIns="0" rtlCol="0" anchor="t">
            <a:spAutoFit/>
          </a:bodyPr>
          <a:lstStyle/>
          <a:p>
            <a:pPr marL="0" lvl="0" indent="0" algn="ctr" rtl="1">
              <a:lnSpc>
                <a:spcPts val="4031"/>
              </a:lnSpc>
              <a:spcBef>
                <a:spcPct val="0"/>
              </a:spcBef>
            </a:pPr>
            <a:r>
              <a:rPr lang="ar-EG" sz="3359" u="none" strike="noStrike">
                <a:solidFill>
                  <a:srgbClr val="156082"/>
                </a:solidFill>
                <a:latin typeface="Almarai Bold"/>
                <a:ea typeface="Almarai Bold"/>
                <a:cs typeface="Almarai Bold"/>
                <a:sym typeface="Almarai Bold"/>
                <a:rtl/>
              </a:rPr>
              <a:t>الفجوة التمويلية بين المؤسسات الأكاديمية والصناعة</a:t>
            </a:r>
          </a:p>
        </p:txBody>
      </p:sp>
      <p:sp>
        <p:nvSpPr>
          <p:cNvPr id="11" name="Freeform 11"/>
          <p:cNvSpPr/>
          <p:nvPr/>
        </p:nvSpPr>
        <p:spPr>
          <a:xfrm>
            <a:off x="0" y="-249781"/>
            <a:ext cx="1820244" cy="2443281"/>
          </a:xfrm>
          <a:custGeom>
            <a:avLst/>
            <a:gdLst/>
            <a:ahLst/>
            <a:cxnLst/>
            <a:rect l="l" t="t" r="r" b="b"/>
            <a:pathLst>
              <a:path w="1820244" h="2443281">
                <a:moveTo>
                  <a:pt x="0" y="0"/>
                </a:moveTo>
                <a:lnTo>
                  <a:pt x="1820244" y="0"/>
                </a:lnTo>
                <a:lnTo>
                  <a:pt x="1820244" y="2443282"/>
                </a:lnTo>
                <a:lnTo>
                  <a:pt x="0" y="24432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7247374" y="2691174"/>
            <a:ext cx="3645897" cy="1484184"/>
          </a:xfrm>
          <a:custGeom>
            <a:avLst/>
            <a:gdLst/>
            <a:ahLst/>
            <a:cxnLst/>
            <a:rect l="l" t="t" r="r" b="b"/>
            <a:pathLst>
              <a:path w="3645897" h="1484184">
                <a:moveTo>
                  <a:pt x="0" y="0"/>
                </a:moveTo>
                <a:lnTo>
                  <a:pt x="3645897" y="0"/>
                </a:lnTo>
                <a:lnTo>
                  <a:pt x="3645897" y="1484184"/>
                </a:lnTo>
                <a:lnTo>
                  <a:pt x="0" y="1484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893271" y="7349813"/>
            <a:ext cx="1861350" cy="1057275"/>
          </a:xfrm>
          <a:prstGeom prst="rect">
            <a:avLst/>
          </a:prstGeom>
        </p:spPr>
        <p:txBody>
          <a:bodyPr lIns="0" tIns="0" rIns="0" bIns="0" rtlCol="0" anchor="t">
            <a:spAutoFit/>
          </a:bodyPr>
          <a:lstStyle/>
          <a:p>
            <a:pPr marL="0" lvl="1" indent="0" algn="ctr" rtl="1">
              <a:lnSpc>
                <a:spcPts val="4125"/>
              </a:lnSpc>
              <a:spcBef>
                <a:spcPct val="0"/>
              </a:spcBef>
            </a:pPr>
            <a:r>
              <a:rPr lang="ar-EG" sz="2750" u="none" strike="noStrike">
                <a:solidFill>
                  <a:srgbClr val="000000"/>
                </a:solidFill>
                <a:latin typeface="Almarai Bold"/>
                <a:ea typeface="Almarai Bold"/>
                <a:cs typeface="Almarai Bold"/>
                <a:sym typeface="Almarai Bold"/>
                <a:rtl/>
              </a:rPr>
              <a:t>التمويل الخاص</a:t>
            </a:r>
          </a:p>
        </p:txBody>
      </p:sp>
      <p:sp>
        <p:nvSpPr>
          <p:cNvPr id="4" name="Freeform 4"/>
          <p:cNvSpPr/>
          <p:nvPr/>
        </p:nvSpPr>
        <p:spPr>
          <a:xfrm flipH="1">
            <a:off x="9878753" y="988175"/>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1778283">
            <a:off x="13885625" y="6022318"/>
            <a:ext cx="543061" cy="1285351"/>
          </a:xfrm>
          <a:custGeom>
            <a:avLst/>
            <a:gdLst/>
            <a:ahLst/>
            <a:cxnLst/>
            <a:rect l="l" t="t" r="r" b="b"/>
            <a:pathLst>
              <a:path w="543061" h="1285351">
                <a:moveTo>
                  <a:pt x="0" y="0"/>
                </a:moveTo>
                <a:lnTo>
                  <a:pt x="543061" y="0"/>
                </a:lnTo>
                <a:lnTo>
                  <a:pt x="543061" y="1285351"/>
                </a:lnTo>
                <a:lnTo>
                  <a:pt x="0" y="12853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1368232" flipH="1">
            <a:off x="11917518" y="6159713"/>
            <a:ext cx="543061" cy="1285351"/>
          </a:xfrm>
          <a:custGeom>
            <a:avLst/>
            <a:gdLst/>
            <a:ahLst/>
            <a:cxnLst/>
            <a:rect l="l" t="t" r="r" b="b"/>
            <a:pathLst>
              <a:path w="543061" h="1285351">
                <a:moveTo>
                  <a:pt x="543061" y="0"/>
                </a:moveTo>
                <a:lnTo>
                  <a:pt x="0" y="0"/>
                </a:lnTo>
                <a:lnTo>
                  <a:pt x="0" y="1285350"/>
                </a:lnTo>
                <a:lnTo>
                  <a:pt x="543061" y="1285350"/>
                </a:lnTo>
                <a:lnTo>
                  <a:pt x="54306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1368232" flipH="1">
            <a:off x="3517066" y="5960619"/>
            <a:ext cx="543061" cy="1285351"/>
          </a:xfrm>
          <a:custGeom>
            <a:avLst/>
            <a:gdLst/>
            <a:ahLst/>
            <a:cxnLst/>
            <a:rect l="l" t="t" r="r" b="b"/>
            <a:pathLst>
              <a:path w="543061" h="1285351">
                <a:moveTo>
                  <a:pt x="543061" y="0"/>
                </a:moveTo>
                <a:lnTo>
                  <a:pt x="0" y="0"/>
                </a:lnTo>
                <a:lnTo>
                  <a:pt x="0" y="1285350"/>
                </a:lnTo>
                <a:lnTo>
                  <a:pt x="543061" y="1285350"/>
                </a:lnTo>
                <a:lnTo>
                  <a:pt x="54306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2118908" flipH="1">
            <a:off x="5894277" y="5976922"/>
            <a:ext cx="543061" cy="1285351"/>
          </a:xfrm>
          <a:custGeom>
            <a:avLst/>
            <a:gdLst/>
            <a:ahLst/>
            <a:cxnLst/>
            <a:rect l="l" t="t" r="r" b="b"/>
            <a:pathLst>
              <a:path w="543061" h="1285351">
                <a:moveTo>
                  <a:pt x="543061" y="0"/>
                </a:moveTo>
                <a:lnTo>
                  <a:pt x="0" y="0"/>
                </a:lnTo>
                <a:lnTo>
                  <a:pt x="0" y="1285351"/>
                </a:lnTo>
                <a:lnTo>
                  <a:pt x="543061" y="1285351"/>
                </a:lnTo>
                <a:lnTo>
                  <a:pt x="54306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flipH="1">
            <a:off x="4641432" y="6159713"/>
            <a:ext cx="543061" cy="1285351"/>
          </a:xfrm>
          <a:custGeom>
            <a:avLst/>
            <a:gdLst/>
            <a:ahLst/>
            <a:cxnLst/>
            <a:rect l="l" t="t" r="r" b="b"/>
            <a:pathLst>
              <a:path w="543061" h="1285351">
                <a:moveTo>
                  <a:pt x="543061" y="0"/>
                </a:moveTo>
                <a:lnTo>
                  <a:pt x="0" y="0"/>
                </a:lnTo>
                <a:lnTo>
                  <a:pt x="0" y="1285350"/>
                </a:lnTo>
                <a:lnTo>
                  <a:pt x="543061" y="1285350"/>
                </a:lnTo>
                <a:lnTo>
                  <a:pt x="54306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1085169" y="4957482"/>
            <a:ext cx="3844342" cy="1202231"/>
          </a:xfrm>
          <a:custGeom>
            <a:avLst/>
            <a:gdLst/>
            <a:ahLst/>
            <a:cxnLst/>
            <a:rect l="l" t="t" r="r" b="b"/>
            <a:pathLst>
              <a:path w="3844342" h="1202231">
                <a:moveTo>
                  <a:pt x="0" y="0"/>
                </a:moveTo>
                <a:lnTo>
                  <a:pt x="3844342" y="0"/>
                </a:lnTo>
                <a:lnTo>
                  <a:pt x="3844342" y="1202231"/>
                </a:lnTo>
                <a:lnTo>
                  <a:pt x="0" y="12022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12" name="TextBox 12"/>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12</a:t>
            </a:r>
          </a:p>
        </p:txBody>
      </p:sp>
      <p:sp>
        <p:nvSpPr>
          <p:cNvPr id="13" name="TextBox 13"/>
          <p:cNvSpPr txBox="1"/>
          <p:nvPr/>
        </p:nvSpPr>
        <p:spPr>
          <a:xfrm>
            <a:off x="7648916" y="3008451"/>
            <a:ext cx="2875869" cy="544830"/>
          </a:xfrm>
          <a:prstGeom prst="rect">
            <a:avLst/>
          </a:prstGeom>
        </p:spPr>
        <p:txBody>
          <a:bodyPr lIns="0" tIns="0" rIns="0" bIns="0" rtlCol="0" anchor="t">
            <a:spAutoFit/>
          </a:bodyPr>
          <a:lstStyle/>
          <a:p>
            <a:pPr marL="0" lvl="1" indent="0" algn="ctr" rtl="1">
              <a:lnSpc>
                <a:spcPts val="4424"/>
              </a:lnSpc>
              <a:spcBef>
                <a:spcPct val="0"/>
              </a:spcBef>
            </a:pPr>
            <a:r>
              <a:rPr lang="ar-EG" sz="2949" u="none" strike="noStrike">
                <a:solidFill>
                  <a:srgbClr val="000000"/>
                </a:solidFill>
                <a:latin typeface="Almarai Bold"/>
                <a:ea typeface="Almarai Bold"/>
                <a:cs typeface="Almarai Bold"/>
                <a:sym typeface="Almarai Bold"/>
                <a:rtl/>
              </a:rPr>
              <a:t>أدوات التمويل</a:t>
            </a:r>
          </a:p>
        </p:txBody>
      </p:sp>
      <p:sp>
        <p:nvSpPr>
          <p:cNvPr id="14" name="TextBox 14"/>
          <p:cNvSpPr txBox="1"/>
          <p:nvPr/>
        </p:nvSpPr>
        <p:spPr>
          <a:xfrm>
            <a:off x="11689655" y="5215840"/>
            <a:ext cx="2467500" cy="523875"/>
          </a:xfrm>
          <a:prstGeom prst="rect">
            <a:avLst/>
          </a:prstGeom>
        </p:spPr>
        <p:txBody>
          <a:bodyPr lIns="0" tIns="0" rIns="0" bIns="0" rtlCol="0" anchor="t">
            <a:spAutoFit/>
          </a:bodyPr>
          <a:lstStyle/>
          <a:p>
            <a:pPr marL="0" lvl="1" indent="0" algn="ctr" rtl="1">
              <a:lnSpc>
                <a:spcPts val="4125"/>
              </a:lnSpc>
              <a:spcBef>
                <a:spcPct val="0"/>
              </a:spcBef>
            </a:pPr>
            <a:r>
              <a:rPr lang="ar-EG" sz="2750" u="none" strike="noStrike">
                <a:solidFill>
                  <a:srgbClr val="000000"/>
                </a:solidFill>
                <a:latin typeface="Almarai Bold"/>
                <a:ea typeface="Almarai Bold"/>
                <a:cs typeface="Almarai Bold"/>
                <a:sym typeface="Almarai Bold"/>
                <a:rtl/>
              </a:rPr>
              <a:t>التمويل المباشر</a:t>
            </a:r>
          </a:p>
        </p:txBody>
      </p:sp>
      <p:sp>
        <p:nvSpPr>
          <p:cNvPr id="15" name="TextBox 15"/>
          <p:cNvSpPr txBox="1"/>
          <p:nvPr/>
        </p:nvSpPr>
        <p:spPr>
          <a:xfrm>
            <a:off x="13780301" y="7301852"/>
            <a:ext cx="1861350" cy="1057275"/>
          </a:xfrm>
          <a:prstGeom prst="rect">
            <a:avLst/>
          </a:prstGeom>
        </p:spPr>
        <p:txBody>
          <a:bodyPr lIns="0" tIns="0" rIns="0" bIns="0" rtlCol="0" anchor="t">
            <a:spAutoFit/>
          </a:bodyPr>
          <a:lstStyle/>
          <a:p>
            <a:pPr marL="0" lvl="1" indent="0" algn="ctr" rtl="1">
              <a:lnSpc>
                <a:spcPts val="4125"/>
              </a:lnSpc>
              <a:spcBef>
                <a:spcPct val="0"/>
              </a:spcBef>
            </a:pPr>
            <a:r>
              <a:rPr lang="ar-EG" sz="2750" u="none" strike="noStrike">
                <a:solidFill>
                  <a:srgbClr val="000000"/>
                </a:solidFill>
                <a:latin typeface="Almarai Bold"/>
                <a:ea typeface="Almarai Bold"/>
                <a:cs typeface="Almarai Bold"/>
                <a:sym typeface="Almarai Bold"/>
                <a:rtl/>
              </a:rPr>
              <a:t>التمويل العام</a:t>
            </a:r>
          </a:p>
        </p:txBody>
      </p:sp>
      <p:sp>
        <p:nvSpPr>
          <p:cNvPr id="16" name="TextBox 16"/>
          <p:cNvSpPr txBox="1"/>
          <p:nvPr/>
        </p:nvSpPr>
        <p:spPr>
          <a:xfrm>
            <a:off x="3615062" y="4958665"/>
            <a:ext cx="3292300" cy="1013460"/>
          </a:xfrm>
          <a:prstGeom prst="rect">
            <a:avLst/>
          </a:prstGeom>
        </p:spPr>
        <p:txBody>
          <a:bodyPr lIns="0" tIns="0" rIns="0" bIns="0" rtlCol="0" anchor="t">
            <a:spAutoFit/>
          </a:bodyPr>
          <a:lstStyle/>
          <a:p>
            <a:pPr marL="0" lvl="1" indent="0" algn="ctr" rtl="1">
              <a:lnSpc>
                <a:spcPts val="3975"/>
              </a:lnSpc>
              <a:spcBef>
                <a:spcPct val="0"/>
              </a:spcBef>
            </a:pPr>
            <a:r>
              <a:rPr lang="ar-EG" sz="2650" u="none" strike="noStrike">
                <a:solidFill>
                  <a:srgbClr val="000000"/>
                </a:solidFill>
                <a:latin typeface="Almarai Bold"/>
                <a:ea typeface="Almarai Bold"/>
                <a:cs typeface="Almarai Bold"/>
                <a:sym typeface="Almarai Bold"/>
                <a:rtl/>
              </a:rPr>
              <a:t>التمويل غير </a:t>
            </a:r>
          </a:p>
          <a:p>
            <a:pPr marL="0" lvl="1" indent="0" algn="ctr" rtl="1">
              <a:lnSpc>
                <a:spcPts val="3975"/>
              </a:lnSpc>
              <a:spcBef>
                <a:spcPct val="0"/>
              </a:spcBef>
            </a:pPr>
            <a:r>
              <a:rPr lang="ar-EG" sz="2650" u="none" strike="noStrike">
                <a:solidFill>
                  <a:srgbClr val="000000"/>
                </a:solidFill>
                <a:latin typeface="Almarai Bold"/>
                <a:ea typeface="Almarai Bold"/>
                <a:cs typeface="Almarai Bold"/>
                <a:sym typeface="Almarai Bold"/>
                <a:rtl/>
              </a:rPr>
              <a:t>المباشر</a:t>
            </a:r>
          </a:p>
        </p:txBody>
      </p:sp>
      <p:sp>
        <p:nvSpPr>
          <p:cNvPr id="17" name="TextBox 17"/>
          <p:cNvSpPr txBox="1"/>
          <p:nvPr/>
        </p:nvSpPr>
        <p:spPr>
          <a:xfrm>
            <a:off x="5843637" y="7436155"/>
            <a:ext cx="1861350" cy="1013460"/>
          </a:xfrm>
          <a:prstGeom prst="rect">
            <a:avLst/>
          </a:prstGeom>
        </p:spPr>
        <p:txBody>
          <a:bodyPr lIns="0" tIns="0" rIns="0" bIns="0" rtlCol="0" anchor="t">
            <a:spAutoFit/>
          </a:bodyPr>
          <a:lstStyle/>
          <a:p>
            <a:pPr marL="0" lvl="1" indent="0" algn="ctr" rtl="1">
              <a:lnSpc>
                <a:spcPts val="3975"/>
              </a:lnSpc>
              <a:spcBef>
                <a:spcPct val="0"/>
              </a:spcBef>
            </a:pPr>
            <a:r>
              <a:rPr lang="ar-EG" sz="2650" u="none" strike="noStrike">
                <a:solidFill>
                  <a:srgbClr val="000000"/>
                </a:solidFill>
                <a:latin typeface="Almarai Bold"/>
                <a:ea typeface="Almarai Bold"/>
                <a:cs typeface="Almarai Bold"/>
                <a:sym typeface="Almarai Bold"/>
                <a:rtl/>
              </a:rPr>
              <a:t>الحوافز</a:t>
            </a:r>
          </a:p>
          <a:p>
            <a:pPr marL="0" lvl="1" indent="0" algn="ctr" rtl="1">
              <a:lnSpc>
                <a:spcPts val="3975"/>
              </a:lnSpc>
              <a:spcBef>
                <a:spcPct val="0"/>
              </a:spcBef>
            </a:pPr>
            <a:r>
              <a:rPr lang="ar-EG" sz="2650" u="none" strike="noStrike">
                <a:solidFill>
                  <a:srgbClr val="000000"/>
                </a:solidFill>
                <a:latin typeface="Almarai Bold"/>
                <a:ea typeface="Almarai Bold"/>
                <a:cs typeface="Almarai Bold"/>
                <a:sym typeface="Almarai Bold"/>
                <a:rtl/>
              </a:rPr>
              <a:t>الضريبية</a:t>
            </a:r>
          </a:p>
        </p:txBody>
      </p:sp>
      <p:sp>
        <p:nvSpPr>
          <p:cNvPr id="18" name="TextBox 18"/>
          <p:cNvSpPr txBox="1"/>
          <p:nvPr/>
        </p:nvSpPr>
        <p:spPr>
          <a:xfrm>
            <a:off x="3982287" y="7549838"/>
            <a:ext cx="1861350" cy="1013460"/>
          </a:xfrm>
          <a:prstGeom prst="rect">
            <a:avLst/>
          </a:prstGeom>
        </p:spPr>
        <p:txBody>
          <a:bodyPr lIns="0" tIns="0" rIns="0" bIns="0" rtlCol="0" anchor="t">
            <a:spAutoFit/>
          </a:bodyPr>
          <a:lstStyle/>
          <a:p>
            <a:pPr marL="0" lvl="1" indent="0" algn="ctr" rtl="1">
              <a:lnSpc>
                <a:spcPts val="3975"/>
              </a:lnSpc>
              <a:spcBef>
                <a:spcPct val="0"/>
              </a:spcBef>
            </a:pPr>
            <a:r>
              <a:rPr lang="ar-EG" sz="2650" u="none" strike="noStrike">
                <a:solidFill>
                  <a:srgbClr val="000000"/>
                </a:solidFill>
                <a:latin typeface="Almarai Bold"/>
                <a:ea typeface="Almarai Bold"/>
                <a:cs typeface="Almarai Bold"/>
                <a:sym typeface="Almarai Bold"/>
                <a:rtl/>
              </a:rPr>
              <a:t>ضمانات القروض</a:t>
            </a:r>
          </a:p>
        </p:txBody>
      </p:sp>
      <p:sp>
        <p:nvSpPr>
          <p:cNvPr id="19" name="TextBox 19"/>
          <p:cNvSpPr txBox="1"/>
          <p:nvPr/>
        </p:nvSpPr>
        <p:spPr>
          <a:xfrm>
            <a:off x="1483229" y="7121830"/>
            <a:ext cx="2681953" cy="1436370"/>
          </a:xfrm>
          <a:prstGeom prst="rect">
            <a:avLst/>
          </a:prstGeom>
        </p:spPr>
        <p:txBody>
          <a:bodyPr lIns="0" tIns="0" rIns="0" bIns="0" rtlCol="0" anchor="t">
            <a:spAutoFit/>
          </a:bodyPr>
          <a:lstStyle/>
          <a:p>
            <a:pPr marL="0" lvl="1" indent="0" algn="ctr" rtl="1">
              <a:lnSpc>
                <a:spcPts val="3825"/>
              </a:lnSpc>
              <a:spcBef>
                <a:spcPct val="0"/>
              </a:spcBef>
            </a:pPr>
            <a:r>
              <a:rPr lang="ar-EG" sz="2550" u="none" strike="noStrike">
                <a:solidFill>
                  <a:srgbClr val="000000"/>
                </a:solidFill>
                <a:latin typeface="Almarai Bold"/>
                <a:ea typeface="Almarai Bold"/>
                <a:cs typeface="Almarai Bold"/>
                <a:sym typeface="Almarai Bold"/>
                <a:rtl/>
              </a:rPr>
              <a:t>الانفاق</a:t>
            </a:r>
          </a:p>
          <a:p>
            <a:pPr marL="0" lvl="1" indent="0" algn="ctr" rtl="1">
              <a:lnSpc>
                <a:spcPts val="3825"/>
              </a:lnSpc>
              <a:spcBef>
                <a:spcPct val="0"/>
              </a:spcBef>
            </a:pPr>
            <a:r>
              <a:rPr lang="ar-EG" sz="2550" u="none" strike="noStrike">
                <a:solidFill>
                  <a:srgbClr val="000000"/>
                </a:solidFill>
                <a:latin typeface="Almarai Bold"/>
                <a:ea typeface="Almarai Bold"/>
                <a:cs typeface="Almarai Bold"/>
                <a:sym typeface="Almarai Bold"/>
                <a:rtl/>
              </a:rPr>
              <a:t>العام على البحث والتطوير</a:t>
            </a:r>
          </a:p>
        </p:txBody>
      </p:sp>
      <p:sp>
        <p:nvSpPr>
          <p:cNvPr id="20" name="TextBox 20"/>
          <p:cNvSpPr txBox="1"/>
          <p:nvPr/>
        </p:nvSpPr>
        <p:spPr>
          <a:xfrm>
            <a:off x="10210327" y="1207885"/>
            <a:ext cx="6533797" cy="676037"/>
          </a:xfrm>
          <a:prstGeom prst="rect">
            <a:avLst/>
          </a:prstGeom>
        </p:spPr>
        <p:txBody>
          <a:bodyPr lIns="0" tIns="0" rIns="0" bIns="0" rtlCol="0" anchor="t">
            <a:spAutoFit/>
          </a:bodyPr>
          <a:lstStyle/>
          <a:p>
            <a:pPr marL="0" lvl="0" indent="0" algn="ctr" rtl="1">
              <a:lnSpc>
                <a:spcPts val="5224"/>
              </a:lnSpc>
              <a:spcBef>
                <a:spcPct val="0"/>
              </a:spcBef>
            </a:pPr>
            <a:r>
              <a:rPr lang="ar-EG" sz="4353" u="none" strike="noStrike">
                <a:solidFill>
                  <a:srgbClr val="156082"/>
                </a:solidFill>
                <a:latin typeface="Almarai Bold"/>
                <a:ea typeface="Almarai Bold"/>
                <a:cs typeface="Almarai Bold"/>
                <a:sym typeface="Almarai Bold"/>
                <a:rtl/>
              </a:rPr>
              <a:t>أدوات التمويل</a:t>
            </a:r>
          </a:p>
        </p:txBody>
      </p:sp>
      <p:sp>
        <p:nvSpPr>
          <p:cNvPr id="21" name="Freeform 21"/>
          <p:cNvSpPr/>
          <p:nvPr/>
        </p:nvSpPr>
        <p:spPr>
          <a:xfrm>
            <a:off x="3262322" y="4924287"/>
            <a:ext cx="3844342" cy="1202231"/>
          </a:xfrm>
          <a:custGeom>
            <a:avLst/>
            <a:gdLst/>
            <a:ahLst/>
            <a:cxnLst/>
            <a:rect l="l" t="t" r="r" b="b"/>
            <a:pathLst>
              <a:path w="3844342" h="1202231">
                <a:moveTo>
                  <a:pt x="0" y="0"/>
                </a:moveTo>
                <a:lnTo>
                  <a:pt x="3844342" y="0"/>
                </a:lnTo>
                <a:lnTo>
                  <a:pt x="3844342" y="1202231"/>
                </a:lnTo>
                <a:lnTo>
                  <a:pt x="0" y="12022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2" name="Freeform 22"/>
          <p:cNvSpPr/>
          <p:nvPr/>
        </p:nvSpPr>
        <p:spPr>
          <a:xfrm rot="2700000" flipH="1">
            <a:off x="7734550" y="4002511"/>
            <a:ext cx="620744" cy="1469216"/>
          </a:xfrm>
          <a:custGeom>
            <a:avLst/>
            <a:gdLst/>
            <a:ahLst/>
            <a:cxnLst/>
            <a:rect l="l" t="t" r="r" b="b"/>
            <a:pathLst>
              <a:path w="620744" h="1469216">
                <a:moveTo>
                  <a:pt x="620743" y="0"/>
                </a:moveTo>
                <a:lnTo>
                  <a:pt x="0" y="0"/>
                </a:lnTo>
                <a:lnTo>
                  <a:pt x="0" y="1469217"/>
                </a:lnTo>
                <a:lnTo>
                  <a:pt x="620743" y="1469217"/>
                </a:lnTo>
                <a:lnTo>
                  <a:pt x="62074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Freeform 23"/>
          <p:cNvSpPr/>
          <p:nvPr/>
        </p:nvSpPr>
        <p:spPr>
          <a:xfrm rot="-2635174" flipH="1">
            <a:off x="9926195" y="4000240"/>
            <a:ext cx="622663" cy="1473759"/>
          </a:xfrm>
          <a:custGeom>
            <a:avLst/>
            <a:gdLst/>
            <a:ahLst/>
            <a:cxnLst/>
            <a:rect l="l" t="t" r="r" b="b"/>
            <a:pathLst>
              <a:path w="622663" h="1473759">
                <a:moveTo>
                  <a:pt x="622663" y="0"/>
                </a:moveTo>
                <a:lnTo>
                  <a:pt x="0" y="0"/>
                </a:lnTo>
                <a:lnTo>
                  <a:pt x="0" y="1473759"/>
                </a:lnTo>
                <a:lnTo>
                  <a:pt x="622663" y="1473759"/>
                </a:lnTo>
                <a:lnTo>
                  <a:pt x="62266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3" name="TextBox 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13</a:t>
            </a:r>
          </a:p>
        </p:txBody>
      </p:sp>
      <p:grpSp>
        <p:nvGrpSpPr>
          <p:cNvPr id="4" name="Group 4"/>
          <p:cNvGrpSpPr/>
          <p:nvPr/>
        </p:nvGrpSpPr>
        <p:grpSpPr>
          <a:xfrm>
            <a:off x="8252957" y="2936554"/>
            <a:ext cx="8686303" cy="5767288"/>
            <a:chOff x="0" y="0"/>
            <a:chExt cx="2287751" cy="1518956"/>
          </a:xfrm>
        </p:grpSpPr>
        <p:sp>
          <p:nvSpPr>
            <p:cNvPr id="5" name="Freeform 5"/>
            <p:cNvSpPr/>
            <p:nvPr/>
          </p:nvSpPr>
          <p:spPr>
            <a:xfrm>
              <a:off x="0" y="0"/>
              <a:ext cx="2287751" cy="1518956"/>
            </a:xfrm>
            <a:custGeom>
              <a:avLst/>
              <a:gdLst/>
              <a:ahLst/>
              <a:cxnLst/>
              <a:rect l="l" t="t" r="r" b="b"/>
              <a:pathLst>
                <a:path w="2287751" h="1518956">
                  <a:moveTo>
                    <a:pt x="27630" y="0"/>
                  </a:moveTo>
                  <a:lnTo>
                    <a:pt x="2260121" y="0"/>
                  </a:lnTo>
                  <a:cubicBezTo>
                    <a:pt x="2275380" y="0"/>
                    <a:pt x="2287751" y="12370"/>
                    <a:pt x="2287751" y="27630"/>
                  </a:cubicBezTo>
                  <a:lnTo>
                    <a:pt x="2287751" y="1491327"/>
                  </a:lnTo>
                  <a:cubicBezTo>
                    <a:pt x="2287751" y="1498655"/>
                    <a:pt x="2284840" y="1505682"/>
                    <a:pt x="2279658" y="1510864"/>
                  </a:cubicBezTo>
                  <a:cubicBezTo>
                    <a:pt x="2274477" y="1516045"/>
                    <a:pt x="2267449" y="1518956"/>
                    <a:pt x="2260121" y="1518956"/>
                  </a:cubicBezTo>
                  <a:lnTo>
                    <a:pt x="27630" y="1518956"/>
                  </a:lnTo>
                  <a:cubicBezTo>
                    <a:pt x="12370" y="1518956"/>
                    <a:pt x="0" y="1506586"/>
                    <a:pt x="0" y="1491327"/>
                  </a:cubicBezTo>
                  <a:lnTo>
                    <a:pt x="0" y="27630"/>
                  </a:lnTo>
                  <a:cubicBezTo>
                    <a:pt x="0" y="12370"/>
                    <a:pt x="12370" y="0"/>
                    <a:pt x="27630" y="0"/>
                  </a:cubicBezTo>
                  <a:close/>
                </a:path>
              </a:pathLst>
            </a:custGeom>
            <a:solidFill>
              <a:srgbClr val="F8FCFF"/>
            </a:solidFill>
            <a:ln w="19050" cap="rnd">
              <a:solidFill>
                <a:srgbClr val="83CBEB"/>
              </a:solidFill>
              <a:prstDash val="lgDash"/>
              <a:round/>
            </a:ln>
          </p:spPr>
          <p:txBody>
            <a:bodyPr/>
            <a:lstStyle/>
            <a:p>
              <a:endParaRPr lang="en-US"/>
            </a:p>
          </p:txBody>
        </p:sp>
        <p:sp>
          <p:nvSpPr>
            <p:cNvPr id="6" name="TextBox 6"/>
            <p:cNvSpPr txBox="1"/>
            <p:nvPr/>
          </p:nvSpPr>
          <p:spPr>
            <a:xfrm>
              <a:off x="0" y="-19050"/>
              <a:ext cx="2287751" cy="1538006"/>
            </a:xfrm>
            <a:prstGeom prst="rect">
              <a:avLst/>
            </a:prstGeom>
          </p:spPr>
          <p:txBody>
            <a:bodyPr lIns="50800" tIns="50800" rIns="50800" bIns="50800" rtlCol="0" anchor="ctr"/>
            <a:lstStyle/>
            <a:p>
              <a:pPr algn="ctr">
                <a:lnSpc>
                  <a:spcPts val="2160"/>
                </a:lnSpc>
              </a:pPr>
              <a:endParaRPr/>
            </a:p>
          </p:txBody>
        </p:sp>
      </p:grpSp>
      <p:sp>
        <p:nvSpPr>
          <p:cNvPr id="7" name="TextBox 7"/>
          <p:cNvSpPr txBox="1"/>
          <p:nvPr/>
        </p:nvSpPr>
        <p:spPr>
          <a:xfrm>
            <a:off x="8252957" y="2908502"/>
            <a:ext cx="8686303" cy="5541747"/>
          </a:xfrm>
          <a:prstGeom prst="rect">
            <a:avLst/>
          </a:prstGeom>
        </p:spPr>
        <p:txBody>
          <a:bodyPr lIns="0" tIns="0" rIns="0" bIns="0" rtlCol="0" anchor="t">
            <a:spAutoFit/>
          </a:bodyPr>
          <a:lstStyle/>
          <a:p>
            <a:pPr marL="632584" lvl="1" indent="-316292" algn="r" rtl="1">
              <a:lnSpc>
                <a:spcPts val="4805"/>
              </a:lnSpc>
              <a:buAutoNum type="arabicPeriod"/>
            </a:pPr>
            <a:r>
              <a:rPr lang="ar-EG" sz="2929" u="none" strike="noStrike">
                <a:solidFill>
                  <a:srgbClr val="000000"/>
                </a:solidFill>
                <a:latin typeface="Almarai Bold"/>
                <a:ea typeface="Almarai Bold"/>
                <a:cs typeface="Almarai Bold"/>
                <a:sym typeface="Almarai Bold"/>
                <a:rtl/>
              </a:rPr>
              <a:t>يشمل التمويل الخاص ما يلي: المدخرات الشخصية والأسرة والأصدقاء</a:t>
            </a:r>
          </a:p>
          <a:p>
            <a:pPr marL="632584" lvl="1" indent="-316292" algn="r" rtl="1">
              <a:lnSpc>
                <a:spcPts val="4805"/>
              </a:lnSpc>
              <a:buAutoNum type="arabicPeriod"/>
            </a:pPr>
            <a:r>
              <a:rPr lang="ar-EG" sz="2929" u="none" strike="noStrike">
                <a:solidFill>
                  <a:srgbClr val="000000"/>
                </a:solidFill>
                <a:latin typeface="Almarai Bold"/>
                <a:ea typeface="Almarai Bold"/>
                <a:cs typeface="Almarai Bold"/>
                <a:sym typeface="Almarai Bold"/>
                <a:rtl/>
              </a:rPr>
              <a:t>مدخرات الشركاء (أو الموظفين) الشخصية</a:t>
            </a:r>
          </a:p>
          <a:p>
            <a:pPr marL="632584" lvl="1" indent="-316292" algn="r" rtl="1">
              <a:lnSpc>
                <a:spcPts val="4805"/>
              </a:lnSpc>
              <a:buAutoNum type="arabicPeriod"/>
            </a:pPr>
            <a:r>
              <a:rPr lang="ar-EG" sz="2929" u="none" strike="noStrike">
                <a:solidFill>
                  <a:srgbClr val="000000"/>
                </a:solidFill>
                <a:latin typeface="Almarai Bold"/>
                <a:ea typeface="Almarai Bold"/>
                <a:cs typeface="Almarai Bold"/>
                <a:sym typeface="Almarai Bold"/>
                <a:rtl/>
              </a:rPr>
              <a:t>الأرباح غير الموزعة</a:t>
            </a:r>
          </a:p>
          <a:p>
            <a:pPr marL="632584" lvl="1" indent="-316292" algn="r" rtl="1">
              <a:lnSpc>
                <a:spcPts val="4805"/>
              </a:lnSpc>
              <a:buAutoNum type="arabicPeriod"/>
            </a:pPr>
            <a:r>
              <a:rPr lang="ar-EG" sz="2929" u="none" strike="noStrike">
                <a:solidFill>
                  <a:srgbClr val="000000"/>
                </a:solidFill>
                <a:latin typeface="Almarai Bold"/>
                <a:ea typeface="Almarai Bold"/>
                <a:cs typeface="Almarai Bold"/>
                <a:sym typeface="Almarai Bold"/>
                <a:rtl/>
              </a:rPr>
              <a:t>المستثمرون الملائكة </a:t>
            </a:r>
            <a:r>
              <a:rPr lang="en-US" sz="2929" u="none" strike="noStrike">
                <a:solidFill>
                  <a:srgbClr val="000000"/>
                </a:solidFill>
                <a:latin typeface="Almarai Bold"/>
                <a:ea typeface="Almarai Bold"/>
                <a:cs typeface="Almarai Bold"/>
                <a:sym typeface="Almarai Bold"/>
              </a:rPr>
              <a:t>Angel Investors</a:t>
            </a:r>
          </a:p>
          <a:p>
            <a:pPr marL="632584" lvl="1" indent="-316292" algn="r" rtl="1">
              <a:lnSpc>
                <a:spcPts val="4805"/>
              </a:lnSpc>
              <a:buAutoNum type="arabicPeriod"/>
            </a:pPr>
            <a:r>
              <a:rPr lang="ar-EG" sz="2929" u="none" strike="noStrike">
                <a:solidFill>
                  <a:srgbClr val="000000"/>
                </a:solidFill>
                <a:latin typeface="Almarai Bold"/>
                <a:ea typeface="Almarai Bold"/>
                <a:cs typeface="Almarai Bold"/>
                <a:sym typeface="Almarai Bold"/>
                <a:rtl/>
              </a:rPr>
              <a:t>رأس المال الجريء </a:t>
            </a:r>
            <a:r>
              <a:rPr lang="en-US" sz="2929" u="none" strike="noStrike">
                <a:solidFill>
                  <a:srgbClr val="000000"/>
                </a:solidFill>
                <a:latin typeface="Almarai Bold"/>
                <a:ea typeface="Almarai Bold"/>
                <a:cs typeface="Almarai Bold"/>
                <a:sym typeface="Almarai Bold"/>
              </a:rPr>
              <a:t>Venture Capital</a:t>
            </a:r>
          </a:p>
          <a:p>
            <a:pPr marL="632584" lvl="1" indent="-316292" algn="r" rtl="1">
              <a:lnSpc>
                <a:spcPts val="4805"/>
              </a:lnSpc>
              <a:buAutoNum type="arabicPeriod"/>
            </a:pPr>
            <a:r>
              <a:rPr lang="ar-EG" sz="2929" u="none" strike="noStrike">
                <a:solidFill>
                  <a:srgbClr val="000000"/>
                </a:solidFill>
                <a:latin typeface="Almarai Bold"/>
                <a:ea typeface="Almarai Bold"/>
                <a:cs typeface="Almarai Bold"/>
                <a:sym typeface="Almarai Bold"/>
                <a:rtl/>
              </a:rPr>
              <a:t>القروض المصرفية</a:t>
            </a:r>
          </a:p>
          <a:p>
            <a:pPr marL="632584" lvl="1" indent="-316292" algn="r" rtl="1">
              <a:lnSpc>
                <a:spcPts val="4805"/>
              </a:lnSpc>
              <a:buAutoNum type="arabicPeriod"/>
            </a:pPr>
            <a:r>
              <a:rPr lang="ar-EG" sz="2929" u="none" strike="noStrike">
                <a:solidFill>
                  <a:srgbClr val="000000"/>
                </a:solidFill>
                <a:latin typeface="Almarai Bold"/>
                <a:ea typeface="Almarai Bold"/>
                <a:cs typeface="Almarai Bold"/>
                <a:sym typeface="Almarai Bold"/>
                <a:rtl/>
              </a:rPr>
              <a:t>تمويل سلاسل القيمة </a:t>
            </a:r>
          </a:p>
          <a:p>
            <a:pPr marL="632584" lvl="1" indent="-316292" algn="r" rtl="1">
              <a:lnSpc>
                <a:spcPts val="4805"/>
              </a:lnSpc>
              <a:buAutoNum type="arabicPeriod"/>
            </a:pPr>
            <a:r>
              <a:rPr lang="ar-EG" sz="2929" u="none" strike="noStrike">
                <a:solidFill>
                  <a:srgbClr val="000000"/>
                </a:solidFill>
                <a:latin typeface="Almarai Bold"/>
                <a:ea typeface="Almarai Bold"/>
                <a:cs typeface="Almarai Bold"/>
                <a:sym typeface="Almarai Bold"/>
                <a:rtl/>
              </a:rPr>
              <a:t>التمويل الجماعي </a:t>
            </a:r>
            <a:r>
              <a:rPr lang="en-US" sz="2929" u="none" strike="noStrike">
                <a:solidFill>
                  <a:srgbClr val="000000"/>
                </a:solidFill>
                <a:latin typeface="Almarai Bold"/>
                <a:ea typeface="Almarai Bold"/>
                <a:cs typeface="Almarai Bold"/>
                <a:sym typeface="Almarai Bold"/>
              </a:rPr>
              <a:t>Crowd Funding</a:t>
            </a:r>
          </a:p>
        </p:txBody>
      </p:sp>
      <p:grpSp>
        <p:nvGrpSpPr>
          <p:cNvPr id="8" name="Group 8"/>
          <p:cNvGrpSpPr/>
          <p:nvPr/>
        </p:nvGrpSpPr>
        <p:grpSpPr>
          <a:xfrm>
            <a:off x="0" y="3281117"/>
            <a:ext cx="3977405" cy="4929868"/>
            <a:chOff x="0" y="0"/>
            <a:chExt cx="1047547" cy="1298401"/>
          </a:xfrm>
        </p:grpSpPr>
        <p:sp>
          <p:nvSpPr>
            <p:cNvPr id="9" name="Freeform 9"/>
            <p:cNvSpPr/>
            <p:nvPr/>
          </p:nvSpPr>
          <p:spPr>
            <a:xfrm>
              <a:off x="0" y="0"/>
              <a:ext cx="1047547" cy="1298401"/>
            </a:xfrm>
            <a:custGeom>
              <a:avLst/>
              <a:gdLst/>
              <a:ahLst/>
              <a:cxnLst/>
              <a:rect l="l" t="t" r="r" b="b"/>
              <a:pathLst>
                <a:path w="1047547" h="1298401">
                  <a:moveTo>
                    <a:pt x="0" y="0"/>
                  </a:moveTo>
                  <a:lnTo>
                    <a:pt x="1047547" y="0"/>
                  </a:lnTo>
                  <a:lnTo>
                    <a:pt x="1047547" y="1298401"/>
                  </a:lnTo>
                  <a:lnTo>
                    <a:pt x="0" y="1298401"/>
                  </a:lnTo>
                  <a:close/>
                </a:path>
              </a:pathLst>
            </a:custGeom>
            <a:solidFill>
              <a:srgbClr val="90ADC6"/>
            </a:solidFill>
          </p:spPr>
          <p:txBody>
            <a:bodyPr/>
            <a:lstStyle/>
            <a:p>
              <a:endParaRPr lang="en-US"/>
            </a:p>
          </p:txBody>
        </p:sp>
        <p:sp>
          <p:nvSpPr>
            <p:cNvPr id="10" name="TextBox 10"/>
            <p:cNvSpPr txBox="1"/>
            <p:nvPr/>
          </p:nvSpPr>
          <p:spPr>
            <a:xfrm>
              <a:off x="0" y="0"/>
              <a:ext cx="1047547" cy="1298401"/>
            </a:xfrm>
            <a:prstGeom prst="rect">
              <a:avLst/>
            </a:prstGeom>
          </p:spPr>
          <p:txBody>
            <a:bodyPr lIns="50800" tIns="50800" rIns="50800" bIns="50800" rtlCol="0" anchor="ctr"/>
            <a:lstStyle/>
            <a:p>
              <a:pPr algn="ctr">
                <a:lnSpc>
                  <a:spcPts val="2160"/>
                </a:lnSpc>
              </a:pPr>
              <a:endParaRPr/>
            </a:p>
          </p:txBody>
        </p:sp>
      </p:grpSp>
      <p:grpSp>
        <p:nvGrpSpPr>
          <p:cNvPr id="11" name="Group 11"/>
          <p:cNvGrpSpPr/>
          <p:nvPr/>
        </p:nvGrpSpPr>
        <p:grpSpPr>
          <a:xfrm>
            <a:off x="3977405" y="3281117"/>
            <a:ext cx="3977405" cy="4929868"/>
            <a:chOff x="0" y="0"/>
            <a:chExt cx="1047547" cy="1298401"/>
          </a:xfrm>
        </p:grpSpPr>
        <p:sp>
          <p:nvSpPr>
            <p:cNvPr id="12" name="Freeform 12"/>
            <p:cNvSpPr/>
            <p:nvPr/>
          </p:nvSpPr>
          <p:spPr>
            <a:xfrm>
              <a:off x="0" y="0"/>
              <a:ext cx="1047547" cy="1298401"/>
            </a:xfrm>
            <a:custGeom>
              <a:avLst/>
              <a:gdLst/>
              <a:ahLst/>
              <a:cxnLst/>
              <a:rect l="l" t="t" r="r" b="b"/>
              <a:pathLst>
                <a:path w="1047547" h="1298401">
                  <a:moveTo>
                    <a:pt x="0" y="0"/>
                  </a:moveTo>
                  <a:lnTo>
                    <a:pt x="1047547" y="0"/>
                  </a:lnTo>
                  <a:lnTo>
                    <a:pt x="1047547" y="1298401"/>
                  </a:lnTo>
                  <a:lnTo>
                    <a:pt x="0" y="1298401"/>
                  </a:lnTo>
                  <a:close/>
                </a:path>
              </a:pathLst>
            </a:custGeom>
            <a:solidFill>
              <a:srgbClr val="FFDE59"/>
            </a:solidFill>
          </p:spPr>
          <p:txBody>
            <a:bodyPr/>
            <a:lstStyle/>
            <a:p>
              <a:endParaRPr lang="en-US"/>
            </a:p>
          </p:txBody>
        </p:sp>
        <p:sp>
          <p:nvSpPr>
            <p:cNvPr id="13" name="TextBox 13"/>
            <p:cNvSpPr txBox="1"/>
            <p:nvPr/>
          </p:nvSpPr>
          <p:spPr>
            <a:xfrm>
              <a:off x="0" y="0"/>
              <a:ext cx="1047547" cy="1298401"/>
            </a:xfrm>
            <a:prstGeom prst="rect">
              <a:avLst/>
            </a:prstGeom>
          </p:spPr>
          <p:txBody>
            <a:bodyPr lIns="50800" tIns="50800" rIns="50800" bIns="50800" rtlCol="0" anchor="ctr"/>
            <a:lstStyle/>
            <a:p>
              <a:pPr algn="ctr">
                <a:lnSpc>
                  <a:spcPts val="2160"/>
                </a:lnSpc>
              </a:pPr>
              <a:endParaRPr/>
            </a:p>
          </p:txBody>
        </p:sp>
      </p:grpSp>
      <p:sp>
        <p:nvSpPr>
          <p:cNvPr id="14" name="Freeform 14"/>
          <p:cNvSpPr/>
          <p:nvPr/>
        </p:nvSpPr>
        <p:spPr>
          <a:xfrm>
            <a:off x="0" y="3487277"/>
            <a:ext cx="7954810" cy="4517546"/>
          </a:xfrm>
          <a:custGeom>
            <a:avLst/>
            <a:gdLst/>
            <a:ahLst/>
            <a:cxnLst/>
            <a:rect l="l" t="t" r="r" b="b"/>
            <a:pathLst>
              <a:path w="7954810" h="4517546">
                <a:moveTo>
                  <a:pt x="0" y="0"/>
                </a:moveTo>
                <a:lnTo>
                  <a:pt x="7954810" y="0"/>
                </a:lnTo>
                <a:lnTo>
                  <a:pt x="7954810" y="4517547"/>
                </a:lnTo>
                <a:lnTo>
                  <a:pt x="0" y="4517547"/>
                </a:lnTo>
                <a:lnTo>
                  <a:pt x="0" y="0"/>
                </a:lnTo>
                <a:close/>
              </a:path>
            </a:pathLst>
          </a:custGeom>
          <a:blipFill>
            <a:blip r:embed="rId2"/>
            <a:stretch>
              <a:fillRect/>
            </a:stretch>
          </a:blipFill>
        </p:spPr>
        <p:txBody>
          <a:bodyPr/>
          <a:lstStyle/>
          <a:p>
            <a:endParaRPr lang="en-US"/>
          </a:p>
        </p:txBody>
      </p:sp>
      <p:sp>
        <p:nvSpPr>
          <p:cNvPr id="15" name="Freeform 15"/>
          <p:cNvSpPr/>
          <p:nvPr/>
        </p:nvSpPr>
        <p:spPr>
          <a:xfrm flipH="1">
            <a:off x="9878753" y="988175"/>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TextBox 16"/>
          <p:cNvSpPr txBox="1"/>
          <p:nvPr/>
        </p:nvSpPr>
        <p:spPr>
          <a:xfrm>
            <a:off x="9878753" y="1243175"/>
            <a:ext cx="6800287" cy="685800"/>
          </a:xfrm>
          <a:prstGeom prst="rect">
            <a:avLst/>
          </a:prstGeom>
        </p:spPr>
        <p:txBody>
          <a:bodyPr lIns="0" tIns="0" rIns="0" bIns="0" rtlCol="0" anchor="t">
            <a:spAutoFit/>
          </a:bodyPr>
          <a:lstStyle/>
          <a:p>
            <a:pPr marL="0" lvl="0" indent="0" algn="ctr" rtl="1">
              <a:lnSpc>
                <a:spcPts val="5224"/>
              </a:lnSpc>
              <a:spcBef>
                <a:spcPct val="0"/>
              </a:spcBef>
            </a:pPr>
            <a:r>
              <a:rPr lang="ar-EG" sz="4353" u="none" strike="noStrike">
                <a:solidFill>
                  <a:srgbClr val="156082"/>
                </a:solidFill>
                <a:latin typeface="Almarai Bold"/>
                <a:ea typeface="Almarai Bold"/>
                <a:cs typeface="Almarai Bold"/>
                <a:sym typeface="Almarai Bold"/>
                <a:rtl/>
              </a:rPr>
              <a:t>التمويل المباشر للابتكار </a:t>
            </a:r>
          </a:p>
        </p:txBody>
      </p:sp>
      <p:sp>
        <p:nvSpPr>
          <p:cNvPr id="17" name="TextBox 17"/>
          <p:cNvSpPr txBox="1"/>
          <p:nvPr/>
        </p:nvSpPr>
        <p:spPr>
          <a:xfrm>
            <a:off x="9610556" y="2308427"/>
            <a:ext cx="7648744" cy="523875"/>
          </a:xfrm>
          <a:prstGeom prst="rect">
            <a:avLst/>
          </a:prstGeom>
        </p:spPr>
        <p:txBody>
          <a:bodyPr lIns="0" tIns="0" rIns="0" bIns="0" rtlCol="0" anchor="t">
            <a:spAutoFit/>
          </a:bodyPr>
          <a:lstStyle/>
          <a:p>
            <a:pPr algn="just" rtl="1">
              <a:lnSpc>
                <a:spcPts val="4125"/>
              </a:lnSpc>
            </a:pPr>
            <a:r>
              <a:rPr lang="ar-EG" sz="2750">
                <a:solidFill>
                  <a:srgbClr val="000000"/>
                </a:solidFill>
                <a:latin typeface="Almarai Bold"/>
                <a:ea typeface="Almarai Bold"/>
                <a:cs typeface="Almarai Bold"/>
                <a:sym typeface="Almarai Bold"/>
                <a:rtl/>
              </a:rPr>
              <a:t>أ‌. التمويل الخاص</a:t>
            </a:r>
          </a:p>
        </p:txBody>
      </p:sp>
      <p:sp>
        <p:nvSpPr>
          <p:cNvPr id="18" name="Freeform 18"/>
          <p:cNvSpPr/>
          <p:nvPr/>
        </p:nvSpPr>
        <p:spPr>
          <a:xfrm>
            <a:off x="0" y="-249781"/>
            <a:ext cx="2136489" cy="2867770"/>
          </a:xfrm>
          <a:custGeom>
            <a:avLst/>
            <a:gdLst/>
            <a:ahLst/>
            <a:cxnLst/>
            <a:rect l="l" t="t" r="r" b="b"/>
            <a:pathLst>
              <a:path w="2136489" h="2867770">
                <a:moveTo>
                  <a:pt x="0" y="0"/>
                </a:moveTo>
                <a:lnTo>
                  <a:pt x="2136489" y="0"/>
                </a:lnTo>
                <a:lnTo>
                  <a:pt x="2136489" y="2867771"/>
                </a:lnTo>
                <a:lnTo>
                  <a:pt x="0" y="28677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3" name="TextBox 3"/>
          <p:cNvSpPr txBox="1"/>
          <p:nvPr/>
        </p:nvSpPr>
        <p:spPr>
          <a:xfrm>
            <a:off x="13007340" y="9675019"/>
            <a:ext cx="3931920" cy="266700"/>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14</a:t>
            </a:r>
          </a:p>
        </p:txBody>
      </p:sp>
      <p:grpSp>
        <p:nvGrpSpPr>
          <p:cNvPr id="4" name="Group 4"/>
          <p:cNvGrpSpPr/>
          <p:nvPr/>
        </p:nvGrpSpPr>
        <p:grpSpPr>
          <a:xfrm>
            <a:off x="2136489" y="3106418"/>
            <a:ext cx="14681702" cy="1667426"/>
            <a:chOff x="0" y="0"/>
            <a:chExt cx="3866786" cy="439157"/>
          </a:xfrm>
        </p:grpSpPr>
        <p:sp>
          <p:nvSpPr>
            <p:cNvPr id="5" name="Freeform 5"/>
            <p:cNvSpPr/>
            <p:nvPr/>
          </p:nvSpPr>
          <p:spPr>
            <a:xfrm>
              <a:off x="0" y="0"/>
              <a:ext cx="3866786" cy="439157"/>
            </a:xfrm>
            <a:custGeom>
              <a:avLst/>
              <a:gdLst/>
              <a:ahLst/>
              <a:cxnLst/>
              <a:rect l="l" t="t" r="r" b="b"/>
              <a:pathLst>
                <a:path w="3866786" h="439157">
                  <a:moveTo>
                    <a:pt x="16347" y="0"/>
                  </a:moveTo>
                  <a:lnTo>
                    <a:pt x="3850439" y="0"/>
                  </a:lnTo>
                  <a:cubicBezTo>
                    <a:pt x="3854774" y="0"/>
                    <a:pt x="3858932" y="1722"/>
                    <a:pt x="3861998" y="4788"/>
                  </a:cubicBezTo>
                  <a:cubicBezTo>
                    <a:pt x="3865063" y="7854"/>
                    <a:pt x="3866786" y="12011"/>
                    <a:pt x="3866786" y="16347"/>
                  </a:cubicBezTo>
                  <a:lnTo>
                    <a:pt x="3866786" y="422811"/>
                  </a:lnTo>
                  <a:cubicBezTo>
                    <a:pt x="3866786" y="431839"/>
                    <a:pt x="3859467" y="439157"/>
                    <a:pt x="3850439" y="439157"/>
                  </a:cubicBezTo>
                  <a:lnTo>
                    <a:pt x="16347" y="439157"/>
                  </a:lnTo>
                  <a:cubicBezTo>
                    <a:pt x="7319" y="439157"/>
                    <a:pt x="0" y="431839"/>
                    <a:pt x="0" y="422811"/>
                  </a:cubicBezTo>
                  <a:lnTo>
                    <a:pt x="0" y="16347"/>
                  </a:lnTo>
                  <a:cubicBezTo>
                    <a:pt x="0" y="7319"/>
                    <a:pt x="7319" y="0"/>
                    <a:pt x="16347" y="0"/>
                  </a:cubicBezTo>
                  <a:close/>
                </a:path>
              </a:pathLst>
            </a:custGeom>
            <a:solidFill>
              <a:srgbClr val="F8FCFF"/>
            </a:solidFill>
            <a:ln w="19050" cap="rnd">
              <a:solidFill>
                <a:srgbClr val="83CBEB"/>
              </a:solidFill>
              <a:prstDash val="lgDash"/>
              <a:round/>
            </a:ln>
          </p:spPr>
          <p:txBody>
            <a:bodyPr/>
            <a:lstStyle/>
            <a:p>
              <a:endParaRPr lang="en-US"/>
            </a:p>
          </p:txBody>
        </p:sp>
        <p:sp>
          <p:nvSpPr>
            <p:cNvPr id="6" name="TextBox 6"/>
            <p:cNvSpPr txBox="1"/>
            <p:nvPr/>
          </p:nvSpPr>
          <p:spPr>
            <a:xfrm>
              <a:off x="0" y="-19050"/>
              <a:ext cx="3866786" cy="458207"/>
            </a:xfrm>
            <a:prstGeom prst="rect">
              <a:avLst/>
            </a:prstGeom>
          </p:spPr>
          <p:txBody>
            <a:bodyPr lIns="50800" tIns="50800" rIns="50800" bIns="50800" rtlCol="0" anchor="ctr"/>
            <a:lstStyle/>
            <a:p>
              <a:pPr algn="ctr">
                <a:lnSpc>
                  <a:spcPts val="2160"/>
                </a:lnSpc>
              </a:pPr>
              <a:endParaRPr/>
            </a:p>
          </p:txBody>
        </p:sp>
      </p:grpSp>
      <p:sp>
        <p:nvSpPr>
          <p:cNvPr id="7" name="TextBox 7"/>
          <p:cNvSpPr txBox="1"/>
          <p:nvPr/>
        </p:nvSpPr>
        <p:spPr>
          <a:xfrm>
            <a:off x="8252957" y="3175202"/>
            <a:ext cx="8686303" cy="1207872"/>
          </a:xfrm>
          <a:prstGeom prst="rect">
            <a:avLst/>
          </a:prstGeom>
        </p:spPr>
        <p:txBody>
          <a:bodyPr lIns="0" tIns="0" rIns="0" bIns="0" rtlCol="0" anchor="t">
            <a:spAutoFit/>
          </a:bodyPr>
          <a:lstStyle/>
          <a:p>
            <a:pPr marL="632584" lvl="1" indent="-316292" algn="r" rtl="1">
              <a:lnSpc>
                <a:spcPts val="4805"/>
              </a:lnSpc>
              <a:buAutoNum type="arabicPeriod"/>
            </a:pPr>
            <a:r>
              <a:rPr lang="ar-EG" sz="2929">
                <a:solidFill>
                  <a:srgbClr val="000000"/>
                </a:solidFill>
                <a:latin typeface="Almarai Bold"/>
                <a:ea typeface="Almarai Bold"/>
                <a:cs typeface="Almarai Bold"/>
                <a:sym typeface="Almarai Bold"/>
                <a:rtl/>
              </a:rPr>
              <a:t>التمويل الأولي</a:t>
            </a:r>
          </a:p>
          <a:p>
            <a:pPr marL="632584" lvl="1" indent="-316292" algn="r" rtl="1">
              <a:lnSpc>
                <a:spcPts val="4805"/>
              </a:lnSpc>
              <a:buAutoNum type="arabicPeriod"/>
            </a:pPr>
            <a:r>
              <a:rPr lang="ar-EG" sz="2929">
                <a:solidFill>
                  <a:srgbClr val="000000"/>
                </a:solidFill>
                <a:latin typeface="Almarai Bold"/>
                <a:ea typeface="Almarai Bold"/>
                <a:cs typeface="Almarai Bold"/>
                <a:sym typeface="Almarai Bold"/>
                <a:rtl/>
              </a:rPr>
              <a:t>صناديق الاستثمار المشترك</a:t>
            </a:r>
          </a:p>
        </p:txBody>
      </p:sp>
      <p:sp>
        <p:nvSpPr>
          <p:cNvPr id="8" name="Freeform 8"/>
          <p:cNvSpPr/>
          <p:nvPr/>
        </p:nvSpPr>
        <p:spPr>
          <a:xfrm flipH="1">
            <a:off x="9878753" y="988175"/>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9878753" y="1243175"/>
            <a:ext cx="6800287" cy="685800"/>
          </a:xfrm>
          <a:prstGeom prst="rect">
            <a:avLst/>
          </a:prstGeom>
        </p:spPr>
        <p:txBody>
          <a:bodyPr lIns="0" tIns="0" rIns="0" bIns="0" rtlCol="0" anchor="t">
            <a:spAutoFit/>
          </a:bodyPr>
          <a:lstStyle/>
          <a:p>
            <a:pPr marL="0" lvl="0" indent="0" algn="ctr" rtl="1">
              <a:lnSpc>
                <a:spcPts val="5224"/>
              </a:lnSpc>
              <a:spcBef>
                <a:spcPct val="0"/>
              </a:spcBef>
            </a:pPr>
            <a:r>
              <a:rPr lang="ar-EG" sz="4353" u="none" strike="noStrike">
                <a:solidFill>
                  <a:srgbClr val="156082"/>
                </a:solidFill>
                <a:latin typeface="Almarai Bold"/>
                <a:ea typeface="Almarai Bold"/>
                <a:cs typeface="Almarai Bold"/>
                <a:sym typeface="Almarai Bold"/>
                <a:rtl/>
              </a:rPr>
              <a:t>التمويل المباشر للابتكار </a:t>
            </a:r>
          </a:p>
        </p:txBody>
      </p:sp>
      <p:sp>
        <p:nvSpPr>
          <p:cNvPr id="10" name="TextBox 10"/>
          <p:cNvSpPr txBox="1"/>
          <p:nvPr/>
        </p:nvSpPr>
        <p:spPr>
          <a:xfrm>
            <a:off x="9610556" y="2359447"/>
            <a:ext cx="7648744" cy="523875"/>
          </a:xfrm>
          <a:prstGeom prst="rect">
            <a:avLst/>
          </a:prstGeom>
        </p:spPr>
        <p:txBody>
          <a:bodyPr lIns="0" tIns="0" rIns="0" bIns="0" rtlCol="0" anchor="t">
            <a:spAutoFit/>
          </a:bodyPr>
          <a:lstStyle/>
          <a:p>
            <a:pPr algn="just" rtl="1">
              <a:lnSpc>
                <a:spcPts val="4125"/>
              </a:lnSpc>
            </a:pPr>
            <a:r>
              <a:rPr lang="ar-EG" sz="2750">
                <a:solidFill>
                  <a:srgbClr val="000000"/>
                </a:solidFill>
                <a:latin typeface="Almarai Bold"/>
                <a:ea typeface="Almarai Bold"/>
                <a:cs typeface="Almarai Bold"/>
                <a:sym typeface="Almarai Bold"/>
                <a:rtl/>
              </a:rPr>
              <a:t>ب‌. التمويل العام</a:t>
            </a:r>
          </a:p>
        </p:txBody>
      </p:sp>
      <p:sp>
        <p:nvSpPr>
          <p:cNvPr id="11" name="Freeform 11"/>
          <p:cNvSpPr/>
          <p:nvPr/>
        </p:nvSpPr>
        <p:spPr>
          <a:xfrm>
            <a:off x="0" y="-249781"/>
            <a:ext cx="2136489" cy="2867770"/>
          </a:xfrm>
          <a:custGeom>
            <a:avLst/>
            <a:gdLst/>
            <a:ahLst/>
            <a:cxnLst/>
            <a:rect l="l" t="t" r="r" b="b"/>
            <a:pathLst>
              <a:path w="2136489" h="2867770">
                <a:moveTo>
                  <a:pt x="0" y="0"/>
                </a:moveTo>
                <a:lnTo>
                  <a:pt x="2136489" y="0"/>
                </a:lnTo>
                <a:lnTo>
                  <a:pt x="2136489" y="2867771"/>
                </a:lnTo>
                <a:lnTo>
                  <a:pt x="0" y="28677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descr="نصف مليار ريال.. استثمارات لبنك التنمية الاجتماعية في الألعاب والرياضات  الإلكترونية"/>
          <p:cNvSpPr/>
          <p:nvPr/>
        </p:nvSpPr>
        <p:spPr>
          <a:xfrm>
            <a:off x="4490402" y="4992919"/>
            <a:ext cx="4653598" cy="3964175"/>
          </a:xfrm>
          <a:custGeom>
            <a:avLst/>
            <a:gdLst/>
            <a:ahLst/>
            <a:cxnLst/>
            <a:rect l="l" t="t" r="r" b="b"/>
            <a:pathLst>
              <a:path w="4653598" h="3964175">
                <a:moveTo>
                  <a:pt x="0" y="0"/>
                </a:moveTo>
                <a:lnTo>
                  <a:pt x="4653598" y="0"/>
                </a:lnTo>
                <a:lnTo>
                  <a:pt x="4653598" y="3964175"/>
                </a:lnTo>
                <a:lnTo>
                  <a:pt x="0" y="3964175"/>
                </a:lnTo>
                <a:lnTo>
                  <a:pt x="0" y="0"/>
                </a:lnTo>
                <a:close/>
              </a:path>
            </a:pathLst>
          </a:custGeom>
          <a:blipFill>
            <a:blip r:embed="rId6"/>
            <a:stretch>
              <a:fillRect/>
            </a:stretch>
          </a:blipFill>
        </p:spPr>
        <p:txBody>
          <a:bodyPr/>
          <a:lstStyle/>
          <a:p>
            <a:endParaRPr lang="en-US"/>
          </a:p>
        </p:txBody>
      </p:sp>
      <p:sp>
        <p:nvSpPr>
          <p:cNvPr id="13" name="Freeform 13" descr="السعودية للاستثمار الجريء&quot; توقع عقدا استثماريا في صندوق &quot;ميراك لاستثمارات  التقنية&quot; | صحيفة الاقتصادية"/>
          <p:cNvSpPr/>
          <p:nvPr/>
        </p:nvSpPr>
        <p:spPr>
          <a:xfrm>
            <a:off x="10245329" y="4992919"/>
            <a:ext cx="4265381" cy="4265381"/>
          </a:xfrm>
          <a:custGeom>
            <a:avLst/>
            <a:gdLst/>
            <a:ahLst/>
            <a:cxnLst/>
            <a:rect l="l" t="t" r="r" b="b"/>
            <a:pathLst>
              <a:path w="4265381" h="4265381">
                <a:moveTo>
                  <a:pt x="0" y="0"/>
                </a:moveTo>
                <a:lnTo>
                  <a:pt x="4265381" y="0"/>
                </a:lnTo>
                <a:lnTo>
                  <a:pt x="4265381" y="4265381"/>
                </a:lnTo>
                <a:lnTo>
                  <a:pt x="0" y="4265381"/>
                </a:lnTo>
                <a:lnTo>
                  <a:pt x="0" y="0"/>
                </a:lnTo>
                <a:close/>
              </a:path>
            </a:pathLst>
          </a:custGeom>
          <a:blipFill>
            <a:blip r:embed="rId7"/>
            <a:stretch>
              <a:fillRect/>
            </a:stretch>
          </a:blipFill>
        </p:spPr>
        <p:txBody>
          <a:bodyPr/>
          <a:lstStyle/>
          <a:p>
            <a:endParaRPr lang="en-US"/>
          </a:p>
        </p:txBody>
      </p:sp>
      <p:sp>
        <p:nvSpPr>
          <p:cNvPr id="14" name="TextBox 14"/>
          <p:cNvSpPr txBox="1"/>
          <p:nvPr/>
        </p:nvSpPr>
        <p:spPr>
          <a:xfrm>
            <a:off x="-1481089" y="3231420"/>
            <a:ext cx="8686303" cy="1207872"/>
          </a:xfrm>
          <a:prstGeom prst="rect">
            <a:avLst/>
          </a:prstGeom>
        </p:spPr>
        <p:txBody>
          <a:bodyPr lIns="0" tIns="0" rIns="0" bIns="0" rtlCol="0" anchor="t">
            <a:spAutoFit/>
          </a:bodyPr>
          <a:lstStyle/>
          <a:p>
            <a:pPr algn="r" rtl="1">
              <a:lnSpc>
                <a:spcPts val="4805"/>
              </a:lnSpc>
            </a:pPr>
            <a:r>
              <a:rPr lang="en-US" sz="2929">
                <a:solidFill>
                  <a:srgbClr val="000000"/>
                </a:solidFill>
                <a:latin typeface="Almarai Bold"/>
                <a:ea typeface="Almarai Bold"/>
                <a:cs typeface="Almarai Bold"/>
                <a:sym typeface="Almarai Bold"/>
              </a:rPr>
              <a:t>3</a:t>
            </a:r>
            <a:r>
              <a:rPr lang="ar-EG" sz="2929">
                <a:solidFill>
                  <a:srgbClr val="000000"/>
                </a:solidFill>
                <a:latin typeface="Almarai Bold"/>
                <a:ea typeface="Almarai Bold"/>
                <a:cs typeface="Almarai Bold"/>
                <a:sym typeface="Almarai Bold"/>
                <a:rtl/>
              </a:rPr>
              <a:t>. صناديق الابتكار والتقنية</a:t>
            </a:r>
          </a:p>
          <a:p>
            <a:pPr algn="r" rtl="1">
              <a:lnSpc>
                <a:spcPts val="4805"/>
              </a:lnSpc>
            </a:pPr>
            <a:r>
              <a:rPr lang="en-US" sz="2929">
                <a:solidFill>
                  <a:srgbClr val="000000"/>
                </a:solidFill>
                <a:latin typeface="Almarai Bold"/>
                <a:ea typeface="Almarai Bold"/>
                <a:cs typeface="Almarai Bold"/>
                <a:sym typeface="Almarai Bold"/>
              </a:rPr>
              <a:t>4</a:t>
            </a:r>
            <a:r>
              <a:rPr lang="ar-EG" sz="2929">
                <a:solidFill>
                  <a:srgbClr val="000000"/>
                </a:solidFill>
                <a:latin typeface="Almarai Bold"/>
                <a:ea typeface="Almarai Bold"/>
                <a:cs typeface="Almarai Bold"/>
                <a:sym typeface="Almarai Bold"/>
                <a:rtl/>
              </a:rPr>
              <a:t>. البنوك والصناديق الإنمائية</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flipH="1">
            <a:off x="9878753" y="988175"/>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249781"/>
            <a:ext cx="2475172" cy="3322379"/>
          </a:xfrm>
          <a:custGeom>
            <a:avLst/>
            <a:gdLst/>
            <a:ahLst/>
            <a:cxnLst/>
            <a:rect l="l" t="t" r="r" b="b"/>
            <a:pathLst>
              <a:path w="2475172" h="3322379">
                <a:moveTo>
                  <a:pt x="0" y="0"/>
                </a:moveTo>
                <a:lnTo>
                  <a:pt x="2475172" y="0"/>
                </a:lnTo>
                <a:lnTo>
                  <a:pt x="2475172" y="3322379"/>
                </a:lnTo>
                <a:lnTo>
                  <a:pt x="0" y="33223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465162" y="3072598"/>
            <a:ext cx="6761439" cy="5341536"/>
          </a:xfrm>
          <a:custGeom>
            <a:avLst/>
            <a:gdLst/>
            <a:ahLst/>
            <a:cxnLst/>
            <a:rect l="l" t="t" r="r" b="b"/>
            <a:pathLst>
              <a:path w="6761439" h="5341536">
                <a:moveTo>
                  <a:pt x="0" y="0"/>
                </a:moveTo>
                <a:lnTo>
                  <a:pt x="6761439" y="0"/>
                </a:lnTo>
                <a:lnTo>
                  <a:pt x="6761439" y="5341537"/>
                </a:lnTo>
                <a:lnTo>
                  <a:pt x="0" y="53415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6" name="TextBox 6"/>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15</a:t>
            </a:r>
          </a:p>
        </p:txBody>
      </p:sp>
      <p:sp>
        <p:nvSpPr>
          <p:cNvPr id="7" name="TextBox 7"/>
          <p:cNvSpPr txBox="1"/>
          <p:nvPr/>
        </p:nvSpPr>
        <p:spPr>
          <a:xfrm>
            <a:off x="7729073" y="4490721"/>
            <a:ext cx="2233618" cy="2343366"/>
          </a:xfrm>
          <a:prstGeom prst="rect">
            <a:avLst/>
          </a:prstGeom>
        </p:spPr>
        <p:txBody>
          <a:bodyPr lIns="0" tIns="0" rIns="0" bIns="0" rtlCol="0" anchor="t">
            <a:spAutoFit/>
          </a:bodyPr>
          <a:lstStyle/>
          <a:p>
            <a:pPr marL="0" lvl="1" indent="0" algn="ctr" rtl="1">
              <a:lnSpc>
                <a:spcPts val="6197"/>
              </a:lnSpc>
              <a:spcBef>
                <a:spcPct val="0"/>
              </a:spcBef>
            </a:pPr>
            <a:r>
              <a:rPr lang="ar-EG" sz="3779" u="none" strike="noStrike">
                <a:solidFill>
                  <a:srgbClr val="000000"/>
                </a:solidFill>
                <a:latin typeface="Almarai Bold"/>
                <a:ea typeface="Almarai Bold"/>
                <a:cs typeface="Almarai Bold"/>
                <a:sym typeface="Almarai Bold"/>
                <a:rtl/>
              </a:rPr>
              <a:t>التمويل غير المباشر</a:t>
            </a:r>
          </a:p>
        </p:txBody>
      </p:sp>
      <p:sp>
        <p:nvSpPr>
          <p:cNvPr id="8" name="TextBox 8"/>
          <p:cNvSpPr txBox="1"/>
          <p:nvPr/>
        </p:nvSpPr>
        <p:spPr>
          <a:xfrm>
            <a:off x="2429879" y="3386070"/>
            <a:ext cx="2733219" cy="1266576"/>
          </a:xfrm>
          <a:prstGeom prst="rect">
            <a:avLst/>
          </a:prstGeom>
        </p:spPr>
        <p:txBody>
          <a:bodyPr lIns="0" tIns="0" rIns="0" bIns="0" rtlCol="0" anchor="t">
            <a:spAutoFit/>
          </a:bodyPr>
          <a:lstStyle/>
          <a:p>
            <a:pPr algn="ctr" rtl="1">
              <a:lnSpc>
                <a:spcPts val="5039"/>
              </a:lnSpc>
              <a:spcBef>
                <a:spcPct val="0"/>
              </a:spcBef>
            </a:pPr>
            <a:r>
              <a:rPr lang="ar-EG" sz="3072" u="none" strike="noStrike">
                <a:solidFill>
                  <a:srgbClr val="000000"/>
                </a:solidFill>
                <a:latin typeface="Almarai Bold"/>
                <a:ea typeface="Almarai Bold"/>
                <a:cs typeface="Almarai Bold"/>
                <a:sym typeface="Almarai Bold"/>
                <a:rtl/>
              </a:rPr>
              <a:t>الحوافز</a:t>
            </a:r>
          </a:p>
          <a:p>
            <a:pPr marL="0" lvl="1" indent="0" algn="ctr" rtl="1">
              <a:lnSpc>
                <a:spcPts val="5039"/>
              </a:lnSpc>
              <a:spcBef>
                <a:spcPct val="0"/>
              </a:spcBef>
            </a:pPr>
            <a:r>
              <a:rPr lang="ar-EG" sz="3072" u="none" strike="noStrike">
                <a:solidFill>
                  <a:srgbClr val="000000"/>
                </a:solidFill>
                <a:latin typeface="Almarai Bold"/>
                <a:ea typeface="Almarai Bold"/>
                <a:cs typeface="Almarai Bold"/>
                <a:sym typeface="Almarai Bold"/>
                <a:rtl/>
              </a:rPr>
              <a:t> الضريبية</a:t>
            </a:r>
          </a:p>
        </p:txBody>
      </p:sp>
      <p:sp>
        <p:nvSpPr>
          <p:cNvPr id="9" name="TextBox 9"/>
          <p:cNvSpPr txBox="1"/>
          <p:nvPr/>
        </p:nvSpPr>
        <p:spPr>
          <a:xfrm>
            <a:off x="12245161" y="3386070"/>
            <a:ext cx="2728139" cy="1266576"/>
          </a:xfrm>
          <a:prstGeom prst="rect">
            <a:avLst/>
          </a:prstGeom>
        </p:spPr>
        <p:txBody>
          <a:bodyPr lIns="0" tIns="0" rIns="0" bIns="0" rtlCol="0" anchor="t">
            <a:spAutoFit/>
          </a:bodyPr>
          <a:lstStyle/>
          <a:p>
            <a:pPr marL="0" lvl="1" indent="0" algn="ctr" rtl="1">
              <a:lnSpc>
                <a:spcPts val="5039"/>
              </a:lnSpc>
              <a:spcBef>
                <a:spcPct val="0"/>
              </a:spcBef>
            </a:pPr>
            <a:r>
              <a:rPr lang="ar-EG" sz="3072" u="none" strike="noStrike">
                <a:solidFill>
                  <a:srgbClr val="000000"/>
                </a:solidFill>
                <a:latin typeface="Almarai Bold"/>
                <a:ea typeface="Almarai Bold"/>
                <a:cs typeface="Almarai Bold"/>
                <a:sym typeface="Almarai Bold"/>
                <a:rtl/>
              </a:rPr>
              <a:t>ضمانات القروض</a:t>
            </a:r>
          </a:p>
        </p:txBody>
      </p:sp>
      <p:sp>
        <p:nvSpPr>
          <p:cNvPr id="10" name="TextBox 10"/>
          <p:cNvSpPr txBox="1"/>
          <p:nvPr/>
        </p:nvSpPr>
        <p:spPr>
          <a:xfrm>
            <a:off x="12738879" y="6649659"/>
            <a:ext cx="2688995" cy="1266576"/>
          </a:xfrm>
          <a:prstGeom prst="rect">
            <a:avLst/>
          </a:prstGeom>
        </p:spPr>
        <p:txBody>
          <a:bodyPr lIns="0" tIns="0" rIns="0" bIns="0" rtlCol="0" anchor="t">
            <a:spAutoFit/>
          </a:bodyPr>
          <a:lstStyle/>
          <a:p>
            <a:pPr marL="0" lvl="1" indent="0" algn="ctr" rtl="1">
              <a:lnSpc>
                <a:spcPts val="5039"/>
              </a:lnSpc>
              <a:spcBef>
                <a:spcPct val="0"/>
              </a:spcBef>
            </a:pPr>
            <a:r>
              <a:rPr lang="ar-EG" sz="3072" u="none" strike="noStrike">
                <a:solidFill>
                  <a:srgbClr val="000000"/>
                </a:solidFill>
                <a:latin typeface="Almarai Bold"/>
                <a:ea typeface="Almarai Bold"/>
                <a:cs typeface="Almarai Bold"/>
                <a:sym typeface="Almarai Bold"/>
                <a:rtl/>
              </a:rPr>
              <a:t>الانفاق على البحث</a:t>
            </a:r>
          </a:p>
        </p:txBody>
      </p:sp>
      <p:sp>
        <p:nvSpPr>
          <p:cNvPr id="11" name="TextBox 11"/>
          <p:cNvSpPr txBox="1"/>
          <p:nvPr/>
        </p:nvSpPr>
        <p:spPr>
          <a:xfrm>
            <a:off x="2142717" y="6691212"/>
            <a:ext cx="3020381" cy="1266576"/>
          </a:xfrm>
          <a:prstGeom prst="rect">
            <a:avLst/>
          </a:prstGeom>
        </p:spPr>
        <p:txBody>
          <a:bodyPr lIns="0" tIns="0" rIns="0" bIns="0" rtlCol="0" anchor="t">
            <a:spAutoFit/>
          </a:bodyPr>
          <a:lstStyle/>
          <a:p>
            <a:pPr marL="0" lvl="1" indent="0" algn="ctr" rtl="1">
              <a:lnSpc>
                <a:spcPts val="5039"/>
              </a:lnSpc>
              <a:spcBef>
                <a:spcPct val="0"/>
              </a:spcBef>
            </a:pPr>
            <a:r>
              <a:rPr lang="ar-EG" sz="3072" u="none" strike="noStrike">
                <a:solidFill>
                  <a:srgbClr val="000000"/>
                </a:solidFill>
                <a:latin typeface="Almarai Bold"/>
                <a:ea typeface="Almarai Bold"/>
                <a:cs typeface="Almarai Bold"/>
                <a:sym typeface="Almarai Bold"/>
                <a:rtl/>
              </a:rPr>
              <a:t>الجوائز والمسابقات</a:t>
            </a:r>
          </a:p>
        </p:txBody>
      </p:sp>
      <p:sp>
        <p:nvSpPr>
          <p:cNvPr id="12" name="TextBox 12"/>
          <p:cNvSpPr txBox="1"/>
          <p:nvPr/>
        </p:nvSpPr>
        <p:spPr>
          <a:xfrm>
            <a:off x="9768074" y="1246535"/>
            <a:ext cx="6881347" cy="669555"/>
          </a:xfrm>
          <a:prstGeom prst="rect">
            <a:avLst/>
          </a:prstGeom>
        </p:spPr>
        <p:txBody>
          <a:bodyPr lIns="0" tIns="0" rIns="0" bIns="0" rtlCol="0" anchor="t">
            <a:spAutoFit/>
          </a:bodyPr>
          <a:lstStyle/>
          <a:p>
            <a:pPr marL="0" lvl="0" indent="0" algn="ctr" rtl="1">
              <a:lnSpc>
                <a:spcPts val="5025"/>
              </a:lnSpc>
              <a:spcBef>
                <a:spcPct val="0"/>
              </a:spcBef>
            </a:pPr>
            <a:r>
              <a:rPr lang="ar-EG" sz="4187" u="none" strike="noStrike">
                <a:solidFill>
                  <a:srgbClr val="156082"/>
                </a:solidFill>
                <a:latin typeface="Almarai Bold"/>
                <a:ea typeface="Almarai Bold"/>
                <a:cs typeface="Almarai Bold"/>
                <a:sym typeface="Almarai Bold"/>
                <a:rtl/>
              </a:rPr>
              <a:t>التمويل غير المباشر للابتكار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9491239" y="2936554"/>
            <a:ext cx="7448021" cy="2884919"/>
            <a:chOff x="0" y="0"/>
            <a:chExt cx="1961619" cy="759814"/>
          </a:xfrm>
        </p:grpSpPr>
        <p:sp>
          <p:nvSpPr>
            <p:cNvPr id="3" name="Freeform 3"/>
            <p:cNvSpPr/>
            <p:nvPr/>
          </p:nvSpPr>
          <p:spPr>
            <a:xfrm>
              <a:off x="0" y="0"/>
              <a:ext cx="1961619" cy="759814"/>
            </a:xfrm>
            <a:custGeom>
              <a:avLst/>
              <a:gdLst/>
              <a:ahLst/>
              <a:cxnLst/>
              <a:rect l="l" t="t" r="r" b="b"/>
              <a:pathLst>
                <a:path w="1961619" h="759814">
                  <a:moveTo>
                    <a:pt x="32223" y="0"/>
                  </a:moveTo>
                  <a:lnTo>
                    <a:pt x="1929395" y="0"/>
                  </a:lnTo>
                  <a:cubicBezTo>
                    <a:pt x="1937942" y="0"/>
                    <a:pt x="1946138" y="3395"/>
                    <a:pt x="1952181" y="9438"/>
                  </a:cubicBezTo>
                  <a:cubicBezTo>
                    <a:pt x="1958224" y="15481"/>
                    <a:pt x="1961619" y="23677"/>
                    <a:pt x="1961619" y="32223"/>
                  </a:cubicBezTo>
                  <a:lnTo>
                    <a:pt x="1961619" y="727591"/>
                  </a:lnTo>
                  <a:cubicBezTo>
                    <a:pt x="1961619" y="736137"/>
                    <a:pt x="1958224" y="744333"/>
                    <a:pt x="1952181" y="750376"/>
                  </a:cubicBezTo>
                  <a:cubicBezTo>
                    <a:pt x="1946138" y="756419"/>
                    <a:pt x="1937942" y="759814"/>
                    <a:pt x="1929395" y="759814"/>
                  </a:cubicBezTo>
                  <a:lnTo>
                    <a:pt x="32223" y="759814"/>
                  </a:lnTo>
                  <a:cubicBezTo>
                    <a:pt x="23677" y="759814"/>
                    <a:pt x="15481" y="756419"/>
                    <a:pt x="9438" y="750376"/>
                  </a:cubicBezTo>
                  <a:cubicBezTo>
                    <a:pt x="3395" y="744333"/>
                    <a:pt x="0" y="736137"/>
                    <a:pt x="0" y="727591"/>
                  </a:cubicBezTo>
                  <a:lnTo>
                    <a:pt x="0" y="32223"/>
                  </a:lnTo>
                  <a:cubicBezTo>
                    <a:pt x="0" y="23677"/>
                    <a:pt x="3395" y="15481"/>
                    <a:pt x="9438" y="9438"/>
                  </a:cubicBezTo>
                  <a:cubicBezTo>
                    <a:pt x="15481" y="3395"/>
                    <a:pt x="23677" y="0"/>
                    <a:pt x="32223" y="0"/>
                  </a:cubicBezTo>
                  <a:close/>
                </a:path>
              </a:pathLst>
            </a:custGeom>
            <a:solidFill>
              <a:srgbClr val="F8FCFF"/>
            </a:solidFill>
            <a:ln w="19050" cap="rnd">
              <a:solidFill>
                <a:srgbClr val="83CBEB"/>
              </a:solidFill>
              <a:prstDash val="lgDash"/>
              <a:round/>
            </a:ln>
          </p:spPr>
          <p:txBody>
            <a:bodyPr/>
            <a:lstStyle/>
            <a:p>
              <a:endParaRPr lang="en-US"/>
            </a:p>
          </p:txBody>
        </p:sp>
        <p:sp>
          <p:nvSpPr>
            <p:cNvPr id="4" name="TextBox 4"/>
            <p:cNvSpPr txBox="1"/>
            <p:nvPr/>
          </p:nvSpPr>
          <p:spPr>
            <a:xfrm>
              <a:off x="0" y="-19050"/>
              <a:ext cx="1961619" cy="778864"/>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325508" y="2429381"/>
            <a:ext cx="4636053" cy="5918466"/>
            <a:chOff x="0" y="0"/>
            <a:chExt cx="1221018" cy="1558773"/>
          </a:xfrm>
        </p:grpSpPr>
        <p:sp>
          <p:nvSpPr>
            <p:cNvPr id="6" name="Freeform 6"/>
            <p:cNvSpPr/>
            <p:nvPr/>
          </p:nvSpPr>
          <p:spPr>
            <a:xfrm>
              <a:off x="0" y="0"/>
              <a:ext cx="1221018" cy="1558773"/>
            </a:xfrm>
            <a:custGeom>
              <a:avLst/>
              <a:gdLst/>
              <a:ahLst/>
              <a:cxnLst/>
              <a:rect l="l" t="t" r="r" b="b"/>
              <a:pathLst>
                <a:path w="1221018" h="1558773">
                  <a:moveTo>
                    <a:pt x="0" y="0"/>
                  </a:moveTo>
                  <a:lnTo>
                    <a:pt x="1221018" y="0"/>
                  </a:lnTo>
                  <a:lnTo>
                    <a:pt x="1221018" y="1558773"/>
                  </a:lnTo>
                  <a:lnTo>
                    <a:pt x="0" y="1558773"/>
                  </a:lnTo>
                  <a:close/>
                </a:path>
              </a:pathLst>
            </a:custGeom>
            <a:solidFill>
              <a:srgbClr val="FFDE59"/>
            </a:solidFill>
          </p:spPr>
          <p:txBody>
            <a:bodyPr/>
            <a:lstStyle/>
            <a:p>
              <a:endParaRPr lang="en-US"/>
            </a:p>
          </p:txBody>
        </p:sp>
        <p:sp>
          <p:nvSpPr>
            <p:cNvPr id="7" name="TextBox 7"/>
            <p:cNvSpPr txBox="1"/>
            <p:nvPr/>
          </p:nvSpPr>
          <p:spPr>
            <a:xfrm>
              <a:off x="0" y="0"/>
              <a:ext cx="1221018" cy="1558773"/>
            </a:xfrm>
            <a:prstGeom prst="rect">
              <a:avLst/>
            </a:prstGeom>
          </p:spPr>
          <p:txBody>
            <a:bodyPr lIns="50800" tIns="50800" rIns="50800" bIns="50800" rtlCol="0" anchor="ctr"/>
            <a:lstStyle/>
            <a:p>
              <a:pPr algn="ctr">
                <a:lnSpc>
                  <a:spcPts val="2160"/>
                </a:lnSpc>
              </a:pPr>
              <a:endParaRPr/>
            </a:p>
          </p:txBody>
        </p:sp>
      </p:grpSp>
      <p:sp>
        <p:nvSpPr>
          <p:cNvPr id="8" name="Freeform 8"/>
          <p:cNvSpPr/>
          <p:nvPr/>
        </p:nvSpPr>
        <p:spPr>
          <a:xfrm>
            <a:off x="0" y="2936554"/>
            <a:ext cx="8621090" cy="4827812"/>
          </a:xfrm>
          <a:custGeom>
            <a:avLst/>
            <a:gdLst/>
            <a:ahLst/>
            <a:cxnLst/>
            <a:rect l="l" t="t" r="r" b="b"/>
            <a:pathLst>
              <a:path w="8621090" h="4827812">
                <a:moveTo>
                  <a:pt x="0" y="0"/>
                </a:moveTo>
                <a:lnTo>
                  <a:pt x="8621090" y="0"/>
                </a:lnTo>
                <a:lnTo>
                  <a:pt x="8621090" y="4827812"/>
                </a:lnTo>
                <a:lnTo>
                  <a:pt x="0" y="4827812"/>
                </a:lnTo>
                <a:lnTo>
                  <a:pt x="0" y="0"/>
                </a:lnTo>
                <a:close/>
              </a:path>
            </a:pathLst>
          </a:custGeom>
          <a:blipFill>
            <a:blip r:embed="rId2"/>
            <a:stretch>
              <a:fillRect/>
            </a:stretch>
          </a:blipFill>
        </p:spPr>
        <p:txBody>
          <a:bodyPr/>
          <a:lstStyle/>
          <a:p>
            <a:endParaRPr lang="en-US"/>
          </a:p>
        </p:txBody>
      </p:sp>
      <p:sp>
        <p:nvSpPr>
          <p:cNvPr id="9" name="Freeform 9"/>
          <p:cNvSpPr/>
          <p:nvPr/>
        </p:nvSpPr>
        <p:spPr>
          <a:xfrm flipH="1">
            <a:off x="9878753" y="988175"/>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39544" y="-674270"/>
            <a:ext cx="2136489" cy="2867770"/>
          </a:xfrm>
          <a:custGeom>
            <a:avLst/>
            <a:gdLst/>
            <a:ahLst/>
            <a:cxnLst/>
            <a:rect l="l" t="t" r="r" b="b"/>
            <a:pathLst>
              <a:path w="2136489" h="2867770">
                <a:moveTo>
                  <a:pt x="0" y="0"/>
                </a:moveTo>
                <a:lnTo>
                  <a:pt x="2136488" y="0"/>
                </a:lnTo>
                <a:lnTo>
                  <a:pt x="2136488" y="2867771"/>
                </a:lnTo>
                <a:lnTo>
                  <a:pt x="0" y="28677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12" name="TextBox 12"/>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16</a:t>
            </a:r>
          </a:p>
        </p:txBody>
      </p:sp>
      <p:sp>
        <p:nvSpPr>
          <p:cNvPr id="13" name="TextBox 13"/>
          <p:cNvSpPr txBox="1"/>
          <p:nvPr/>
        </p:nvSpPr>
        <p:spPr>
          <a:xfrm>
            <a:off x="9878753" y="3017897"/>
            <a:ext cx="6782852" cy="2516734"/>
          </a:xfrm>
          <a:prstGeom prst="rect">
            <a:avLst/>
          </a:prstGeom>
        </p:spPr>
        <p:txBody>
          <a:bodyPr lIns="0" tIns="0" rIns="0" bIns="0" rtlCol="0" anchor="t">
            <a:spAutoFit/>
          </a:bodyPr>
          <a:lstStyle/>
          <a:p>
            <a:pPr marL="654174" lvl="1" indent="-327087" algn="r" rtl="1">
              <a:lnSpc>
                <a:spcPts val="4969"/>
              </a:lnSpc>
              <a:buAutoNum type="arabicPeriod"/>
            </a:pPr>
            <a:r>
              <a:rPr lang="ar-EG" sz="3029" u="none" strike="noStrike">
                <a:solidFill>
                  <a:srgbClr val="000000"/>
                </a:solidFill>
                <a:latin typeface="Almarai Bold"/>
                <a:ea typeface="Almarai Bold"/>
                <a:cs typeface="Almarai Bold"/>
                <a:sym typeface="Almarai Bold"/>
                <a:rtl/>
              </a:rPr>
              <a:t>الحوافز الضريبية </a:t>
            </a:r>
          </a:p>
          <a:p>
            <a:pPr marL="654174" lvl="1" indent="-327087" algn="r" rtl="1">
              <a:lnSpc>
                <a:spcPts val="4969"/>
              </a:lnSpc>
              <a:buAutoNum type="arabicPeriod"/>
            </a:pPr>
            <a:r>
              <a:rPr lang="ar-EG" sz="3029" u="none" strike="noStrike">
                <a:solidFill>
                  <a:srgbClr val="000000"/>
                </a:solidFill>
                <a:latin typeface="Almarai Bold"/>
                <a:ea typeface="Almarai Bold"/>
                <a:cs typeface="Almarai Bold"/>
                <a:sym typeface="Almarai Bold"/>
                <a:rtl/>
              </a:rPr>
              <a:t>ضمانات القروض</a:t>
            </a:r>
          </a:p>
          <a:p>
            <a:pPr marL="654174" lvl="1" indent="-327087" algn="r" rtl="1">
              <a:lnSpc>
                <a:spcPts val="4969"/>
              </a:lnSpc>
              <a:buAutoNum type="arabicPeriod"/>
            </a:pPr>
            <a:r>
              <a:rPr lang="ar-EG" sz="3029" u="none" strike="noStrike">
                <a:solidFill>
                  <a:srgbClr val="000000"/>
                </a:solidFill>
                <a:latin typeface="Almarai Bold"/>
                <a:ea typeface="Almarai Bold"/>
                <a:cs typeface="Almarai Bold"/>
                <a:sym typeface="Almarai Bold"/>
                <a:rtl/>
              </a:rPr>
              <a:t>الإنفاق العام على البحث والتطوير</a:t>
            </a:r>
          </a:p>
          <a:p>
            <a:pPr marL="654174" lvl="1" indent="-327087" algn="r" rtl="1">
              <a:lnSpc>
                <a:spcPts val="4969"/>
              </a:lnSpc>
              <a:buAutoNum type="arabicPeriod"/>
            </a:pPr>
            <a:r>
              <a:rPr lang="ar-EG" sz="3029" u="none" strike="noStrike">
                <a:solidFill>
                  <a:srgbClr val="000000"/>
                </a:solidFill>
                <a:latin typeface="Almarai Bold"/>
                <a:ea typeface="Almarai Bold"/>
                <a:cs typeface="Almarai Bold"/>
                <a:sym typeface="Almarai Bold"/>
                <a:rtl/>
              </a:rPr>
              <a:t>الجوائز والمسابقات</a:t>
            </a:r>
          </a:p>
        </p:txBody>
      </p:sp>
      <p:sp>
        <p:nvSpPr>
          <p:cNvPr id="14" name="TextBox 14"/>
          <p:cNvSpPr txBox="1"/>
          <p:nvPr/>
        </p:nvSpPr>
        <p:spPr>
          <a:xfrm>
            <a:off x="9878753" y="1274923"/>
            <a:ext cx="6692143" cy="654052"/>
          </a:xfrm>
          <a:prstGeom prst="rect">
            <a:avLst/>
          </a:prstGeom>
        </p:spPr>
        <p:txBody>
          <a:bodyPr lIns="0" tIns="0" rIns="0" bIns="0" rtlCol="0" anchor="t">
            <a:spAutoFit/>
          </a:bodyPr>
          <a:lstStyle/>
          <a:p>
            <a:pPr marL="0" lvl="0" indent="0" algn="ctr" rtl="1">
              <a:lnSpc>
                <a:spcPts val="4905"/>
              </a:lnSpc>
              <a:spcBef>
                <a:spcPct val="0"/>
              </a:spcBef>
            </a:pPr>
            <a:r>
              <a:rPr lang="ar-EG" sz="4087" u="none" strike="noStrike">
                <a:solidFill>
                  <a:srgbClr val="156082"/>
                </a:solidFill>
                <a:latin typeface="Almarai Bold"/>
                <a:ea typeface="Almarai Bold"/>
                <a:cs typeface="Almarai Bold"/>
                <a:sym typeface="Almarai Bold"/>
                <a:rtl/>
              </a:rPr>
              <a:t>التمويل غير المباشر للابتكار </a:t>
            </a:r>
          </a:p>
        </p:txBody>
      </p:sp>
      <p:sp>
        <p:nvSpPr>
          <p:cNvPr id="15" name="TextBox 15"/>
          <p:cNvSpPr txBox="1"/>
          <p:nvPr/>
        </p:nvSpPr>
        <p:spPr>
          <a:xfrm>
            <a:off x="390261" y="8471672"/>
            <a:ext cx="5759079" cy="512392"/>
          </a:xfrm>
          <a:prstGeom prst="rect">
            <a:avLst/>
          </a:prstGeom>
        </p:spPr>
        <p:txBody>
          <a:bodyPr lIns="0" tIns="0" rIns="0" bIns="0" rtlCol="0" anchor="t">
            <a:spAutoFit/>
          </a:bodyPr>
          <a:lstStyle/>
          <a:p>
            <a:pPr algn="r" rtl="1">
              <a:lnSpc>
                <a:spcPts val="4219"/>
              </a:lnSpc>
            </a:pPr>
            <a:r>
              <a:rPr lang="ar-EG" sz="2572">
                <a:solidFill>
                  <a:srgbClr val="000000"/>
                </a:solidFill>
                <a:latin typeface="Almarai Bold"/>
                <a:ea typeface="Almarai Bold"/>
                <a:cs typeface="Almarai Bold"/>
                <a:sym typeface="Almarai Bold"/>
                <a:rtl/>
              </a:rPr>
              <a:t>المسابقات تذكي جذوة الابتكار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464252" y="923925"/>
            <a:ext cx="8251197" cy="748384"/>
          </a:xfrm>
          <a:prstGeom prst="rect">
            <a:avLst/>
          </a:prstGeom>
        </p:spPr>
        <p:txBody>
          <a:bodyPr lIns="0" tIns="0" rIns="0" bIns="0" rtlCol="0" anchor="t">
            <a:spAutoFit/>
          </a:bodyPr>
          <a:lstStyle/>
          <a:p>
            <a:pPr marL="0" lvl="0" indent="0" algn="ctr" rtl="1">
              <a:lnSpc>
                <a:spcPts val="5965"/>
              </a:lnSpc>
              <a:spcBef>
                <a:spcPct val="0"/>
              </a:spcBef>
            </a:pPr>
            <a:r>
              <a:rPr lang="ar-EG" sz="4646" u="none" strike="noStrike" spc="-21">
                <a:solidFill>
                  <a:srgbClr val="095277"/>
                </a:solidFill>
                <a:latin typeface="Almarai Bold"/>
                <a:ea typeface="Almarai Bold"/>
                <a:cs typeface="Almarai Bold"/>
                <a:sym typeface="Almarai Bold"/>
                <a:rtl/>
              </a:rPr>
              <a:t>نشاط تطبيقي </a:t>
            </a:r>
          </a:p>
        </p:txBody>
      </p:sp>
      <p:sp>
        <p:nvSpPr>
          <p:cNvPr id="3" name="Freeform 3"/>
          <p:cNvSpPr/>
          <p:nvPr/>
        </p:nvSpPr>
        <p:spPr>
          <a:xfrm>
            <a:off x="548641" y="497301"/>
            <a:ext cx="1491267" cy="1495005"/>
          </a:xfrm>
          <a:custGeom>
            <a:avLst/>
            <a:gdLst/>
            <a:ahLst/>
            <a:cxnLst/>
            <a:rect l="l" t="t" r="r" b="b"/>
            <a:pathLst>
              <a:path w="1491267" h="1495005">
                <a:moveTo>
                  <a:pt x="0" y="0"/>
                </a:moveTo>
                <a:lnTo>
                  <a:pt x="1491267" y="0"/>
                </a:lnTo>
                <a:lnTo>
                  <a:pt x="1491267" y="1495005"/>
                </a:lnTo>
                <a:lnTo>
                  <a:pt x="0" y="14950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a:off x="9878753" y="665828"/>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7259300" y="2070982"/>
            <a:ext cx="736821" cy="1026332"/>
          </a:xfrm>
          <a:custGeom>
            <a:avLst/>
            <a:gdLst/>
            <a:ahLst/>
            <a:cxnLst/>
            <a:rect l="l" t="t" r="r" b="b"/>
            <a:pathLst>
              <a:path w="736821" h="1026332">
                <a:moveTo>
                  <a:pt x="0" y="0"/>
                </a:moveTo>
                <a:lnTo>
                  <a:pt x="736821" y="0"/>
                </a:lnTo>
                <a:lnTo>
                  <a:pt x="736821" y="1026332"/>
                </a:lnTo>
                <a:lnTo>
                  <a:pt x="0" y="1026332"/>
                </a:lnTo>
                <a:lnTo>
                  <a:pt x="0" y="0"/>
                </a:lnTo>
                <a:close/>
              </a:path>
            </a:pathLst>
          </a:custGeom>
          <a:blipFill>
            <a:blip r:embed="rId6"/>
            <a:stretch>
              <a:fillRect/>
            </a:stretch>
          </a:blipFill>
        </p:spPr>
        <p:txBody>
          <a:bodyPr/>
          <a:lstStyle/>
          <a:p>
            <a:endParaRPr lang="en-US"/>
          </a:p>
        </p:txBody>
      </p:sp>
      <p:sp>
        <p:nvSpPr>
          <p:cNvPr id="6" name="Freeform 6"/>
          <p:cNvSpPr/>
          <p:nvPr/>
        </p:nvSpPr>
        <p:spPr>
          <a:xfrm>
            <a:off x="400969" y="3097314"/>
            <a:ext cx="9682890" cy="4877756"/>
          </a:xfrm>
          <a:custGeom>
            <a:avLst/>
            <a:gdLst/>
            <a:ahLst/>
            <a:cxnLst/>
            <a:rect l="l" t="t" r="r" b="b"/>
            <a:pathLst>
              <a:path w="9682890" h="4877756">
                <a:moveTo>
                  <a:pt x="0" y="0"/>
                </a:moveTo>
                <a:lnTo>
                  <a:pt x="9682890" y="0"/>
                </a:lnTo>
                <a:lnTo>
                  <a:pt x="9682890" y="4877756"/>
                </a:lnTo>
                <a:lnTo>
                  <a:pt x="0" y="48777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3658510">
            <a:off x="4382734" y="1946078"/>
            <a:ext cx="1483250" cy="1278292"/>
          </a:xfrm>
          <a:custGeom>
            <a:avLst/>
            <a:gdLst/>
            <a:ahLst/>
            <a:cxnLst/>
            <a:rect l="l" t="t" r="r" b="b"/>
            <a:pathLst>
              <a:path w="1483250" h="1278292">
                <a:moveTo>
                  <a:pt x="0" y="0"/>
                </a:moveTo>
                <a:lnTo>
                  <a:pt x="1483251" y="0"/>
                </a:lnTo>
                <a:lnTo>
                  <a:pt x="1483251" y="1278293"/>
                </a:lnTo>
                <a:lnTo>
                  <a:pt x="0" y="127829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TextBox 8"/>
          <p:cNvSpPr txBox="1"/>
          <p:nvPr/>
        </p:nvSpPr>
        <p:spPr>
          <a:xfrm>
            <a:off x="1220269" y="4019531"/>
            <a:ext cx="7923731" cy="3090471"/>
          </a:xfrm>
          <a:prstGeom prst="rect">
            <a:avLst/>
          </a:prstGeom>
        </p:spPr>
        <p:txBody>
          <a:bodyPr lIns="0" tIns="0" rIns="0" bIns="0" rtlCol="0" anchor="t">
            <a:spAutoFit/>
          </a:bodyPr>
          <a:lstStyle/>
          <a:p>
            <a:pPr marL="682614" lvl="1" indent="-341307" algn="r" rtl="1">
              <a:lnSpc>
                <a:spcPts val="4059"/>
              </a:lnSpc>
              <a:buAutoNum type="arabicPeriod"/>
            </a:pPr>
            <a:r>
              <a:rPr lang="ar-EG" sz="3161">
                <a:solidFill>
                  <a:srgbClr val="231F20"/>
                </a:solidFill>
                <a:latin typeface="Almarai Bold"/>
                <a:ea typeface="Almarai Bold"/>
                <a:cs typeface="Almarai Bold"/>
                <a:sym typeface="Almarai Bold"/>
                <a:rtl/>
              </a:rPr>
              <a:t>من خلال العمل عبر المجموعات، ابحث عن شركة مرت بالسلسلة التمويلية ب، ما مواصفاتها؟ وكيف حصلت على التمويل؟</a:t>
            </a:r>
          </a:p>
          <a:p>
            <a:pPr marL="682614" lvl="1" indent="-341307" algn="r" rtl="1">
              <a:lnSpc>
                <a:spcPts val="4059"/>
              </a:lnSpc>
              <a:buAutoNum type="arabicPeriod"/>
            </a:pPr>
            <a:r>
              <a:rPr lang="ar-EG" sz="3161">
                <a:solidFill>
                  <a:srgbClr val="231F20"/>
                </a:solidFill>
                <a:latin typeface="Almarai Bold"/>
                <a:ea typeface="Almarai Bold"/>
                <a:cs typeface="Almarai Bold"/>
                <a:sym typeface="Almarai Bold"/>
                <a:rtl/>
              </a:rPr>
              <a:t>من خلال العمل عبر المجموعات، افترض أن لديك مشروعًا ابتكاريًّا، ما مصادر التمويل المحلية أمامك؟ وإلى أين ستتجه؟ ولماذا؟</a:t>
            </a:r>
          </a:p>
        </p:txBody>
      </p:sp>
      <p:sp>
        <p:nvSpPr>
          <p:cNvPr id="9" name="TextBox 9"/>
          <p:cNvSpPr txBox="1"/>
          <p:nvPr/>
        </p:nvSpPr>
        <p:spPr>
          <a:xfrm>
            <a:off x="10118002" y="728788"/>
            <a:ext cx="6617290" cy="867976"/>
          </a:xfrm>
          <a:prstGeom prst="rect">
            <a:avLst/>
          </a:prstGeom>
        </p:spPr>
        <p:txBody>
          <a:bodyPr lIns="0" tIns="0" rIns="0" bIns="0" rtlCol="0" anchor="t">
            <a:spAutoFit/>
          </a:bodyPr>
          <a:lstStyle/>
          <a:p>
            <a:pPr marL="0" lvl="0" indent="0" algn="ctr" rtl="1">
              <a:lnSpc>
                <a:spcPts val="6902"/>
              </a:lnSpc>
              <a:spcBef>
                <a:spcPct val="0"/>
              </a:spcBef>
            </a:pPr>
            <a:r>
              <a:rPr lang="ar-EG" sz="5375" spc="-24">
                <a:solidFill>
                  <a:srgbClr val="095277"/>
                </a:solidFill>
                <a:latin typeface="Almarai Bold"/>
                <a:ea typeface="Almarai Bold"/>
                <a:cs typeface="Almarai Bold"/>
                <a:sym typeface="Almarai Bold"/>
                <a:rtl/>
              </a:rPr>
              <a:t>حالة دراسية</a:t>
            </a:r>
          </a:p>
        </p:txBody>
      </p:sp>
      <p:sp>
        <p:nvSpPr>
          <p:cNvPr id="10" name="TextBox 10"/>
          <p:cNvSpPr txBox="1"/>
          <p:nvPr/>
        </p:nvSpPr>
        <p:spPr>
          <a:xfrm>
            <a:off x="9568905" y="2328000"/>
            <a:ext cx="7543851" cy="698076"/>
          </a:xfrm>
          <a:prstGeom prst="rect">
            <a:avLst/>
          </a:prstGeom>
        </p:spPr>
        <p:txBody>
          <a:bodyPr lIns="0" tIns="0" rIns="0" bIns="0" rtlCol="0" anchor="t">
            <a:spAutoFit/>
          </a:bodyPr>
          <a:lstStyle/>
          <a:p>
            <a:pPr marL="0" lvl="0" indent="0" algn="ctr" rtl="1">
              <a:lnSpc>
                <a:spcPts val="5400"/>
              </a:lnSpc>
              <a:spcBef>
                <a:spcPct val="0"/>
              </a:spcBef>
            </a:pPr>
            <a:r>
              <a:rPr lang="ar-EG" sz="4206" spc="-19">
                <a:solidFill>
                  <a:srgbClr val="000000"/>
                </a:solidFill>
                <a:latin typeface="Almarai Bold"/>
                <a:ea typeface="Almarai Bold"/>
                <a:cs typeface="Almarai Bold"/>
                <a:sym typeface="Almarai Bold"/>
                <a:rtl/>
              </a:rPr>
              <a:t>"نادي الكود" </a:t>
            </a:r>
            <a:r>
              <a:rPr lang="en-US" sz="4206" spc="-19">
                <a:solidFill>
                  <a:srgbClr val="000000"/>
                </a:solidFill>
                <a:latin typeface="Almarai Bold"/>
                <a:ea typeface="Almarai Bold"/>
                <a:cs typeface="Almarai Bold"/>
                <a:sym typeface="Almarai Bold"/>
              </a:rPr>
              <a:t>Code Club</a:t>
            </a:r>
          </a:p>
        </p:txBody>
      </p:sp>
      <p:grpSp>
        <p:nvGrpSpPr>
          <p:cNvPr id="11" name="Group 11"/>
          <p:cNvGrpSpPr/>
          <p:nvPr/>
        </p:nvGrpSpPr>
        <p:grpSpPr>
          <a:xfrm>
            <a:off x="13360068" y="3329145"/>
            <a:ext cx="4636053" cy="4929868"/>
            <a:chOff x="0" y="0"/>
            <a:chExt cx="1221018" cy="1298401"/>
          </a:xfrm>
        </p:grpSpPr>
        <p:sp>
          <p:nvSpPr>
            <p:cNvPr id="12" name="Freeform 12"/>
            <p:cNvSpPr/>
            <p:nvPr/>
          </p:nvSpPr>
          <p:spPr>
            <a:xfrm>
              <a:off x="0" y="0"/>
              <a:ext cx="1221018" cy="1298401"/>
            </a:xfrm>
            <a:custGeom>
              <a:avLst/>
              <a:gdLst/>
              <a:ahLst/>
              <a:cxnLst/>
              <a:rect l="l" t="t" r="r" b="b"/>
              <a:pathLst>
                <a:path w="1221018" h="1298401">
                  <a:moveTo>
                    <a:pt x="0" y="0"/>
                  </a:moveTo>
                  <a:lnTo>
                    <a:pt x="1221018" y="0"/>
                  </a:lnTo>
                  <a:lnTo>
                    <a:pt x="1221018" y="1298401"/>
                  </a:lnTo>
                  <a:lnTo>
                    <a:pt x="0" y="1298401"/>
                  </a:lnTo>
                  <a:close/>
                </a:path>
              </a:pathLst>
            </a:custGeom>
            <a:solidFill>
              <a:srgbClr val="FFDE59"/>
            </a:solidFill>
          </p:spPr>
          <p:txBody>
            <a:bodyPr/>
            <a:lstStyle/>
            <a:p>
              <a:endParaRPr lang="en-US"/>
            </a:p>
          </p:txBody>
        </p:sp>
        <p:sp>
          <p:nvSpPr>
            <p:cNvPr id="13" name="TextBox 13"/>
            <p:cNvSpPr txBox="1"/>
            <p:nvPr/>
          </p:nvSpPr>
          <p:spPr>
            <a:xfrm>
              <a:off x="0" y="0"/>
              <a:ext cx="1221018" cy="1298401"/>
            </a:xfrm>
            <a:prstGeom prst="rect">
              <a:avLst/>
            </a:prstGeom>
          </p:spPr>
          <p:txBody>
            <a:bodyPr lIns="50800" tIns="50800" rIns="50800" bIns="50800" rtlCol="0" anchor="ctr"/>
            <a:lstStyle/>
            <a:p>
              <a:pPr algn="ctr">
                <a:lnSpc>
                  <a:spcPts val="2160"/>
                </a:lnSpc>
              </a:pPr>
              <a:endParaRPr/>
            </a:p>
          </p:txBody>
        </p:sp>
      </p:grpSp>
      <p:sp>
        <p:nvSpPr>
          <p:cNvPr id="14" name="Freeform 14"/>
          <p:cNvSpPr/>
          <p:nvPr/>
        </p:nvSpPr>
        <p:spPr>
          <a:xfrm>
            <a:off x="10146577" y="3602139"/>
            <a:ext cx="7543851" cy="4345781"/>
          </a:xfrm>
          <a:custGeom>
            <a:avLst/>
            <a:gdLst/>
            <a:ahLst/>
            <a:cxnLst/>
            <a:rect l="l" t="t" r="r" b="b"/>
            <a:pathLst>
              <a:path w="7543851" h="4345781">
                <a:moveTo>
                  <a:pt x="0" y="0"/>
                </a:moveTo>
                <a:lnTo>
                  <a:pt x="7543851" y="0"/>
                </a:lnTo>
                <a:lnTo>
                  <a:pt x="7543851" y="4345781"/>
                </a:lnTo>
                <a:lnTo>
                  <a:pt x="0" y="4345781"/>
                </a:lnTo>
                <a:lnTo>
                  <a:pt x="0" y="0"/>
                </a:lnTo>
                <a:close/>
              </a:path>
            </a:pathLst>
          </a:custGeom>
          <a:blipFill>
            <a:blip r:embed="rId11"/>
            <a:stretch>
              <a:fillRect r="-147"/>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36448" y="3531208"/>
            <a:ext cx="10415103" cy="3855396"/>
          </a:xfrm>
          <a:prstGeom prst="rect">
            <a:avLst/>
          </a:prstGeom>
        </p:spPr>
        <p:txBody>
          <a:bodyPr lIns="0" tIns="0" rIns="0" bIns="0" rtlCol="0" anchor="t">
            <a:spAutoFit/>
          </a:bodyPr>
          <a:lstStyle/>
          <a:p>
            <a:pPr algn="ctr" rtl="1">
              <a:lnSpc>
                <a:spcPts val="7582"/>
              </a:lnSpc>
            </a:pPr>
            <a:r>
              <a:rPr lang="ar-EG" sz="5616">
                <a:solidFill>
                  <a:srgbClr val="095277"/>
                </a:solidFill>
                <a:latin typeface="Almarai Bold"/>
                <a:ea typeface="Almarai Bold"/>
                <a:cs typeface="Almarai Bold"/>
                <a:sym typeface="Almarai Bold"/>
                <a:rtl/>
              </a:rPr>
              <a:t>تمويل الابتكار</a:t>
            </a:r>
          </a:p>
          <a:p>
            <a:pPr algn="ctr" rtl="1">
              <a:lnSpc>
                <a:spcPts val="7582"/>
              </a:lnSpc>
            </a:pPr>
            <a:endParaRPr lang="ar-EG" sz="5616">
              <a:solidFill>
                <a:srgbClr val="095277"/>
              </a:solidFill>
              <a:latin typeface="Almarai Bold"/>
              <a:ea typeface="Almarai Bold"/>
              <a:cs typeface="Almarai Bold"/>
              <a:sym typeface="Almarai Bold"/>
              <a:rtl/>
            </a:endParaRPr>
          </a:p>
          <a:p>
            <a:pPr algn="ctr" rtl="1">
              <a:lnSpc>
                <a:spcPts val="7582"/>
              </a:lnSpc>
            </a:pPr>
            <a:r>
              <a:rPr lang="en-US" sz="5616">
                <a:solidFill>
                  <a:srgbClr val="095277"/>
                </a:solidFill>
                <a:latin typeface="Almarai Bold"/>
                <a:ea typeface="Almarai Bold"/>
                <a:cs typeface="Almarai Bold"/>
                <a:sym typeface="Almarai Bold"/>
              </a:rPr>
              <a:t>INNOVATION FINANCING</a:t>
            </a:r>
          </a:p>
          <a:p>
            <a:pPr algn="ctr" rtl="1">
              <a:lnSpc>
                <a:spcPts val="7582"/>
              </a:lnSpc>
            </a:pPr>
            <a:endParaRPr lang="en-US" sz="5616">
              <a:solidFill>
                <a:srgbClr val="095277"/>
              </a:solidFill>
              <a:latin typeface="Almarai Bold"/>
              <a:ea typeface="Almarai Bold"/>
              <a:cs typeface="Almarai Bold"/>
              <a:sym typeface="Almarai Bold"/>
            </a:endParaRPr>
          </a:p>
        </p:txBody>
      </p:sp>
      <p:sp>
        <p:nvSpPr>
          <p:cNvPr id="3" name="Freeform 3"/>
          <p:cNvSpPr/>
          <p:nvPr/>
        </p:nvSpPr>
        <p:spPr>
          <a:xfrm>
            <a:off x="11548674" y="1932613"/>
            <a:ext cx="1050143" cy="1050143"/>
          </a:xfrm>
          <a:custGeom>
            <a:avLst/>
            <a:gdLst/>
            <a:ahLst/>
            <a:cxnLst/>
            <a:rect l="l" t="t" r="r" b="b"/>
            <a:pathLst>
              <a:path w="1050143" h="1050143">
                <a:moveTo>
                  <a:pt x="0" y="0"/>
                </a:moveTo>
                <a:lnTo>
                  <a:pt x="1050143" y="0"/>
                </a:lnTo>
                <a:lnTo>
                  <a:pt x="1050143" y="1050143"/>
                </a:lnTo>
                <a:lnTo>
                  <a:pt x="0" y="10501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257469" y="-86773"/>
            <a:ext cx="3416891" cy="4586431"/>
          </a:xfrm>
          <a:custGeom>
            <a:avLst/>
            <a:gdLst/>
            <a:ahLst/>
            <a:cxnLst/>
            <a:rect l="l" t="t" r="r" b="b"/>
            <a:pathLst>
              <a:path w="3416891" h="4586431">
                <a:moveTo>
                  <a:pt x="0" y="0"/>
                </a:moveTo>
                <a:lnTo>
                  <a:pt x="3416891" y="0"/>
                </a:lnTo>
                <a:lnTo>
                  <a:pt x="3416891" y="4586431"/>
                </a:lnTo>
                <a:lnTo>
                  <a:pt x="0" y="4586431"/>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6149340" y="9869329"/>
            <a:ext cx="5989320" cy="276225"/>
          </a:xfrm>
          <a:prstGeom prst="rect">
            <a:avLst/>
          </a:prstGeom>
        </p:spPr>
        <p:txBody>
          <a:bodyPr lIns="0" tIns="0" rIns="0" bIns="0" rtlCol="0" anchor="t">
            <a:spAutoFit/>
          </a:bodyPr>
          <a:lstStyle/>
          <a:p>
            <a:pPr algn="ctr">
              <a:lnSpc>
                <a:spcPts val="2160"/>
              </a:lnSpc>
            </a:pPr>
            <a:r>
              <a:rPr lang="en-US" sz="1800">
                <a:solidFill>
                  <a:srgbClr val="898989"/>
                </a:solidFill>
                <a:latin typeface="Almarai"/>
                <a:ea typeface="Almarai"/>
                <a:cs typeface="Almarai"/>
                <a:sym typeface="Almarai"/>
              </a:rPr>
              <a:t>edarah.net  </a:t>
            </a:r>
            <a:r>
              <a:rPr lang="ar-EG" sz="1800">
                <a:solidFill>
                  <a:srgbClr val="898989"/>
                </a:solidFill>
                <a:latin typeface="Almarai"/>
                <a:ea typeface="Almarai"/>
                <a:cs typeface="Almarai"/>
                <a:sym typeface="Almarai"/>
                <a:rtl/>
              </a:rPr>
              <a:t>الابتكار - الشميمري</a:t>
            </a:r>
            <a:r>
              <a:rPr lang="en-US" sz="1800">
                <a:solidFill>
                  <a:srgbClr val="898989"/>
                </a:solidFill>
                <a:latin typeface="Almarai"/>
                <a:ea typeface="Almarai"/>
                <a:cs typeface="Almarai"/>
                <a:sym typeface="Almarai"/>
              </a:rPr>
              <a:t> </a:t>
            </a:r>
          </a:p>
        </p:txBody>
      </p:sp>
      <p:sp>
        <p:nvSpPr>
          <p:cNvPr id="6" name="TextBox 6"/>
          <p:cNvSpPr txBox="1"/>
          <p:nvPr/>
        </p:nvSpPr>
        <p:spPr>
          <a:xfrm>
            <a:off x="13007340" y="9869329"/>
            <a:ext cx="3931920" cy="276225"/>
          </a:xfrm>
          <a:prstGeom prst="rect">
            <a:avLst/>
          </a:prstGeom>
        </p:spPr>
        <p:txBody>
          <a:bodyPr lIns="0" tIns="0" rIns="0" bIns="0" rtlCol="0" anchor="t">
            <a:spAutoFit/>
          </a:bodyPr>
          <a:lstStyle/>
          <a:p>
            <a:pPr algn="r">
              <a:lnSpc>
                <a:spcPts val="2160"/>
              </a:lnSpc>
            </a:pPr>
            <a:r>
              <a:rPr lang="en-US" sz="1800">
                <a:solidFill>
                  <a:srgbClr val="898989"/>
                </a:solidFill>
                <a:latin typeface="Almarai"/>
                <a:ea typeface="Almarai"/>
                <a:cs typeface="Almarai"/>
                <a:sym typeface="Almarai"/>
              </a:rPr>
              <a:t>2</a:t>
            </a:r>
          </a:p>
        </p:txBody>
      </p:sp>
      <p:sp>
        <p:nvSpPr>
          <p:cNvPr id="7" name="Freeform 7"/>
          <p:cNvSpPr/>
          <p:nvPr/>
        </p:nvSpPr>
        <p:spPr>
          <a:xfrm>
            <a:off x="-3097988" y="6405529"/>
            <a:ext cx="23794455" cy="7762941"/>
          </a:xfrm>
          <a:custGeom>
            <a:avLst/>
            <a:gdLst/>
            <a:ahLst/>
            <a:cxnLst/>
            <a:rect l="l" t="t" r="r" b="b"/>
            <a:pathLst>
              <a:path w="23794455" h="7762941">
                <a:moveTo>
                  <a:pt x="0" y="0"/>
                </a:moveTo>
                <a:lnTo>
                  <a:pt x="23794455" y="0"/>
                </a:lnTo>
                <a:lnTo>
                  <a:pt x="23794455" y="7762942"/>
                </a:lnTo>
                <a:lnTo>
                  <a:pt x="0" y="7762942"/>
                </a:lnTo>
                <a:lnTo>
                  <a:pt x="0" y="0"/>
                </a:lnTo>
                <a:close/>
              </a:path>
            </a:pathLst>
          </a:custGeom>
          <a:blipFill>
            <a:blip r:embed="rId6">
              <a:alphaModFix amt="23000"/>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a:off x="16939260" y="-52016"/>
            <a:ext cx="1348740" cy="1376493"/>
            <a:chOff x="0" y="0"/>
            <a:chExt cx="355224" cy="362533"/>
          </a:xfrm>
        </p:grpSpPr>
        <p:sp>
          <p:nvSpPr>
            <p:cNvPr id="9" name="Freeform 9"/>
            <p:cNvSpPr/>
            <p:nvPr/>
          </p:nvSpPr>
          <p:spPr>
            <a:xfrm>
              <a:off x="0" y="0"/>
              <a:ext cx="355224" cy="362533"/>
            </a:xfrm>
            <a:custGeom>
              <a:avLst/>
              <a:gdLst/>
              <a:ahLst/>
              <a:cxnLst/>
              <a:rect l="l" t="t" r="r" b="b"/>
              <a:pathLst>
                <a:path w="355224" h="362533">
                  <a:moveTo>
                    <a:pt x="0" y="0"/>
                  </a:moveTo>
                  <a:lnTo>
                    <a:pt x="355224" y="0"/>
                  </a:lnTo>
                  <a:lnTo>
                    <a:pt x="355224" y="362533"/>
                  </a:lnTo>
                  <a:lnTo>
                    <a:pt x="0" y="362533"/>
                  </a:lnTo>
                  <a:close/>
                </a:path>
              </a:pathLst>
            </a:custGeom>
            <a:solidFill>
              <a:srgbClr val="FFC265"/>
            </a:solidFill>
          </p:spPr>
          <p:txBody>
            <a:bodyPr/>
            <a:lstStyle/>
            <a:p>
              <a:endParaRPr lang="en-US"/>
            </a:p>
          </p:txBody>
        </p:sp>
        <p:sp>
          <p:nvSpPr>
            <p:cNvPr id="10" name="TextBox 10"/>
            <p:cNvSpPr txBox="1"/>
            <p:nvPr/>
          </p:nvSpPr>
          <p:spPr>
            <a:xfrm>
              <a:off x="0" y="-19050"/>
              <a:ext cx="355224" cy="381583"/>
            </a:xfrm>
            <a:prstGeom prst="rect">
              <a:avLst/>
            </a:prstGeom>
          </p:spPr>
          <p:txBody>
            <a:bodyPr lIns="50800" tIns="50800" rIns="50800" bIns="50800" rtlCol="0" anchor="ctr"/>
            <a:lstStyle/>
            <a:p>
              <a:pPr algn="ctr">
                <a:lnSpc>
                  <a:spcPts val="2160"/>
                </a:lnSpc>
              </a:pPr>
              <a:endParaRPr/>
            </a:p>
          </p:txBody>
        </p:sp>
      </p:grpSp>
      <p:sp>
        <p:nvSpPr>
          <p:cNvPr id="11" name="TextBox 11"/>
          <p:cNvSpPr txBox="1"/>
          <p:nvPr/>
        </p:nvSpPr>
        <p:spPr>
          <a:xfrm>
            <a:off x="6149340" y="2085013"/>
            <a:ext cx="5299799" cy="949071"/>
          </a:xfrm>
          <a:prstGeom prst="rect">
            <a:avLst/>
          </a:prstGeom>
        </p:spPr>
        <p:txBody>
          <a:bodyPr lIns="0" tIns="0" rIns="0" bIns="0" rtlCol="0" anchor="t">
            <a:spAutoFit/>
          </a:bodyPr>
          <a:lstStyle/>
          <a:p>
            <a:pPr algn="ctr" rtl="1">
              <a:lnSpc>
                <a:spcPts val="7182"/>
              </a:lnSpc>
            </a:pPr>
            <a:r>
              <a:rPr lang="ar-EG" sz="6650">
                <a:solidFill>
                  <a:srgbClr val="095277"/>
                </a:solidFill>
                <a:latin typeface="Almarai Bold"/>
                <a:ea typeface="Almarai Bold"/>
                <a:cs typeface="Almarai Bold"/>
                <a:sym typeface="Almarai Bold"/>
                <a:rtl/>
              </a:rPr>
              <a:t>الفصل التاسع</a:t>
            </a:r>
          </a:p>
        </p:txBody>
      </p:sp>
      <p:sp>
        <p:nvSpPr>
          <p:cNvPr id="12" name="TextBox 12"/>
          <p:cNvSpPr txBox="1"/>
          <p:nvPr/>
        </p:nvSpPr>
        <p:spPr>
          <a:xfrm>
            <a:off x="11486520" y="2109260"/>
            <a:ext cx="1189980" cy="744474"/>
          </a:xfrm>
          <a:prstGeom prst="rect">
            <a:avLst/>
          </a:prstGeom>
        </p:spPr>
        <p:txBody>
          <a:bodyPr lIns="0" tIns="0" rIns="0" bIns="0" rtlCol="0" anchor="t">
            <a:spAutoFit/>
          </a:bodyPr>
          <a:lstStyle/>
          <a:p>
            <a:pPr algn="ctr">
              <a:lnSpc>
                <a:spcPts val="5502"/>
              </a:lnSpc>
            </a:pPr>
            <a:r>
              <a:rPr lang="en-US" sz="5095">
                <a:solidFill>
                  <a:srgbClr val="095277"/>
                </a:solidFill>
                <a:latin typeface="Almarai Bold"/>
                <a:ea typeface="Almarai Bold"/>
                <a:cs typeface="Almarai Bold"/>
                <a:sym typeface="Almarai Bold"/>
              </a:rPr>
              <a:t>9</a:t>
            </a:r>
          </a:p>
        </p:txBody>
      </p:sp>
      <p:grpSp>
        <p:nvGrpSpPr>
          <p:cNvPr id="13" name="Group 13"/>
          <p:cNvGrpSpPr/>
          <p:nvPr/>
        </p:nvGrpSpPr>
        <p:grpSpPr>
          <a:xfrm>
            <a:off x="17091660" y="100384"/>
            <a:ext cx="1348740" cy="1376493"/>
            <a:chOff x="0" y="0"/>
            <a:chExt cx="355224" cy="362533"/>
          </a:xfrm>
        </p:grpSpPr>
        <p:sp>
          <p:nvSpPr>
            <p:cNvPr id="14" name="Freeform 14"/>
            <p:cNvSpPr/>
            <p:nvPr/>
          </p:nvSpPr>
          <p:spPr>
            <a:xfrm>
              <a:off x="0" y="0"/>
              <a:ext cx="355224" cy="362533"/>
            </a:xfrm>
            <a:custGeom>
              <a:avLst/>
              <a:gdLst/>
              <a:ahLst/>
              <a:cxnLst/>
              <a:rect l="l" t="t" r="r" b="b"/>
              <a:pathLst>
                <a:path w="355224" h="362533">
                  <a:moveTo>
                    <a:pt x="0" y="0"/>
                  </a:moveTo>
                  <a:lnTo>
                    <a:pt x="355224" y="0"/>
                  </a:lnTo>
                  <a:lnTo>
                    <a:pt x="355224" y="362533"/>
                  </a:lnTo>
                  <a:lnTo>
                    <a:pt x="0" y="362533"/>
                  </a:lnTo>
                  <a:close/>
                </a:path>
              </a:pathLst>
            </a:custGeom>
            <a:solidFill>
              <a:srgbClr val="FFC265"/>
            </a:solidFill>
          </p:spPr>
          <p:txBody>
            <a:bodyPr/>
            <a:lstStyle/>
            <a:p>
              <a:endParaRPr lang="en-US"/>
            </a:p>
          </p:txBody>
        </p:sp>
        <p:sp>
          <p:nvSpPr>
            <p:cNvPr id="15" name="TextBox 15"/>
            <p:cNvSpPr txBox="1"/>
            <p:nvPr/>
          </p:nvSpPr>
          <p:spPr>
            <a:xfrm>
              <a:off x="0" y="-19050"/>
              <a:ext cx="355224" cy="381583"/>
            </a:xfrm>
            <a:prstGeom prst="rect">
              <a:avLst/>
            </a:prstGeom>
          </p:spPr>
          <p:txBody>
            <a:bodyPr lIns="50800" tIns="50800" rIns="50800" bIns="50800" rtlCol="0" anchor="ctr"/>
            <a:lstStyle/>
            <a:p>
              <a:pPr algn="ctr">
                <a:lnSpc>
                  <a:spcPts val="2160"/>
                </a:lnSpc>
              </a:pPr>
              <a:endParaRPr/>
            </a:p>
          </p:txBody>
        </p:sp>
      </p:grpSp>
      <p:grpSp>
        <p:nvGrpSpPr>
          <p:cNvPr id="16" name="Group 16"/>
          <p:cNvGrpSpPr/>
          <p:nvPr/>
        </p:nvGrpSpPr>
        <p:grpSpPr>
          <a:xfrm>
            <a:off x="16242989" y="465763"/>
            <a:ext cx="1370641" cy="1314417"/>
            <a:chOff x="0" y="0"/>
            <a:chExt cx="360992" cy="346184"/>
          </a:xfrm>
        </p:grpSpPr>
        <p:sp>
          <p:nvSpPr>
            <p:cNvPr id="17" name="Freeform 17"/>
            <p:cNvSpPr/>
            <p:nvPr/>
          </p:nvSpPr>
          <p:spPr>
            <a:xfrm>
              <a:off x="0" y="0"/>
              <a:ext cx="360992" cy="346184"/>
            </a:xfrm>
            <a:custGeom>
              <a:avLst/>
              <a:gdLst/>
              <a:ahLst/>
              <a:cxnLst/>
              <a:rect l="l" t="t" r="r" b="b"/>
              <a:pathLst>
                <a:path w="360992" h="346184">
                  <a:moveTo>
                    <a:pt x="0" y="0"/>
                  </a:moveTo>
                  <a:lnTo>
                    <a:pt x="360992" y="0"/>
                  </a:lnTo>
                  <a:lnTo>
                    <a:pt x="360992" y="346184"/>
                  </a:lnTo>
                  <a:lnTo>
                    <a:pt x="0" y="346184"/>
                  </a:lnTo>
                  <a:close/>
                </a:path>
              </a:pathLst>
            </a:custGeom>
            <a:solidFill>
              <a:srgbClr val="156082"/>
            </a:solidFill>
          </p:spPr>
          <p:txBody>
            <a:bodyPr/>
            <a:lstStyle/>
            <a:p>
              <a:endParaRPr lang="en-US"/>
            </a:p>
          </p:txBody>
        </p:sp>
        <p:sp>
          <p:nvSpPr>
            <p:cNvPr id="18" name="TextBox 18"/>
            <p:cNvSpPr txBox="1"/>
            <p:nvPr/>
          </p:nvSpPr>
          <p:spPr>
            <a:xfrm>
              <a:off x="0" y="-19050"/>
              <a:ext cx="360992" cy="365234"/>
            </a:xfrm>
            <a:prstGeom prst="rect">
              <a:avLst/>
            </a:prstGeom>
          </p:spPr>
          <p:txBody>
            <a:bodyPr lIns="50800" tIns="50800" rIns="50800" bIns="50800" rtlCol="0" anchor="ctr"/>
            <a:lstStyle/>
            <a:p>
              <a:pPr algn="ctr">
                <a:lnSpc>
                  <a:spcPts val="2160"/>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FFFD6">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257469" y="-523710"/>
            <a:ext cx="3416891" cy="4586431"/>
          </a:xfrm>
          <a:custGeom>
            <a:avLst/>
            <a:gdLst/>
            <a:ahLst/>
            <a:cxnLst/>
            <a:rect l="l" t="t" r="r" b="b"/>
            <a:pathLst>
              <a:path w="3416891" h="4586431">
                <a:moveTo>
                  <a:pt x="0" y="0"/>
                </a:moveTo>
                <a:lnTo>
                  <a:pt x="3416891" y="0"/>
                </a:lnTo>
                <a:lnTo>
                  <a:pt x="3416891" y="4586431"/>
                </a:lnTo>
                <a:lnTo>
                  <a:pt x="0" y="4586431"/>
                </a:lnTo>
                <a:lnTo>
                  <a:pt x="0" y="0"/>
                </a:lnTo>
                <a:close/>
              </a:path>
            </a:pathLst>
          </a:custGeom>
          <a:blipFill>
            <a:blip r:embed="rId2">
              <a:alphaModFix amt="7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51950" y="4310371"/>
            <a:ext cx="6474622" cy="911843"/>
          </a:xfrm>
          <a:custGeom>
            <a:avLst/>
            <a:gdLst/>
            <a:ahLst/>
            <a:cxnLst/>
            <a:rect l="l" t="t" r="r" b="b"/>
            <a:pathLst>
              <a:path w="6474622" h="911843">
                <a:moveTo>
                  <a:pt x="6474622" y="0"/>
                </a:moveTo>
                <a:lnTo>
                  <a:pt x="0" y="0"/>
                </a:lnTo>
                <a:lnTo>
                  <a:pt x="0" y="911843"/>
                </a:lnTo>
                <a:lnTo>
                  <a:pt x="6474622" y="911843"/>
                </a:lnTo>
                <a:lnTo>
                  <a:pt x="64746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0051950" y="5516914"/>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5" name="Freeform 5"/>
          <p:cNvSpPr/>
          <p:nvPr/>
        </p:nvSpPr>
        <p:spPr>
          <a:xfrm flipH="1">
            <a:off x="10051950" y="6723456"/>
            <a:ext cx="6474622" cy="911843"/>
          </a:xfrm>
          <a:custGeom>
            <a:avLst/>
            <a:gdLst/>
            <a:ahLst/>
            <a:cxnLst/>
            <a:rect l="l" t="t" r="r" b="b"/>
            <a:pathLst>
              <a:path w="6474622" h="911843">
                <a:moveTo>
                  <a:pt x="6474622" y="0"/>
                </a:moveTo>
                <a:lnTo>
                  <a:pt x="0" y="0"/>
                </a:lnTo>
                <a:lnTo>
                  <a:pt x="0" y="911843"/>
                </a:lnTo>
                <a:lnTo>
                  <a:pt x="6474622" y="911843"/>
                </a:lnTo>
                <a:lnTo>
                  <a:pt x="6474622"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6" name="Freeform 6"/>
          <p:cNvSpPr/>
          <p:nvPr/>
        </p:nvSpPr>
        <p:spPr>
          <a:xfrm flipH="1">
            <a:off x="2162720" y="4288836"/>
            <a:ext cx="6474622" cy="911843"/>
          </a:xfrm>
          <a:custGeom>
            <a:avLst/>
            <a:gdLst/>
            <a:ahLst/>
            <a:cxnLst/>
            <a:rect l="l" t="t" r="r" b="b"/>
            <a:pathLst>
              <a:path w="6474622" h="911843">
                <a:moveTo>
                  <a:pt x="6474621" y="0"/>
                </a:moveTo>
                <a:lnTo>
                  <a:pt x="0" y="0"/>
                </a:lnTo>
                <a:lnTo>
                  <a:pt x="0" y="911842"/>
                </a:lnTo>
                <a:lnTo>
                  <a:pt x="6474621" y="911842"/>
                </a:lnTo>
                <a:lnTo>
                  <a:pt x="6474621"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7" name="Freeform 7"/>
          <p:cNvSpPr/>
          <p:nvPr/>
        </p:nvSpPr>
        <p:spPr>
          <a:xfrm flipH="1">
            <a:off x="2162720" y="5516914"/>
            <a:ext cx="6474622" cy="911843"/>
          </a:xfrm>
          <a:custGeom>
            <a:avLst/>
            <a:gdLst/>
            <a:ahLst/>
            <a:cxnLst/>
            <a:rect l="l" t="t" r="r" b="b"/>
            <a:pathLst>
              <a:path w="6474622" h="911843">
                <a:moveTo>
                  <a:pt x="6474621" y="0"/>
                </a:moveTo>
                <a:lnTo>
                  <a:pt x="0" y="0"/>
                </a:lnTo>
                <a:lnTo>
                  <a:pt x="0" y="911842"/>
                </a:lnTo>
                <a:lnTo>
                  <a:pt x="6474621" y="911842"/>
                </a:lnTo>
                <a:lnTo>
                  <a:pt x="6474621"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8" name="Freeform 8"/>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6">
              <a:extLst>
                <a:ext uri="{96DAC541-7B7A-43D3-8B79-37D633B846F1}">
                  <asvg:svgBlip xmlns:asvg="http://schemas.microsoft.com/office/drawing/2016/SVG/main" r:embed="rId7"/>
                </a:ext>
              </a:extLst>
            </a:blip>
            <a:stretch>
              <a:fillRect l="-2068" r="-2068"/>
            </a:stretch>
          </a:blipFill>
        </p:spPr>
        <p:txBody>
          <a:bodyPr/>
          <a:lstStyle/>
          <a:p>
            <a:endParaRPr lang="en-US"/>
          </a:p>
        </p:txBody>
      </p:sp>
      <p:sp>
        <p:nvSpPr>
          <p:cNvPr id="9" name="Freeform 9"/>
          <p:cNvSpPr/>
          <p:nvPr/>
        </p:nvSpPr>
        <p:spPr>
          <a:xfrm>
            <a:off x="16125825" y="4062721"/>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16125825" y="5295928"/>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1" name="Freeform 11"/>
          <p:cNvSpPr/>
          <p:nvPr/>
        </p:nvSpPr>
        <p:spPr>
          <a:xfrm>
            <a:off x="16125825" y="6452369"/>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2" name="Freeform 12"/>
          <p:cNvSpPr/>
          <p:nvPr/>
        </p:nvSpPr>
        <p:spPr>
          <a:xfrm>
            <a:off x="8200958" y="4067842"/>
            <a:ext cx="542286" cy="542286"/>
          </a:xfrm>
          <a:custGeom>
            <a:avLst/>
            <a:gdLst/>
            <a:ahLst/>
            <a:cxnLst/>
            <a:rect l="l" t="t" r="r" b="b"/>
            <a:pathLst>
              <a:path w="542286" h="542286">
                <a:moveTo>
                  <a:pt x="0" y="0"/>
                </a:moveTo>
                <a:lnTo>
                  <a:pt x="542287" y="0"/>
                </a:lnTo>
                <a:lnTo>
                  <a:pt x="542287" y="542286"/>
                </a:lnTo>
                <a:lnTo>
                  <a:pt x="0" y="542286"/>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13" name="Freeform 13"/>
          <p:cNvSpPr/>
          <p:nvPr/>
        </p:nvSpPr>
        <p:spPr>
          <a:xfrm>
            <a:off x="8200958" y="5295928"/>
            <a:ext cx="542286" cy="542286"/>
          </a:xfrm>
          <a:custGeom>
            <a:avLst/>
            <a:gdLst/>
            <a:ahLst/>
            <a:cxnLst/>
            <a:rect l="l" t="t" r="r" b="b"/>
            <a:pathLst>
              <a:path w="542286" h="542286">
                <a:moveTo>
                  <a:pt x="0" y="0"/>
                </a:moveTo>
                <a:lnTo>
                  <a:pt x="542287" y="0"/>
                </a:lnTo>
                <a:lnTo>
                  <a:pt x="542287" y="542286"/>
                </a:lnTo>
                <a:lnTo>
                  <a:pt x="0" y="542286"/>
                </a:lnTo>
                <a:lnTo>
                  <a:pt x="0"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US"/>
          </a:p>
        </p:txBody>
      </p:sp>
      <p:sp>
        <p:nvSpPr>
          <p:cNvPr id="14" name="Freeform 14"/>
          <p:cNvSpPr/>
          <p:nvPr/>
        </p:nvSpPr>
        <p:spPr>
          <a:xfrm>
            <a:off x="4990196" y="897373"/>
            <a:ext cx="8599470" cy="2870073"/>
          </a:xfrm>
          <a:custGeom>
            <a:avLst/>
            <a:gdLst/>
            <a:ahLst/>
            <a:cxnLst/>
            <a:rect l="l" t="t" r="r" b="b"/>
            <a:pathLst>
              <a:path w="8599470" h="2870073">
                <a:moveTo>
                  <a:pt x="0" y="0"/>
                </a:moveTo>
                <a:lnTo>
                  <a:pt x="8599469" y="0"/>
                </a:lnTo>
                <a:lnTo>
                  <a:pt x="8599469" y="2870073"/>
                </a:lnTo>
                <a:lnTo>
                  <a:pt x="0" y="287007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5" name="TextBox 15"/>
          <p:cNvSpPr txBox="1"/>
          <p:nvPr/>
        </p:nvSpPr>
        <p:spPr>
          <a:xfrm>
            <a:off x="6149340" y="9561195"/>
            <a:ext cx="5989320" cy="475298"/>
          </a:xfrm>
          <a:prstGeom prst="rect">
            <a:avLst/>
          </a:prstGeom>
        </p:spPr>
        <p:txBody>
          <a:bodyPr lIns="0" tIns="0" rIns="0" bIns="0" rtlCol="0" anchor="t">
            <a:spAutoFit/>
          </a:bodyPr>
          <a:lstStyle/>
          <a:p>
            <a:pPr algn="ctr">
              <a:lnSpc>
                <a:spcPts val="2160"/>
              </a:lnSpc>
            </a:pPr>
            <a:r>
              <a:rPr lang="en-US" sz="1800">
                <a:solidFill>
                  <a:srgbClr val="898989"/>
                </a:solidFill>
                <a:latin typeface="Arimo"/>
                <a:ea typeface="Arimo"/>
                <a:cs typeface="Arimo"/>
                <a:sym typeface="Arimo"/>
              </a:rPr>
              <a:t>edarah.net  </a:t>
            </a:r>
            <a:r>
              <a:rPr lang="ar-EG" sz="1800">
                <a:solidFill>
                  <a:srgbClr val="898989"/>
                </a:solidFill>
                <a:latin typeface="Arimo"/>
                <a:ea typeface="Arimo"/>
                <a:cs typeface="Arimo"/>
                <a:sym typeface="Arimo"/>
                <a:rtl/>
              </a:rPr>
              <a:t>الابتكار - الشميمري</a:t>
            </a:r>
            <a:r>
              <a:rPr lang="en-US" sz="1800">
                <a:solidFill>
                  <a:srgbClr val="898989"/>
                </a:solidFill>
                <a:latin typeface="Arimo"/>
                <a:ea typeface="Arimo"/>
                <a:cs typeface="Arimo"/>
                <a:sym typeface="Arimo"/>
              </a:rPr>
              <a:t> </a:t>
            </a:r>
          </a:p>
        </p:txBody>
      </p:sp>
      <p:sp>
        <p:nvSpPr>
          <p:cNvPr id="16" name="TextBox 16"/>
          <p:cNvSpPr txBox="1"/>
          <p:nvPr/>
        </p:nvSpPr>
        <p:spPr>
          <a:xfrm>
            <a:off x="13007340" y="9561195"/>
            <a:ext cx="3931920" cy="475298"/>
          </a:xfrm>
          <a:prstGeom prst="rect">
            <a:avLst/>
          </a:prstGeom>
        </p:spPr>
        <p:txBody>
          <a:bodyPr lIns="0" tIns="0" rIns="0" bIns="0" rtlCol="0" anchor="t">
            <a:spAutoFit/>
          </a:bodyPr>
          <a:lstStyle/>
          <a:p>
            <a:pPr algn="r">
              <a:lnSpc>
                <a:spcPts val="2160"/>
              </a:lnSpc>
            </a:pPr>
            <a:r>
              <a:rPr lang="en-US" sz="1800">
                <a:solidFill>
                  <a:srgbClr val="898989"/>
                </a:solidFill>
                <a:latin typeface="Arimo"/>
                <a:ea typeface="Arimo"/>
                <a:cs typeface="Arimo"/>
                <a:sym typeface="Arimo"/>
              </a:rPr>
              <a:t>3</a:t>
            </a:r>
          </a:p>
        </p:txBody>
      </p:sp>
      <p:sp>
        <p:nvSpPr>
          <p:cNvPr id="17" name="TextBox 17"/>
          <p:cNvSpPr txBox="1"/>
          <p:nvPr/>
        </p:nvSpPr>
        <p:spPr>
          <a:xfrm>
            <a:off x="3616086" y="1697175"/>
            <a:ext cx="11347689" cy="1117838"/>
          </a:xfrm>
          <a:prstGeom prst="rect">
            <a:avLst/>
          </a:prstGeom>
        </p:spPr>
        <p:txBody>
          <a:bodyPr lIns="0" tIns="0" rIns="0" bIns="0" rtlCol="0" anchor="t">
            <a:spAutoFit/>
          </a:bodyPr>
          <a:lstStyle/>
          <a:p>
            <a:pPr marL="0" lvl="0" indent="0" algn="ctr" rtl="1">
              <a:lnSpc>
                <a:spcPts val="8341"/>
              </a:lnSpc>
              <a:spcBef>
                <a:spcPct val="0"/>
              </a:spcBef>
            </a:pPr>
            <a:r>
              <a:rPr lang="ar-EG" sz="7723" u="none" strike="noStrike">
                <a:solidFill>
                  <a:srgbClr val="095277"/>
                </a:solidFill>
                <a:latin typeface="Almarai Bold"/>
                <a:ea typeface="Almarai Bold"/>
                <a:cs typeface="Almarai Bold"/>
                <a:sym typeface="Almarai Bold"/>
                <a:rtl/>
              </a:rPr>
              <a:t>محتويات الفصل</a:t>
            </a:r>
          </a:p>
        </p:txBody>
      </p:sp>
      <p:sp>
        <p:nvSpPr>
          <p:cNvPr id="18" name="TextBox 18"/>
          <p:cNvSpPr txBox="1"/>
          <p:nvPr/>
        </p:nvSpPr>
        <p:spPr>
          <a:xfrm>
            <a:off x="11192264" y="4374152"/>
            <a:ext cx="4193993"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طبيعة تمويل الابتكار</a:t>
            </a:r>
          </a:p>
        </p:txBody>
      </p:sp>
      <p:sp>
        <p:nvSpPr>
          <p:cNvPr id="19" name="TextBox 19"/>
          <p:cNvSpPr txBox="1"/>
          <p:nvPr/>
        </p:nvSpPr>
        <p:spPr>
          <a:xfrm>
            <a:off x="10978424" y="5612717"/>
            <a:ext cx="4559763" cy="615461"/>
          </a:xfrm>
          <a:prstGeom prst="rect">
            <a:avLst/>
          </a:prstGeom>
        </p:spPr>
        <p:txBody>
          <a:bodyPr lIns="0" tIns="0" rIns="0" bIns="0" rtlCol="0" anchor="t">
            <a:spAutoFit/>
          </a:bodyPr>
          <a:lstStyle/>
          <a:p>
            <a:pPr algn="ctr" rtl="1">
              <a:lnSpc>
                <a:spcPts val="5019"/>
              </a:lnSpc>
            </a:pPr>
            <a:r>
              <a:rPr lang="ar-EG" sz="3346">
                <a:solidFill>
                  <a:srgbClr val="000000"/>
                </a:solidFill>
                <a:latin typeface="Almarai Bold"/>
                <a:ea typeface="Almarai Bold"/>
                <a:cs typeface="Almarai Bold"/>
                <a:sym typeface="Almarai Bold"/>
                <a:rtl/>
              </a:rPr>
              <a:t>التمويل المباشر للابتكار</a:t>
            </a:r>
          </a:p>
        </p:txBody>
      </p:sp>
      <p:sp>
        <p:nvSpPr>
          <p:cNvPr id="20" name="TextBox 20"/>
          <p:cNvSpPr txBox="1"/>
          <p:nvPr/>
        </p:nvSpPr>
        <p:spPr>
          <a:xfrm>
            <a:off x="11293970" y="6809756"/>
            <a:ext cx="4244217" cy="600221"/>
          </a:xfrm>
          <a:prstGeom prst="rect">
            <a:avLst/>
          </a:prstGeom>
        </p:spPr>
        <p:txBody>
          <a:bodyPr lIns="0" tIns="0" rIns="0" bIns="0" rtlCol="0" anchor="t">
            <a:spAutoFit/>
          </a:bodyPr>
          <a:lstStyle/>
          <a:p>
            <a:pPr marL="0" lvl="1" indent="0" algn="ctr" rtl="1">
              <a:lnSpc>
                <a:spcPts val="4869"/>
              </a:lnSpc>
              <a:spcBef>
                <a:spcPct val="0"/>
              </a:spcBef>
            </a:pPr>
            <a:r>
              <a:rPr lang="ar-EG" sz="3246">
                <a:solidFill>
                  <a:srgbClr val="000000"/>
                </a:solidFill>
                <a:latin typeface="Almarai Bold"/>
                <a:ea typeface="Almarai Bold"/>
                <a:cs typeface="Almarai Bold"/>
                <a:sym typeface="Almarai Bold"/>
                <a:rtl/>
              </a:rPr>
              <a:t>التمويل الخاص للابتكار</a:t>
            </a:r>
          </a:p>
        </p:txBody>
      </p:sp>
      <p:sp>
        <p:nvSpPr>
          <p:cNvPr id="21" name="TextBox 21"/>
          <p:cNvSpPr txBox="1"/>
          <p:nvPr/>
        </p:nvSpPr>
        <p:spPr>
          <a:xfrm>
            <a:off x="2866651" y="4404461"/>
            <a:ext cx="5334307"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التمويل العام للابتكار</a:t>
            </a:r>
          </a:p>
        </p:txBody>
      </p:sp>
      <p:sp>
        <p:nvSpPr>
          <p:cNvPr id="22" name="TextBox 22"/>
          <p:cNvSpPr txBox="1"/>
          <p:nvPr/>
        </p:nvSpPr>
        <p:spPr>
          <a:xfrm>
            <a:off x="2562654" y="5631789"/>
            <a:ext cx="5205882"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التمويل غير المباشر للابتكار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3" name="TextBox 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4</a:t>
            </a:r>
          </a:p>
        </p:txBody>
      </p:sp>
      <p:sp>
        <p:nvSpPr>
          <p:cNvPr id="4" name="Freeform 4"/>
          <p:cNvSpPr/>
          <p:nvPr/>
        </p:nvSpPr>
        <p:spPr>
          <a:xfrm>
            <a:off x="727321" y="2618271"/>
            <a:ext cx="11711291" cy="7418222"/>
          </a:xfrm>
          <a:custGeom>
            <a:avLst/>
            <a:gdLst/>
            <a:ahLst/>
            <a:cxnLst/>
            <a:rect l="l" t="t" r="r" b="b"/>
            <a:pathLst>
              <a:path w="11711291" h="7418222">
                <a:moveTo>
                  <a:pt x="0" y="0"/>
                </a:moveTo>
                <a:lnTo>
                  <a:pt x="11711291" y="0"/>
                </a:lnTo>
                <a:lnTo>
                  <a:pt x="11711291" y="7418222"/>
                </a:lnTo>
                <a:lnTo>
                  <a:pt x="0" y="7418222"/>
                </a:lnTo>
                <a:lnTo>
                  <a:pt x="0" y="0"/>
                </a:lnTo>
                <a:close/>
              </a:path>
            </a:pathLst>
          </a:custGeom>
          <a:blipFill>
            <a:blip r:embed="rId2"/>
            <a:stretch>
              <a:fillRect l="-553" t="-2619" r="-1939"/>
            </a:stretch>
          </a:blipFill>
          <a:ln cap="rnd">
            <a:noFill/>
            <a:prstDash val="solid"/>
            <a:round/>
          </a:ln>
        </p:spPr>
        <p:txBody>
          <a:bodyPr/>
          <a:lstStyle/>
          <a:p>
            <a:endParaRPr lang="en-US"/>
          </a:p>
        </p:txBody>
      </p:sp>
      <p:sp>
        <p:nvSpPr>
          <p:cNvPr id="5" name="Freeform 5"/>
          <p:cNvSpPr/>
          <p:nvPr/>
        </p:nvSpPr>
        <p:spPr>
          <a:xfrm flipH="1">
            <a:off x="9878753" y="988175"/>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10355277" y="1290800"/>
            <a:ext cx="6128372" cy="657225"/>
          </a:xfrm>
          <a:prstGeom prst="rect">
            <a:avLst/>
          </a:prstGeom>
        </p:spPr>
        <p:txBody>
          <a:bodyPr lIns="0" tIns="0" rIns="0" bIns="0" rtlCol="0" anchor="t">
            <a:spAutoFit/>
          </a:bodyPr>
          <a:lstStyle/>
          <a:p>
            <a:pPr marL="0" lvl="0" indent="0" algn="ctr" rtl="1">
              <a:lnSpc>
                <a:spcPts val="5005"/>
              </a:lnSpc>
              <a:spcBef>
                <a:spcPct val="0"/>
              </a:spcBef>
            </a:pPr>
            <a:r>
              <a:rPr lang="ar-EG" sz="4171">
                <a:solidFill>
                  <a:srgbClr val="156082"/>
                </a:solidFill>
                <a:latin typeface="Almarai Bold"/>
                <a:ea typeface="Almarai Bold"/>
                <a:cs typeface="Almarai Bold"/>
                <a:sym typeface="Almarai Bold"/>
                <a:rtl/>
              </a:rPr>
              <a:t>طبيعة تمويل الابتكار </a:t>
            </a:r>
          </a:p>
        </p:txBody>
      </p:sp>
      <p:sp>
        <p:nvSpPr>
          <p:cNvPr id="7" name="TextBox 7"/>
          <p:cNvSpPr txBox="1"/>
          <p:nvPr/>
        </p:nvSpPr>
        <p:spPr>
          <a:xfrm>
            <a:off x="12705312" y="2697080"/>
            <a:ext cx="3980875" cy="1057275"/>
          </a:xfrm>
          <a:prstGeom prst="rect">
            <a:avLst/>
          </a:prstGeom>
        </p:spPr>
        <p:txBody>
          <a:bodyPr lIns="0" tIns="0" rIns="0" bIns="0" rtlCol="0" anchor="t">
            <a:spAutoFit/>
          </a:bodyPr>
          <a:lstStyle/>
          <a:p>
            <a:pPr algn="r" rtl="1">
              <a:lnSpc>
                <a:spcPts val="4125"/>
              </a:lnSpc>
            </a:pPr>
            <a:r>
              <a:rPr lang="ar-EG" sz="2750">
                <a:solidFill>
                  <a:srgbClr val="000000"/>
                </a:solidFill>
                <a:latin typeface="Almarai Bold"/>
                <a:ea typeface="Almarai Bold"/>
                <a:cs typeface="Almarai Bold"/>
                <a:sym typeface="Almarai Bold"/>
                <a:rtl/>
              </a:rPr>
              <a:t>التدفقات النقدية عبر دورة حياة المشروع</a:t>
            </a:r>
          </a:p>
        </p:txBody>
      </p:sp>
      <p:sp>
        <p:nvSpPr>
          <p:cNvPr id="8" name="Freeform 8"/>
          <p:cNvSpPr/>
          <p:nvPr/>
        </p:nvSpPr>
        <p:spPr>
          <a:xfrm>
            <a:off x="16953024" y="2420107"/>
            <a:ext cx="612552" cy="853235"/>
          </a:xfrm>
          <a:custGeom>
            <a:avLst/>
            <a:gdLst/>
            <a:ahLst/>
            <a:cxnLst/>
            <a:rect l="l" t="t" r="r" b="b"/>
            <a:pathLst>
              <a:path w="612552" h="853235">
                <a:moveTo>
                  <a:pt x="0" y="0"/>
                </a:moveTo>
                <a:lnTo>
                  <a:pt x="612552" y="0"/>
                </a:lnTo>
                <a:lnTo>
                  <a:pt x="612552" y="853235"/>
                </a:lnTo>
                <a:lnTo>
                  <a:pt x="0" y="853235"/>
                </a:lnTo>
                <a:lnTo>
                  <a:pt x="0" y="0"/>
                </a:lnTo>
                <a:close/>
              </a:path>
            </a:pathLst>
          </a:custGeom>
          <a:blipFill>
            <a:blip r:embed="rId5"/>
            <a:stretch>
              <a:fillRect/>
            </a:stretch>
          </a:blipFill>
        </p:spPr>
        <p:txBody>
          <a:bodyPr/>
          <a:lstStyle/>
          <a:p>
            <a:endParaRPr lang="en-US"/>
          </a:p>
        </p:txBody>
      </p:sp>
      <p:sp>
        <p:nvSpPr>
          <p:cNvPr id="9" name="Freeform 9"/>
          <p:cNvSpPr/>
          <p:nvPr/>
        </p:nvSpPr>
        <p:spPr>
          <a:xfrm>
            <a:off x="0" y="-249781"/>
            <a:ext cx="1989067" cy="2669888"/>
          </a:xfrm>
          <a:custGeom>
            <a:avLst/>
            <a:gdLst/>
            <a:ahLst/>
            <a:cxnLst/>
            <a:rect l="l" t="t" r="r" b="b"/>
            <a:pathLst>
              <a:path w="1989067" h="2669888">
                <a:moveTo>
                  <a:pt x="0" y="0"/>
                </a:moveTo>
                <a:lnTo>
                  <a:pt x="1989067" y="0"/>
                </a:lnTo>
                <a:lnTo>
                  <a:pt x="1989067" y="2669888"/>
                </a:lnTo>
                <a:lnTo>
                  <a:pt x="0" y="26698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10429558" y="3301951"/>
            <a:ext cx="6829742" cy="5905207"/>
            <a:chOff x="0" y="0"/>
            <a:chExt cx="1798780" cy="1555281"/>
          </a:xfrm>
        </p:grpSpPr>
        <p:sp>
          <p:nvSpPr>
            <p:cNvPr id="3" name="Freeform 3"/>
            <p:cNvSpPr/>
            <p:nvPr/>
          </p:nvSpPr>
          <p:spPr>
            <a:xfrm>
              <a:off x="0" y="0"/>
              <a:ext cx="1798780" cy="1555281"/>
            </a:xfrm>
            <a:custGeom>
              <a:avLst/>
              <a:gdLst/>
              <a:ahLst/>
              <a:cxnLst/>
              <a:rect l="l" t="t" r="r" b="b"/>
              <a:pathLst>
                <a:path w="1798780" h="1555281">
                  <a:moveTo>
                    <a:pt x="35140" y="0"/>
                  </a:moveTo>
                  <a:lnTo>
                    <a:pt x="1763640" y="0"/>
                  </a:lnTo>
                  <a:cubicBezTo>
                    <a:pt x="1783047" y="0"/>
                    <a:pt x="1798780" y="15733"/>
                    <a:pt x="1798780" y="35140"/>
                  </a:cubicBezTo>
                  <a:lnTo>
                    <a:pt x="1798780" y="1520140"/>
                  </a:lnTo>
                  <a:cubicBezTo>
                    <a:pt x="1798780" y="1539548"/>
                    <a:pt x="1783047" y="1555281"/>
                    <a:pt x="1763640" y="1555281"/>
                  </a:cubicBezTo>
                  <a:lnTo>
                    <a:pt x="35140" y="1555281"/>
                  </a:lnTo>
                  <a:cubicBezTo>
                    <a:pt x="15733" y="1555281"/>
                    <a:pt x="0" y="1539548"/>
                    <a:pt x="0" y="1520140"/>
                  </a:cubicBezTo>
                  <a:lnTo>
                    <a:pt x="0" y="35140"/>
                  </a:lnTo>
                  <a:cubicBezTo>
                    <a:pt x="0" y="15733"/>
                    <a:pt x="15733" y="0"/>
                    <a:pt x="35140" y="0"/>
                  </a:cubicBezTo>
                  <a:close/>
                </a:path>
              </a:pathLst>
            </a:custGeom>
            <a:solidFill>
              <a:srgbClr val="F8FCFF"/>
            </a:solidFill>
            <a:ln w="19050" cap="rnd">
              <a:solidFill>
                <a:srgbClr val="83CBEB"/>
              </a:solidFill>
              <a:prstDash val="lgDash"/>
              <a:round/>
            </a:ln>
          </p:spPr>
          <p:txBody>
            <a:bodyPr/>
            <a:lstStyle/>
            <a:p>
              <a:endParaRPr lang="en-US"/>
            </a:p>
          </p:txBody>
        </p:sp>
        <p:sp>
          <p:nvSpPr>
            <p:cNvPr id="4" name="TextBox 4"/>
            <p:cNvSpPr txBox="1"/>
            <p:nvPr/>
          </p:nvSpPr>
          <p:spPr>
            <a:xfrm>
              <a:off x="0" y="-19050"/>
              <a:ext cx="1798780" cy="1574331"/>
            </a:xfrm>
            <a:prstGeom prst="rect">
              <a:avLst/>
            </a:prstGeom>
          </p:spPr>
          <p:txBody>
            <a:bodyPr lIns="50800" tIns="50800" rIns="50800" bIns="50800" rtlCol="0" anchor="ctr"/>
            <a:lstStyle/>
            <a:p>
              <a:pPr algn="ctr">
                <a:lnSpc>
                  <a:spcPts val="2160"/>
                </a:lnSpc>
              </a:pPr>
              <a:endParaRPr/>
            </a:p>
          </p:txBody>
        </p:sp>
      </p:grpSp>
      <p:sp>
        <p:nvSpPr>
          <p:cNvPr id="5" name="TextBox 5"/>
          <p:cNvSpPr txBox="1"/>
          <p:nvPr/>
        </p:nvSpPr>
        <p:spPr>
          <a:xfrm>
            <a:off x="10372408" y="3402623"/>
            <a:ext cx="6659449" cy="5728335"/>
          </a:xfrm>
          <a:prstGeom prst="rect">
            <a:avLst/>
          </a:prstGeom>
        </p:spPr>
        <p:txBody>
          <a:bodyPr lIns="0" tIns="0" rIns="0" bIns="0" rtlCol="0" anchor="t">
            <a:spAutoFit/>
          </a:bodyPr>
          <a:lstStyle/>
          <a:p>
            <a:pPr algn="r" rtl="1">
              <a:lnSpc>
                <a:spcPts val="4080"/>
              </a:lnSpc>
            </a:pPr>
            <a:r>
              <a:rPr lang="ar-EG" sz="2550" u="none" strike="noStrike">
                <a:solidFill>
                  <a:srgbClr val="000000"/>
                </a:solidFill>
                <a:latin typeface="Almarai Bold"/>
                <a:ea typeface="Almarai Bold"/>
                <a:cs typeface="Almarai Bold"/>
                <a:sym typeface="Almarai Bold"/>
                <a:rtl/>
              </a:rPr>
              <a:t>رأس المال الأولي أو التمويل البذري (</a:t>
            </a:r>
            <a:r>
              <a:rPr lang="en-US" sz="2550" u="none" strike="noStrike">
                <a:solidFill>
                  <a:srgbClr val="000000"/>
                </a:solidFill>
                <a:latin typeface="Almarai Bold"/>
                <a:ea typeface="Almarai Bold"/>
                <a:cs typeface="Almarai Bold"/>
                <a:sym typeface="Almarai Bold"/>
              </a:rPr>
              <a:t>Seed Funding</a:t>
            </a:r>
            <a:r>
              <a:rPr lang="ar-EG" sz="2550" u="none" strike="noStrike">
                <a:solidFill>
                  <a:srgbClr val="000000"/>
                </a:solidFill>
                <a:latin typeface="Almarai Bold"/>
                <a:ea typeface="Almarai Bold"/>
                <a:cs typeface="Almarai Bold"/>
                <a:sym typeface="Almarai Bold"/>
                <a:rtl/>
              </a:rPr>
              <a:t>) هو المصدر الأول للاستثمار في الشركة الناشئة. وفي هذه المرحلة تتمحور الأنشطة حول الأبحاث الأولية، وتطوير الأفكار، وتطوير نموذج أولي للمنتج أو الخدمة، وتشكيل الفريق الأساسي للشركة. وفيها يظهر وادي الموت بوضوح، لذا تقتصر مصادر قنوات التمويل بالاعتماد عل المصادر الشخصية مثل الأصدقاء والعائلة، أو المدخرات الشخصية، أو التمويل الجماعي، أو المستثمرين الملائكة الذين يبحثون عن فرص استثمارية مبكرة جدًّا.</a:t>
            </a:r>
          </a:p>
        </p:txBody>
      </p:sp>
      <p:sp>
        <p:nvSpPr>
          <p:cNvPr id="6" name="TextBox 6"/>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7" name="TextBox 7"/>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5</a:t>
            </a:r>
          </a:p>
        </p:txBody>
      </p:sp>
      <p:sp>
        <p:nvSpPr>
          <p:cNvPr id="8" name="Freeform 8"/>
          <p:cNvSpPr/>
          <p:nvPr/>
        </p:nvSpPr>
        <p:spPr>
          <a:xfrm>
            <a:off x="0" y="3301951"/>
            <a:ext cx="10197136" cy="6367493"/>
          </a:xfrm>
          <a:custGeom>
            <a:avLst/>
            <a:gdLst/>
            <a:ahLst/>
            <a:cxnLst/>
            <a:rect l="l" t="t" r="r" b="b"/>
            <a:pathLst>
              <a:path w="10197136" h="6367493">
                <a:moveTo>
                  <a:pt x="0" y="0"/>
                </a:moveTo>
                <a:lnTo>
                  <a:pt x="10197136" y="0"/>
                </a:lnTo>
                <a:lnTo>
                  <a:pt x="10197136" y="6367493"/>
                </a:lnTo>
                <a:lnTo>
                  <a:pt x="0" y="6367493"/>
                </a:lnTo>
                <a:lnTo>
                  <a:pt x="0" y="0"/>
                </a:lnTo>
                <a:close/>
              </a:path>
            </a:pathLst>
          </a:custGeom>
          <a:blipFill>
            <a:blip r:embed="rId2"/>
            <a:stretch>
              <a:fillRect l="-1054" t="-4438" r="-1776"/>
            </a:stretch>
          </a:blipFill>
          <a:ln cap="rnd">
            <a:noFill/>
            <a:prstDash val="solid"/>
            <a:round/>
          </a:ln>
        </p:spPr>
        <p:txBody>
          <a:bodyPr/>
          <a:lstStyle/>
          <a:p>
            <a:endParaRPr lang="en-US"/>
          </a:p>
        </p:txBody>
      </p:sp>
      <p:sp>
        <p:nvSpPr>
          <p:cNvPr id="9" name="Freeform 9"/>
          <p:cNvSpPr/>
          <p:nvPr/>
        </p:nvSpPr>
        <p:spPr>
          <a:xfrm flipH="1">
            <a:off x="9878753" y="988175"/>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9460623" y="1271750"/>
            <a:ext cx="7478637" cy="590550"/>
          </a:xfrm>
          <a:prstGeom prst="rect">
            <a:avLst/>
          </a:prstGeom>
        </p:spPr>
        <p:txBody>
          <a:bodyPr lIns="0" tIns="0" rIns="0" bIns="0" rtlCol="0" anchor="t">
            <a:spAutoFit/>
          </a:bodyPr>
          <a:lstStyle/>
          <a:p>
            <a:pPr marL="0" lvl="0" indent="0" algn="ctr" rtl="1">
              <a:lnSpc>
                <a:spcPts val="4645"/>
              </a:lnSpc>
              <a:spcBef>
                <a:spcPct val="0"/>
              </a:spcBef>
            </a:pPr>
            <a:r>
              <a:rPr lang="ar-EG" sz="3871" u="none" strike="noStrike">
                <a:solidFill>
                  <a:srgbClr val="156082"/>
                </a:solidFill>
                <a:latin typeface="Almarai Bold"/>
                <a:ea typeface="Almarai Bold"/>
                <a:cs typeface="Almarai Bold"/>
                <a:sym typeface="Almarai Bold"/>
                <a:rtl/>
              </a:rPr>
              <a:t>التمويل ودورة حياة المشروع</a:t>
            </a:r>
          </a:p>
        </p:txBody>
      </p:sp>
      <p:sp>
        <p:nvSpPr>
          <p:cNvPr id="11" name="Freeform 11"/>
          <p:cNvSpPr/>
          <p:nvPr/>
        </p:nvSpPr>
        <p:spPr>
          <a:xfrm>
            <a:off x="0" y="-249781"/>
            <a:ext cx="1820244" cy="2443281"/>
          </a:xfrm>
          <a:custGeom>
            <a:avLst/>
            <a:gdLst/>
            <a:ahLst/>
            <a:cxnLst/>
            <a:rect l="l" t="t" r="r" b="b"/>
            <a:pathLst>
              <a:path w="1820244" h="2443281">
                <a:moveTo>
                  <a:pt x="0" y="0"/>
                </a:moveTo>
                <a:lnTo>
                  <a:pt x="1820244" y="0"/>
                </a:lnTo>
                <a:lnTo>
                  <a:pt x="1820244" y="2443282"/>
                </a:lnTo>
                <a:lnTo>
                  <a:pt x="0" y="24432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9610556" y="2487564"/>
            <a:ext cx="7648744" cy="523875"/>
          </a:xfrm>
          <a:prstGeom prst="rect">
            <a:avLst/>
          </a:prstGeom>
        </p:spPr>
        <p:txBody>
          <a:bodyPr lIns="0" tIns="0" rIns="0" bIns="0" rtlCol="0" anchor="t">
            <a:spAutoFit/>
          </a:bodyPr>
          <a:lstStyle/>
          <a:p>
            <a:pPr algn="just" rtl="1">
              <a:lnSpc>
                <a:spcPts val="4125"/>
              </a:lnSpc>
            </a:pPr>
            <a:r>
              <a:rPr lang="ar-EG" sz="2750">
                <a:solidFill>
                  <a:srgbClr val="000000"/>
                </a:solidFill>
                <a:latin typeface="Almarai Bold"/>
                <a:ea typeface="Almarai Bold"/>
                <a:cs typeface="Almarai Bold"/>
                <a:sym typeface="Almarai Bold"/>
                <a:rtl/>
              </a:rPr>
              <a:t>المرحلة الأولى: رأس المال التأسيسي</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329185" y="3166314"/>
            <a:ext cx="15838703" cy="5956349"/>
            <a:chOff x="0" y="0"/>
            <a:chExt cx="4171510" cy="1568750"/>
          </a:xfrm>
        </p:grpSpPr>
        <p:sp>
          <p:nvSpPr>
            <p:cNvPr id="3" name="Freeform 3"/>
            <p:cNvSpPr/>
            <p:nvPr/>
          </p:nvSpPr>
          <p:spPr>
            <a:xfrm>
              <a:off x="0" y="0"/>
              <a:ext cx="4171510" cy="1568750"/>
            </a:xfrm>
            <a:custGeom>
              <a:avLst/>
              <a:gdLst/>
              <a:ahLst/>
              <a:cxnLst/>
              <a:rect l="l" t="t" r="r" b="b"/>
              <a:pathLst>
                <a:path w="4171510" h="1568750">
                  <a:moveTo>
                    <a:pt x="15153" y="0"/>
                  </a:moveTo>
                  <a:lnTo>
                    <a:pt x="4156358" y="0"/>
                  </a:lnTo>
                  <a:cubicBezTo>
                    <a:pt x="4160377" y="0"/>
                    <a:pt x="4164231" y="1596"/>
                    <a:pt x="4167072" y="4438"/>
                  </a:cubicBezTo>
                  <a:cubicBezTo>
                    <a:pt x="4169914" y="7280"/>
                    <a:pt x="4171510" y="11134"/>
                    <a:pt x="4171510" y="15153"/>
                  </a:cubicBezTo>
                  <a:lnTo>
                    <a:pt x="4171510" y="1553598"/>
                  </a:lnTo>
                  <a:cubicBezTo>
                    <a:pt x="4171510" y="1557616"/>
                    <a:pt x="4169914" y="1561471"/>
                    <a:pt x="4167072" y="1564312"/>
                  </a:cubicBezTo>
                  <a:cubicBezTo>
                    <a:pt x="4164231" y="1567154"/>
                    <a:pt x="4160377" y="1568750"/>
                    <a:pt x="4156358" y="1568750"/>
                  </a:cubicBezTo>
                  <a:lnTo>
                    <a:pt x="15153" y="1568750"/>
                  </a:lnTo>
                  <a:cubicBezTo>
                    <a:pt x="11134" y="1568750"/>
                    <a:pt x="7280" y="1567154"/>
                    <a:pt x="4438" y="1564312"/>
                  </a:cubicBezTo>
                  <a:cubicBezTo>
                    <a:pt x="1596" y="1561471"/>
                    <a:pt x="0" y="1557616"/>
                    <a:pt x="0" y="1553598"/>
                  </a:cubicBezTo>
                  <a:lnTo>
                    <a:pt x="0" y="15153"/>
                  </a:lnTo>
                  <a:cubicBezTo>
                    <a:pt x="0" y="11134"/>
                    <a:pt x="1596" y="7280"/>
                    <a:pt x="4438" y="4438"/>
                  </a:cubicBezTo>
                  <a:cubicBezTo>
                    <a:pt x="7280" y="1596"/>
                    <a:pt x="11134" y="0"/>
                    <a:pt x="15153" y="0"/>
                  </a:cubicBezTo>
                  <a:close/>
                </a:path>
              </a:pathLst>
            </a:custGeom>
            <a:solidFill>
              <a:srgbClr val="F8FCFF"/>
            </a:solidFill>
            <a:ln w="19050" cap="rnd">
              <a:solidFill>
                <a:srgbClr val="83CBEB"/>
              </a:solidFill>
              <a:prstDash val="lgDash"/>
              <a:round/>
            </a:ln>
          </p:spPr>
          <p:txBody>
            <a:bodyPr/>
            <a:lstStyle/>
            <a:p>
              <a:endParaRPr lang="en-US"/>
            </a:p>
          </p:txBody>
        </p:sp>
        <p:sp>
          <p:nvSpPr>
            <p:cNvPr id="4" name="TextBox 4"/>
            <p:cNvSpPr txBox="1"/>
            <p:nvPr/>
          </p:nvSpPr>
          <p:spPr>
            <a:xfrm>
              <a:off x="0" y="-19050"/>
              <a:ext cx="4171510" cy="1587800"/>
            </a:xfrm>
            <a:prstGeom prst="rect">
              <a:avLst/>
            </a:prstGeom>
          </p:spPr>
          <p:txBody>
            <a:bodyPr lIns="50800" tIns="50800" rIns="50800" bIns="50800" rtlCol="0" anchor="ctr"/>
            <a:lstStyle/>
            <a:p>
              <a:pPr algn="ctr">
                <a:lnSpc>
                  <a:spcPts val="2160"/>
                </a:lnSpc>
              </a:pPr>
              <a:endParaRPr/>
            </a:p>
          </p:txBody>
        </p:sp>
      </p:grpSp>
      <p:sp>
        <p:nvSpPr>
          <p:cNvPr id="5" name="TextBox 5"/>
          <p:cNvSpPr txBox="1"/>
          <p:nvPr/>
        </p:nvSpPr>
        <p:spPr>
          <a:xfrm>
            <a:off x="1544120" y="3284854"/>
            <a:ext cx="15295009" cy="5624018"/>
          </a:xfrm>
          <a:prstGeom prst="rect">
            <a:avLst/>
          </a:prstGeom>
        </p:spPr>
        <p:txBody>
          <a:bodyPr lIns="0" tIns="0" rIns="0" bIns="0" rtlCol="0" anchor="t">
            <a:spAutoFit/>
          </a:bodyPr>
          <a:lstStyle/>
          <a:p>
            <a:pPr algn="just" rtl="1">
              <a:lnSpc>
                <a:spcPts val="3991"/>
              </a:lnSpc>
            </a:pPr>
            <a:r>
              <a:rPr lang="ar-EG" sz="2479" u="none" strike="noStrike">
                <a:solidFill>
                  <a:srgbClr val="000000"/>
                </a:solidFill>
                <a:latin typeface="Almarai Bold"/>
                <a:ea typeface="Almarai Bold"/>
                <a:cs typeface="Almarai Bold"/>
                <a:sym typeface="Almarai Bold"/>
                <a:rtl/>
              </a:rPr>
              <a:t>السلسلة أ</a:t>
            </a:r>
          </a:p>
          <a:p>
            <a:pPr marL="535217" lvl="1" indent="-267609" algn="just" rtl="1">
              <a:lnSpc>
                <a:spcPts val="3991"/>
              </a:lnSpc>
              <a:buFont typeface="Arial"/>
              <a:buChar char="•"/>
            </a:pPr>
            <a:r>
              <a:rPr lang="ar-EG" sz="2479" u="none" strike="noStrike">
                <a:solidFill>
                  <a:srgbClr val="000000"/>
                </a:solidFill>
                <a:latin typeface="Almarai Bold"/>
                <a:ea typeface="Almarai Bold"/>
                <a:cs typeface="Almarai Bold"/>
                <a:sym typeface="Almarai Bold"/>
                <a:rtl/>
              </a:rPr>
              <a:t>تسعى الشركات إلى الحصول على التمويل أو التمويل من الفئة "أ" بمجرد أن يكون لديها بالفعل قاعدة مستخدمين راسخة وإيرادات ثابتة. ويهدف تمويل السلسلة "أ" إلى المساعدة على تحسين قاعدة المستخدمين وعروض المنتجات بالإضافة إلى تحسين المنتج وتوسيع العمليات التسويقية والمبيعات. وتتمثل مصادر التمويل في شركات رأس المال الجريء التي تبحث عن استثمارات تبدو واعدة ولديها دلائل على النمو.</a:t>
            </a:r>
          </a:p>
          <a:p>
            <a:pPr algn="just" rtl="1">
              <a:lnSpc>
                <a:spcPts val="3991"/>
              </a:lnSpc>
            </a:pPr>
            <a:r>
              <a:rPr lang="ar-EG" sz="2479" u="none" strike="noStrike">
                <a:solidFill>
                  <a:srgbClr val="000000"/>
                </a:solidFill>
                <a:latin typeface="Almarai Bold"/>
                <a:ea typeface="Almarai Bold"/>
                <a:cs typeface="Almarai Bold"/>
                <a:sym typeface="Almarai Bold"/>
                <a:rtl/>
              </a:rPr>
              <a:t> السلسلة ب</a:t>
            </a:r>
          </a:p>
          <a:p>
            <a:pPr marL="535217" lvl="1" indent="-267609" algn="just" rtl="1">
              <a:lnSpc>
                <a:spcPts val="3991"/>
              </a:lnSpc>
              <a:buFont typeface="Arial"/>
              <a:buChar char="•"/>
            </a:pPr>
            <a:r>
              <a:rPr lang="ar-EG" sz="2479" u="none" strike="noStrike">
                <a:solidFill>
                  <a:srgbClr val="000000"/>
                </a:solidFill>
                <a:latin typeface="Almarai Bold"/>
                <a:ea typeface="Almarai Bold"/>
                <a:cs typeface="Almarai Bold"/>
                <a:sym typeface="Almarai Bold"/>
                <a:rtl/>
              </a:rPr>
              <a:t>يهدف تمويل السلسلة </a:t>
            </a:r>
            <a:r>
              <a:rPr lang="en-US" sz="2479" u="none" strike="noStrike">
                <a:solidFill>
                  <a:srgbClr val="000000"/>
                </a:solidFill>
                <a:latin typeface="Almarai Bold"/>
                <a:ea typeface="Almarai Bold"/>
                <a:cs typeface="Almarai Bold"/>
                <a:sym typeface="Almarai Bold"/>
              </a:rPr>
              <a:t>B</a:t>
            </a:r>
            <a:r>
              <a:rPr lang="ar-EG" sz="2479" u="none" strike="noStrike">
                <a:solidFill>
                  <a:srgbClr val="000000"/>
                </a:solidFill>
                <a:latin typeface="Almarai Bold"/>
                <a:ea typeface="Almarai Bold"/>
                <a:cs typeface="Almarai Bold"/>
                <a:sym typeface="Almarai Bold"/>
                <a:rtl/>
              </a:rPr>
              <a:t> إلى مساعدة الشركة على توسيع نطاق وصولها إلى السوق بشكل كبير. تأتي بعد نجاح الشركة في تحقيق النمو وتحتاج إلى التوسع أكثر. وفي هذه المرحلة تتمحور الأنشطة حول توسيع نطاق السوق، تنمية الفريق، والتوسع الجغرافي، بالإضافة إلى تطوير تقنيات أو منتجات جديدة. وتشمل مصادر التمويل: شركات رأس المال الجريء التي تستثمر في الشركات ذات النمو السريع، وكذلك الشركات الاستثمارية المختصة بالمراحل الأكثر تقدمًا.</a:t>
            </a:r>
          </a:p>
        </p:txBody>
      </p:sp>
      <p:sp>
        <p:nvSpPr>
          <p:cNvPr id="6" name="TextBox 6"/>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7" name="TextBox 7"/>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6</a:t>
            </a:r>
          </a:p>
        </p:txBody>
      </p:sp>
      <p:sp>
        <p:nvSpPr>
          <p:cNvPr id="8" name="TextBox 8"/>
          <p:cNvSpPr txBox="1"/>
          <p:nvPr/>
        </p:nvSpPr>
        <p:spPr>
          <a:xfrm>
            <a:off x="9610556" y="2487564"/>
            <a:ext cx="7648744" cy="523875"/>
          </a:xfrm>
          <a:prstGeom prst="rect">
            <a:avLst/>
          </a:prstGeom>
        </p:spPr>
        <p:txBody>
          <a:bodyPr lIns="0" tIns="0" rIns="0" bIns="0" rtlCol="0" anchor="t">
            <a:spAutoFit/>
          </a:bodyPr>
          <a:lstStyle/>
          <a:p>
            <a:pPr algn="just" rtl="1">
              <a:lnSpc>
                <a:spcPts val="4125"/>
              </a:lnSpc>
            </a:pPr>
            <a:r>
              <a:rPr lang="ar-EG" sz="2750">
                <a:solidFill>
                  <a:srgbClr val="000000"/>
                </a:solidFill>
                <a:latin typeface="Almarai Bold"/>
                <a:ea typeface="Almarai Bold"/>
                <a:cs typeface="Almarai Bold"/>
                <a:sym typeface="Almarai Bold"/>
                <a:rtl/>
              </a:rPr>
              <a:t>المرحلة الثانية: المرحلة المبكرة</a:t>
            </a:r>
          </a:p>
        </p:txBody>
      </p:sp>
      <p:sp>
        <p:nvSpPr>
          <p:cNvPr id="9" name="Freeform 9"/>
          <p:cNvSpPr/>
          <p:nvPr/>
        </p:nvSpPr>
        <p:spPr>
          <a:xfrm flipH="1">
            <a:off x="9878753" y="988175"/>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10"/>
          <p:cNvSpPr txBox="1"/>
          <p:nvPr/>
        </p:nvSpPr>
        <p:spPr>
          <a:xfrm>
            <a:off x="9530998" y="1257463"/>
            <a:ext cx="7308132" cy="590550"/>
          </a:xfrm>
          <a:prstGeom prst="rect">
            <a:avLst/>
          </a:prstGeom>
        </p:spPr>
        <p:txBody>
          <a:bodyPr lIns="0" tIns="0" rIns="0" bIns="0" rtlCol="0" anchor="t">
            <a:spAutoFit/>
          </a:bodyPr>
          <a:lstStyle/>
          <a:p>
            <a:pPr marL="0" lvl="0" indent="0" algn="ctr" rtl="1">
              <a:lnSpc>
                <a:spcPts val="4645"/>
              </a:lnSpc>
              <a:spcBef>
                <a:spcPct val="0"/>
              </a:spcBef>
            </a:pPr>
            <a:r>
              <a:rPr lang="ar-EG" sz="3871" u="none" strike="noStrike">
                <a:solidFill>
                  <a:srgbClr val="156082"/>
                </a:solidFill>
                <a:latin typeface="Almarai Bold"/>
                <a:ea typeface="Almarai Bold"/>
                <a:cs typeface="Almarai Bold"/>
                <a:sym typeface="Almarai Bold"/>
                <a:rtl/>
              </a:rPr>
              <a:t>التمويل ودورة حياة المشروع</a:t>
            </a:r>
          </a:p>
        </p:txBody>
      </p:sp>
      <p:sp>
        <p:nvSpPr>
          <p:cNvPr id="11" name="Freeform 11"/>
          <p:cNvSpPr/>
          <p:nvPr/>
        </p:nvSpPr>
        <p:spPr>
          <a:xfrm>
            <a:off x="0" y="-249781"/>
            <a:ext cx="2110283" cy="2832594"/>
          </a:xfrm>
          <a:custGeom>
            <a:avLst/>
            <a:gdLst/>
            <a:ahLst/>
            <a:cxnLst/>
            <a:rect l="l" t="t" r="r" b="b"/>
            <a:pathLst>
              <a:path w="2110283" h="2832594">
                <a:moveTo>
                  <a:pt x="0" y="0"/>
                </a:moveTo>
                <a:lnTo>
                  <a:pt x="2110283" y="0"/>
                </a:lnTo>
                <a:lnTo>
                  <a:pt x="2110283" y="2832595"/>
                </a:lnTo>
                <a:lnTo>
                  <a:pt x="0" y="28325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9005921" y="2863500"/>
            <a:ext cx="8722209" cy="6719473"/>
            <a:chOff x="0" y="0"/>
            <a:chExt cx="2297207" cy="1769738"/>
          </a:xfrm>
        </p:grpSpPr>
        <p:sp>
          <p:nvSpPr>
            <p:cNvPr id="3" name="Freeform 3"/>
            <p:cNvSpPr/>
            <p:nvPr/>
          </p:nvSpPr>
          <p:spPr>
            <a:xfrm>
              <a:off x="0" y="0"/>
              <a:ext cx="2297207" cy="1769738"/>
            </a:xfrm>
            <a:custGeom>
              <a:avLst/>
              <a:gdLst/>
              <a:ahLst/>
              <a:cxnLst/>
              <a:rect l="l" t="t" r="r" b="b"/>
              <a:pathLst>
                <a:path w="2297207" h="1769738">
                  <a:moveTo>
                    <a:pt x="27516" y="0"/>
                  </a:moveTo>
                  <a:lnTo>
                    <a:pt x="2269691" y="0"/>
                  </a:lnTo>
                  <a:cubicBezTo>
                    <a:pt x="2276989" y="0"/>
                    <a:pt x="2283988" y="2899"/>
                    <a:pt x="2289148" y="8059"/>
                  </a:cubicBezTo>
                  <a:cubicBezTo>
                    <a:pt x="2294308" y="13219"/>
                    <a:pt x="2297207" y="20218"/>
                    <a:pt x="2297207" y="27516"/>
                  </a:cubicBezTo>
                  <a:lnTo>
                    <a:pt x="2297207" y="1742222"/>
                  </a:lnTo>
                  <a:cubicBezTo>
                    <a:pt x="2297207" y="1749520"/>
                    <a:pt x="2294308" y="1756518"/>
                    <a:pt x="2289148" y="1761679"/>
                  </a:cubicBezTo>
                  <a:cubicBezTo>
                    <a:pt x="2283988" y="1766839"/>
                    <a:pt x="2276989" y="1769738"/>
                    <a:pt x="2269691" y="1769738"/>
                  </a:cubicBezTo>
                  <a:lnTo>
                    <a:pt x="27516" y="1769738"/>
                  </a:lnTo>
                  <a:cubicBezTo>
                    <a:pt x="20218" y="1769738"/>
                    <a:pt x="13219" y="1766839"/>
                    <a:pt x="8059" y="1761679"/>
                  </a:cubicBezTo>
                  <a:cubicBezTo>
                    <a:pt x="2899" y="1756518"/>
                    <a:pt x="0" y="1749520"/>
                    <a:pt x="0" y="1742222"/>
                  </a:cubicBezTo>
                  <a:lnTo>
                    <a:pt x="0" y="27516"/>
                  </a:lnTo>
                  <a:cubicBezTo>
                    <a:pt x="0" y="20218"/>
                    <a:pt x="2899" y="13219"/>
                    <a:pt x="8059" y="8059"/>
                  </a:cubicBezTo>
                  <a:cubicBezTo>
                    <a:pt x="13219" y="2899"/>
                    <a:pt x="20218" y="0"/>
                    <a:pt x="27516" y="0"/>
                  </a:cubicBezTo>
                  <a:close/>
                </a:path>
              </a:pathLst>
            </a:custGeom>
            <a:solidFill>
              <a:srgbClr val="F8FCFF"/>
            </a:solidFill>
            <a:ln w="19050" cap="rnd">
              <a:solidFill>
                <a:srgbClr val="83CBEB"/>
              </a:solidFill>
              <a:prstDash val="lgDash"/>
              <a:round/>
            </a:ln>
          </p:spPr>
          <p:txBody>
            <a:bodyPr/>
            <a:lstStyle/>
            <a:p>
              <a:endParaRPr lang="en-US"/>
            </a:p>
          </p:txBody>
        </p:sp>
        <p:sp>
          <p:nvSpPr>
            <p:cNvPr id="4" name="TextBox 4"/>
            <p:cNvSpPr txBox="1"/>
            <p:nvPr/>
          </p:nvSpPr>
          <p:spPr>
            <a:xfrm>
              <a:off x="0" y="-19050"/>
              <a:ext cx="2297207" cy="1788788"/>
            </a:xfrm>
            <a:prstGeom prst="rect">
              <a:avLst/>
            </a:prstGeom>
          </p:spPr>
          <p:txBody>
            <a:bodyPr lIns="50800" tIns="50800" rIns="50800" bIns="50800" rtlCol="0" anchor="ctr"/>
            <a:lstStyle/>
            <a:p>
              <a:pPr algn="ctr">
                <a:lnSpc>
                  <a:spcPts val="2160"/>
                </a:lnSpc>
              </a:pPr>
              <a:endParaRPr/>
            </a:p>
          </p:txBody>
        </p:sp>
      </p:grpSp>
      <p:sp>
        <p:nvSpPr>
          <p:cNvPr id="5" name="TextBox 5"/>
          <p:cNvSpPr txBox="1"/>
          <p:nvPr/>
        </p:nvSpPr>
        <p:spPr>
          <a:xfrm>
            <a:off x="9128603" y="2834925"/>
            <a:ext cx="8447128" cy="6799169"/>
          </a:xfrm>
          <a:prstGeom prst="rect">
            <a:avLst/>
          </a:prstGeom>
        </p:spPr>
        <p:txBody>
          <a:bodyPr lIns="0" tIns="0" rIns="0" bIns="0" rtlCol="0" anchor="t">
            <a:spAutoFit/>
          </a:bodyPr>
          <a:lstStyle/>
          <a:p>
            <a:pPr algn="r" rtl="1">
              <a:lnSpc>
                <a:spcPts val="4065"/>
              </a:lnSpc>
            </a:pPr>
            <a:r>
              <a:rPr lang="ar-EG" sz="2479" dirty="0">
                <a:solidFill>
                  <a:srgbClr val="000000"/>
                </a:solidFill>
                <a:latin typeface="Almarai Bold"/>
                <a:ea typeface="Almarai Bold"/>
                <a:cs typeface="Almarai Bold"/>
                <a:sym typeface="Almarai Bold"/>
                <a:rtl/>
              </a:rPr>
              <a:t>أ. </a:t>
            </a:r>
            <a:r>
              <a:rPr lang="ar-EG" sz="2479" u="none" strike="noStrike" dirty="0">
                <a:solidFill>
                  <a:srgbClr val="000000"/>
                </a:solidFill>
                <a:latin typeface="Almarai Bold"/>
                <a:ea typeface="Almarai Bold"/>
                <a:cs typeface="Almarai Bold"/>
                <a:sym typeface="Almarai Bold"/>
                <a:rtl/>
              </a:rPr>
              <a:t>السلسلة ج</a:t>
            </a:r>
          </a:p>
          <a:p>
            <a:pPr marL="535217" lvl="1" indent="-267609" algn="r" rtl="1">
              <a:lnSpc>
                <a:spcPts val="4065"/>
              </a:lnSpc>
              <a:buFont typeface="Arial"/>
              <a:buChar char="•"/>
            </a:pPr>
            <a:r>
              <a:rPr lang="ar-EG" sz="2479" u="none" strike="noStrike" dirty="0">
                <a:solidFill>
                  <a:srgbClr val="000000"/>
                </a:solidFill>
                <a:latin typeface="Almarai Bold"/>
                <a:ea typeface="Almarai Bold"/>
                <a:cs typeface="Almarai Bold"/>
                <a:sym typeface="Almarai Bold"/>
                <a:rtl/>
              </a:rPr>
              <a:t>تمويل السلسلة</a:t>
            </a:r>
            <a:r>
              <a:rPr lang="ar-SA" sz="2479" u="none" strike="noStrike" dirty="0">
                <a:solidFill>
                  <a:srgbClr val="000000"/>
                </a:solidFill>
                <a:latin typeface="Almarai Bold"/>
                <a:ea typeface="Almarai Bold"/>
                <a:cs typeface="Almarai Bold"/>
                <a:sym typeface="Almarai Bold"/>
                <a:rtl/>
              </a:rPr>
              <a:t> </a:t>
            </a:r>
            <a:r>
              <a:rPr lang="en-US" sz="2479" u="none" strike="noStrike" dirty="0">
                <a:solidFill>
                  <a:srgbClr val="000000"/>
                </a:solidFill>
                <a:latin typeface="Almarai Bold"/>
                <a:ea typeface="Almarai Bold"/>
                <a:cs typeface="Almarai Bold"/>
                <a:sym typeface="Almarai Bold"/>
              </a:rPr>
              <a:t>C</a:t>
            </a:r>
            <a:r>
              <a:rPr lang="ar-EG" sz="2479" u="none" strike="noStrike" dirty="0">
                <a:solidFill>
                  <a:srgbClr val="000000"/>
                </a:solidFill>
                <a:latin typeface="Almarai Bold"/>
                <a:ea typeface="Almarai Bold"/>
                <a:cs typeface="Almarai Bold"/>
                <a:sym typeface="Almarai Bold"/>
                <a:rtl/>
              </a:rPr>
              <a:t>  مخصص للشركات الناجحة التي تتطلع إلى تطوير منتجات أو خدمات جديدة أو التوسع في أسواق جديدة. وتستهدف الشركات التي تكون في مرحلة متقدمة من نموها وترغب في توسيع نطاقها بشكل كبير أو تنوي الاستعداد للإدراج العام. وفي هذه المرحلة تتمحور الأنشطة حول الاستثمار في توسعات جديدة، استراتيجيات النمو، والتحضير لطرح عام أولي. يمكن أيضًا استخدام تمويل السلسلة</a:t>
            </a:r>
            <a:r>
              <a:rPr lang="ar-SA" sz="2479" u="none" strike="noStrike" dirty="0">
                <a:solidFill>
                  <a:srgbClr val="000000"/>
                </a:solidFill>
                <a:latin typeface="Almarai Bold"/>
                <a:ea typeface="Almarai Bold"/>
                <a:cs typeface="Almarai Bold"/>
                <a:sym typeface="Almarai Bold"/>
                <a:rtl/>
              </a:rPr>
              <a:t> </a:t>
            </a:r>
            <a:r>
              <a:rPr lang="en-US" sz="2479" u="none" strike="noStrike" dirty="0">
                <a:solidFill>
                  <a:srgbClr val="000000"/>
                </a:solidFill>
                <a:latin typeface="Almarai Bold"/>
                <a:ea typeface="Almarai Bold"/>
                <a:cs typeface="Almarai Bold"/>
                <a:sym typeface="Almarai Bold"/>
              </a:rPr>
              <a:t>C</a:t>
            </a:r>
            <a:r>
              <a:rPr lang="ar-SA" sz="2479" u="none" strike="noStrike" dirty="0">
                <a:solidFill>
                  <a:srgbClr val="000000"/>
                </a:solidFill>
                <a:latin typeface="Almarai Bold"/>
                <a:ea typeface="Almarai Bold"/>
                <a:cs typeface="Almarai Bold"/>
                <a:sym typeface="Almarai Bold"/>
              </a:rPr>
              <a:t> </a:t>
            </a:r>
            <a:r>
              <a:rPr lang="ar-EG" sz="2479" u="none" strike="noStrike" dirty="0">
                <a:solidFill>
                  <a:srgbClr val="000000"/>
                </a:solidFill>
                <a:latin typeface="Almarai Bold"/>
                <a:ea typeface="Almarai Bold"/>
                <a:cs typeface="Almarai Bold"/>
                <a:sym typeface="Almarai Bold"/>
                <a:rtl/>
              </a:rPr>
              <a:t>  للاستحواذ على شركات أخرى، مما سيمنح بدوره إمكانية الوصول إلى أدوات وموظفين جدد يمكنهم المساعدة في توسيع النشاط ومدى الوصول. وتشمل مصادر التمويل: شركات الأسهم الخاصة، البنوك الاستثمارية، صناديق التحوط، وشركات رأس المال الجريء للمراحل المتقدمة.</a:t>
            </a:r>
          </a:p>
        </p:txBody>
      </p:sp>
      <p:sp>
        <p:nvSpPr>
          <p:cNvPr id="6" name="TextBox 6"/>
          <p:cNvSpPr txBox="1"/>
          <p:nvPr/>
        </p:nvSpPr>
        <p:spPr>
          <a:xfrm>
            <a:off x="6149340" y="9646920"/>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7" name="TextBox 7"/>
          <p:cNvSpPr txBox="1"/>
          <p:nvPr/>
        </p:nvSpPr>
        <p:spPr>
          <a:xfrm>
            <a:off x="13007340" y="96564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7</a:t>
            </a:r>
          </a:p>
        </p:txBody>
      </p:sp>
      <p:sp>
        <p:nvSpPr>
          <p:cNvPr id="8" name="Freeform 8"/>
          <p:cNvSpPr/>
          <p:nvPr/>
        </p:nvSpPr>
        <p:spPr>
          <a:xfrm>
            <a:off x="0" y="2882550"/>
            <a:ext cx="8833402" cy="5524788"/>
          </a:xfrm>
          <a:custGeom>
            <a:avLst/>
            <a:gdLst/>
            <a:ahLst/>
            <a:cxnLst/>
            <a:rect l="l" t="t" r="r" b="b"/>
            <a:pathLst>
              <a:path w="8833402" h="5524788">
                <a:moveTo>
                  <a:pt x="0" y="0"/>
                </a:moveTo>
                <a:lnTo>
                  <a:pt x="8833402" y="0"/>
                </a:lnTo>
                <a:lnTo>
                  <a:pt x="8833402" y="5524788"/>
                </a:lnTo>
                <a:lnTo>
                  <a:pt x="0" y="5524788"/>
                </a:lnTo>
                <a:lnTo>
                  <a:pt x="0" y="0"/>
                </a:lnTo>
                <a:close/>
              </a:path>
            </a:pathLst>
          </a:custGeom>
          <a:blipFill>
            <a:blip r:embed="rId2"/>
            <a:stretch>
              <a:fillRect t="-3274" r="-1848"/>
            </a:stretch>
          </a:blipFill>
          <a:ln cap="rnd">
            <a:noFill/>
            <a:prstDash val="solid"/>
            <a:round/>
          </a:ln>
        </p:spPr>
        <p:txBody>
          <a:bodyPr/>
          <a:lstStyle/>
          <a:p>
            <a:endParaRPr lang="en-US"/>
          </a:p>
        </p:txBody>
      </p:sp>
      <p:sp>
        <p:nvSpPr>
          <p:cNvPr id="9" name="TextBox 9"/>
          <p:cNvSpPr txBox="1"/>
          <p:nvPr/>
        </p:nvSpPr>
        <p:spPr>
          <a:xfrm>
            <a:off x="9610556" y="2244375"/>
            <a:ext cx="7648744" cy="523875"/>
          </a:xfrm>
          <a:prstGeom prst="rect">
            <a:avLst/>
          </a:prstGeom>
        </p:spPr>
        <p:txBody>
          <a:bodyPr lIns="0" tIns="0" rIns="0" bIns="0" rtlCol="0" anchor="t">
            <a:spAutoFit/>
          </a:bodyPr>
          <a:lstStyle/>
          <a:p>
            <a:pPr algn="just" rtl="1">
              <a:lnSpc>
                <a:spcPts val="4125"/>
              </a:lnSpc>
            </a:pPr>
            <a:r>
              <a:rPr lang="ar-EG" sz="2750">
                <a:solidFill>
                  <a:srgbClr val="000000"/>
                </a:solidFill>
                <a:latin typeface="Almarai Bold"/>
                <a:ea typeface="Almarai Bold"/>
                <a:cs typeface="Almarai Bold"/>
                <a:sym typeface="Almarai Bold"/>
                <a:rtl/>
              </a:rPr>
              <a:t>المرحلة الثالثة: المرحلة المتقدمة</a:t>
            </a:r>
          </a:p>
        </p:txBody>
      </p:sp>
      <p:sp>
        <p:nvSpPr>
          <p:cNvPr id="10" name="Freeform 10"/>
          <p:cNvSpPr/>
          <p:nvPr/>
        </p:nvSpPr>
        <p:spPr>
          <a:xfrm flipH="1">
            <a:off x="9878753" y="988175"/>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9005921" y="1295563"/>
            <a:ext cx="8002838" cy="590550"/>
          </a:xfrm>
          <a:prstGeom prst="rect">
            <a:avLst/>
          </a:prstGeom>
        </p:spPr>
        <p:txBody>
          <a:bodyPr lIns="0" tIns="0" rIns="0" bIns="0" rtlCol="0" anchor="t">
            <a:spAutoFit/>
          </a:bodyPr>
          <a:lstStyle/>
          <a:p>
            <a:pPr marL="0" lvl="0" indent="0" algn="ctr" rtl="1">
              <a:lnSpc>
                <a:spcPts val="4645"/>
              </a:lnSpc>
              <a:spcBef>
                <a:spcPct val="0"/>
              </a:spcBef>
            </a:pPr>
            <a:r>
              <a:rPr lang="ar-EG" sz="3871" u="none" strike="noStrike">
                <a:solidFill>
                  <a:srgbClr val="156082"/>
                </a:solidFill>
                <a:latin typeface="Almarai Bold"/>
                <a:ea typeface="Almarai Bold"/>
                <a:cs typeface="Almarai Bold"/>
                <a:sym typeface="Almarai Bold"/>
                <a:rtl/>
              </a:rPr>
              <a:t>التمويل ودورة حياة المشروع</a:t>
            </a:r>
          </a:p>
        </p:txBody>
      </p:sp>
      <p:sp>
        <p:nvSpPr>
          <p:cNvPr id="12" name="Freeform 12"/>
          <p:cNvSpPr/>
          <p:nvPr/>
        </p:nvSpPr>
        <p:spPr>
          <a:xfrm>
            <a:off x="0" y="-249781"/>
            <a:ext cx="2142824" cy="2876274"/>
          </a:xfrm>
          <a:custGeom>
            <a:avLst/>
            <a:gdLst/>
            <a:ahLst/>
            <a:cxnLst/>
            <a:rect l="l" t="t" r="r" b="b"/>
            <a:pathLst>
              <a:path w="2142824" h="2876274">
                <a:moveTo>
                  <a:pt x="0" y="0"/>
                </a:moveTo>
                <a:lnTo>
                  <a:pt x="2142824" y="0"/>
                </a:lnTo>
                <a:lnTo>
                  <a:pt x="2142824" y="2876274"/>
                </a:lnTo>
                <a:lnTo>
                  <a:pt x="0" y="28762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AFFFD6">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285401" y="3188306"/>
            <a:ext cx="16195080" cy="3144621"/>
            <a:chOff x="0" y="0"/>
            <a:chExt cx="4265371" cy="828213"/>
          </a:xfrm>
        </p:grpSpPr>
        <p:sp>
          <p:nvSpPr>
            <p:cNvPr id="3" name="Freeform 3"/>
            <p:cNvSpPr/>
            <p:nvPr/>
          </p:nvSpPr>
          <p:spPr>
            <a:xfrm>
              <a:off x="0" y="0"/>
              <a:ext cx="4265371" cy="828213"/>
            </a:xfrm>
            <a:custGeom>
              <a:avLst/>
              <a:gdLst/>
              <a:ahLst/>
              <a:cxnLst/>
              <a:rect l="l" t="t" r="r" b="b"/>
              <a:pathLst>
                <a:path w="4265371" h="828213">
                  <a:moveTo>
                    <a:pt x="14819" y="0"/>
                  </a:moveTo>
                  <a:lnTo>
                    <a:pt x="4250552" y="0"/>
                  </a:lnTo>
                  <a:cubicBezTo>
                    <a:pt x="4258736" y="0"/>
                    <a:pt x="4265371" y="6635"/>
                    <a:pt x="4265371" y="14819"/>
                  </a:cubicBezTo>
                  <a:lnTo>
                    <a:pt x="4265371" y="813394"/>
                  </a:lnTo>
                  <a:cubicBezTo>
                    <a:pt x="4265371" y="821578"/>
                    <a:pt x="4258736" y="828213"/>
                    <a:pt x="4250552" y="828213"/>
                  </a:cubicBezTo>
                  <a:lnTo>
                    <a:pt x="14819" y="828213"/>
                  </a:lnTo>
                  <a:cubicBezTo>
                    <a:pt x="6635" y="828213"/>
                    <a:pt x="0" y="821578"/>
                    <a:pt x="0" y="813394"/>
                  </a:cubicBezTo>
                  <a:lnTo>
                    <a:pt x="0" y="14819"/>
                  </a:lnTo>
                  <a:cubicBezTo>
                    <a:pt x="0" y="6635"/>
                    <a:pt x="6635" y="0"/>
                    <a:pt x="14819" y="0"/>
                  </a:cubicBezTo>
                  <a:close/>
                </a:path>
              </a:pathLst>
            </a:custGeom>
            <a:solidFill>
              <a:srgbClr val="F8FCFF"/>
            </a:solidFill>
            <a:ln w="19050" cap="rnd">
              <a:solidFill>
                <a:srgbClr val="83CBEB"/>
              </a:solidFill>
              <a:prstDash val="lgDash"/>
              <a:round/>
            </a:ln>
          </p:spPr>
          <p:txBody>
            <a:bodyPr/>
            <a:lstStyle/>
            <a:p>
              <a:endParaRPr lang="en-US"/>
            </a:p>
          </p:txBody>
        </p:sp>
        <p:sp>
          <p:nvSpPr>
            <p:cNvPr id="4" name="TextBox 4"/>
            <p:cNvSpPr txBox="1"/>
            <p:nvPr/>
          </p:nvSpPr>
          <p:spPr>
            <a:xfrm>
              <a:off x="0" y="-19050"/>
              <a:ext cx="4265371" cy="847263"/>
            </a:xfrm>
            <a:prstGeom prst="rect">
              <a:avLst/>
            </a:prstGeom>
          </p:spPr>
          <p:txBody>
            <a:bodyPr lIns="50800" tIns="50800" rIns="50800" bIns="50800" rtlCol="0" anchor="ctr"/>
            <a:lstStyle/>
            <a:p>
              <a:pPr algn="ctr">
                <a:lnSpc>
                  <a:spcPts val="2160"/>
                </a:lnSpc>
              </a:pPr>
              <a:endParaRPr/>
            </a:p>
          </p:txBody>
        </p:sp>
      </p:grpSp>
      <p:sp>
        <p:nvSpPr>
          <p:cNvPr id="5" name="TextBox 5"/>
          <p:cNvSpPr txBox="1"/>
          <p:nvPr/>
        </p:nvSpPr>
        <p:spPr>
          <a:xfrm>
            <a:off x="1478786" y="3240855"/>
            <a:ext cx="15668052" cy="2915697"/>
          </a:xfrm>
          <a:prstGeom prst="rect">
            <a:avLst/>
          </a:prstGeom>
        </p:spPr>
        <p:txBody>
          <a:bodyPr lIns="0" tIns="0" rIns="0" bIns="0" rtlCol="0" anchor="t">
            <a:spAutoFit/>
          </a:bodyPr>
          <a:lstStyle/>
          <a:p>
            <a:pPr algn="r" rtl="1">
              <a:lnSpc>
                <a:spcPts val="4721"/>
              </a:lnSpc>
              <a:spcBef>
                <a:spcPct val="0"/>
              </a:spcBef>
            </a:pPr>
            <a:r>
              <a:rPr lang="ar-EG" sz="2878" u="none" strike="noStrike">
                <a:solidFill>
                  <a:srgbClr val="000000"/>
                </a:solidFill>
                <a:latin typeface="Almarai Bold"/>
                <a:ea typeface="Almarai Bold"/>
                <a:cs typeface="Almarai Bold"/>
                <a:sym typeface="Almarai Bold"/>
                <a:rtl/>
              </a:rPr>
              <a:t>ب. الميزانين </a:t>
            </a:r>
          </a:p>
          <a:p>
            <a:pPr marL="621575" lvl="1" indent="-310788" algn="r" rtl="1">
              <a:lnSpc>
                <a:spcPts val="4721"/>
              </a:lnSpc>
              <a:spcBef>
                <a:spcPct val="0"/>
              </a:spcBef>
              <a:buFont typeface="Arial"/>
              <a:buChar char="•"/>
            </a:pPr>
            <a:r>
              <a:rPr lang="ar-EG" sz="2878" u="none" strike="noStrike">
                <a:solidFill>
                  <a:srgbClr val="000000"/>
                </a:solidFill>
                <a:latin typeface="Almarai Bold"/>
                <a:ea typeface="Almarai Bold"/>
                <a:cs typeface="Almarai Bold"/>
                <a:sym typeface="Almarai Bold"/>
                <a:rtl/>
              </a:rPr>
              <a:t>يتم توجيه الأموال التي تم جمعها في هذه المرحلة نحو التحضير للاكتتاب العام. يرغب المستثمرون في هذه المرحلة في رؤية خارطة طريق واضحة لتحقيق الربح قريبًا. على سبيل المثال، يمكن أن يغطي تمويل الميزانين النفقات التي ينطوي عليها الاكتتاب العام. ومع الأرباح المحققة من الاكتتاب العام، يتم سداد مستثمر الميزانين مع الفائدة.</a:t>
            </a:r>
          </a:p>
        </p:txBody>
      </p:sp>
      <p:sp>
        <p:nvSpPr>
          <p:cNvPr id="6" name="TextBox 6"/>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7" name="TextBox 7"/>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8</a:t>
            </a:r>
          </a:p>
        </p:txBody>
      </p:sp>
      <p:sp>
        <p:nvSpPr>
          <p:cNvPr id="8" name="Freeform 8"/>
          <p:cNvSpPr/>
          <p:nvPr/>
        </p:nvSpPr>
        <p:spPr>
          <a:xfrm flipH="1">
            <a:off x="9878753" y="988175"/>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9144000" y="1295563"/>
            <a:ext cx="8002838" cy="590550"/>
          </a:xfrm>
          <a:prstGeom prst="rect">
            <a:avLst/>
          </a:prstGeom>
        </p:spPr>
        <p:txBody>
          <a:bodyPr lIns="0" tIns="0" rIns="0" bIns="0" rtlCol="0" anchor="t">
            <a:spAutoFit/>
          </a:bodyPr>
          <a:lstStyle/>
          <a:p>
            <a:pPr marL="0" lvl="0" indent="0" algn="ctr" rtl="1">
              <a:lnSpc>
                <a:spcPts val="4645"/>
              </a:lnSpc>
              <a:spcBef>
                <a:spcPct val="0"/>
              </a:spcBef>
            </a:pPr>
            <a:r>
              <a:rPr lang="ar-EG" sz="3871" u="none" strike="noStrike">
                <a:solidFill>
                  <a:srgbClr val="156082"/>
                </a:solidFill>
                <a:latin typeface="Almarai Bold"/>
                <a:ea typeface="Almarai Bold"/>
                <a:cs typeface="Almarai Bold"/>
                <a:sym typeface="Almarai Bold"/>
                <a:rtl/>
              </a:rPr>
              <a:t>التمويل ودورة حياة المشروع</a:t>
            </a:r>
          </a:p>
        </p:txBody>
      </p:sp>
      <p:sp>
        <p:nvSpPr>
          <p:cNvPr id="10" name="TextBox 10"/>
          <p:cNvSpPr txBox="1"/>
          <p:nvPr/>
        </p:nvSpPr>
        <p:spPr>
          <a:xfrm>
            <a:off x="9610556" y="2316930"/>
            <a:ext cx="7648744" cy="523875"/>
          </a:xfrm>
          <a:prstGeom prst="rect">
            <a:avLst/>
          </a:prstGeom>
        </p:spPr>
        <p:txBody>
          <a:bodyPr lIns="0" tIns="0" rIns="0" bIns="0" rtlCol="0" anchor="t">
            <a:spAutoFit/>
          </a:bodyPr>
          <a:lstStyle/>
          <a:p>
            <a:pPr algn="just" rtl="1">
              <a:lnSpc>
                <a:spcPts val="4125"/>
              </a:lnSpc>
            </a:pPr>
            <a:r>
              <a:rPr lang="en-US" sz="2750">
                <a:solidFill>
                  <a:srgbClr val="000000"/>
                </a:solidFill>
                <a:latin typeface="Almarai Bold"/>
                <a:ea typeface="Almarai Bold"/>
                <a:cs typeface="Almarai Bold"/>
                <a:sym typeface="Almarai Bold"/>
              </a:rPr>
              <a:t>3</a:t>
            </a:r>
            <a:r>
              <a:rPr lang="ar-EG" sz="2750">
                <a:solidFill>
                  <a:srgbClr val="000000"/>
                </a:solidFill>
                <a:latin typeface="Almarai Bold"/>
                <a:ea typeface="Almarai Bold"/>
                <a:cs typeface="Almarai Bold"/>
                <a:sym typeface="Almarai Bold"/>
                <a:rtl/>
              </a:rPr>
              <a:t>- المرحلة الثالثة: المرحلة المتقدمة</a:t>
            </a:r>
          </a:p>
        </p:txBody>
      </p:sp>
      <p:sp>
        <p:nvSpPr>
          <p:cNvPr id="11" name="Freeform 11"/>
          <p:cNvSpPr/>
          <p:nvPr/>
        </p:nvSpPr>
        <p:spPr>
          <a:xfrm>
            <a:off x="0" y="-249781"/>
            <a:ext cx="2142824" cy="2876274"/>
          </a:xfrm>
          <a:custGeom>
            <a:avLst/>
            <a:gdLst/>
            <a:ahLst/>
            <a:cxnLst/>
            <a:rect l="l" t="t" r="r" b="b"/>
            <a:pathLst>
              <a:path w="2142824" h="2876274">
                <a:moveTo>
                  <a:pt x="0" y="0"/>
                </a:moveTo>
                <a:lnTo>
                  <a:pt x="2142824" y="0"/>
                </a:lnTo>
                <a:lnTo>
                  <a:pt x="2142824" y="2876274"/>
                </a:lnTo>
                <a:lnTo>
                  <a:pt x="0" y="28762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9144000" y="2844450"/>
            <a:ext cx="8115300" cy="6258201"/>
            <a:chOff x="0" y="0"/>
            <a:chExt cx="2137363" cy="1648250"/>
          </a:xfrm>
        </p:grpSpPr>
        <p:sp>
          <p:nvSpPr>
            <p:cNvPr id="3" name="Freeform 3"/>
            <p:cNvSpPr/>
            <p:nvPr/>
          </p:nvSpPr>
          <p:spPr>
            <a:xfrm>
              <a:off x="0" y="0"/>
              <a:ext cx="2137363" cy="1648251"/>
            </a:xfrm>
            <a:custGeom>
              <a:avLst/>
              <a:gdLst/>
              <a:ahLst/>
              <a:cxnLst/>
              <a:rect l="l" t="t" r="r" b="b"/>
              <a:pathLst>
                <a:path w="2137363" h="1648251">
                  <a:moveTo>
                    <a:pt x="29574" y="0"/>
                  </a:moveTo>
                  <a:lnTo>
                    <a:pt x="2107789" y="0"/>
                  </a:lnTo>
                  <a:cubicBezTo>
                    <a:pt x="2115633" y="0"/>
                    <a:pt x="2123155" y="3116"/>
                    <a:pt x="2128701" y="8662"/>
                  </a:cubicBezTo>
                  <a:cubicBezTo>
                    <a:pt x="2134247" y="14208"/>
                    <a:pt x="2137363" y="21730"/>
                    <a:pt x="2137363" y="29574"/>
                  </a:cubicBezTo>
                  <a:lnTo>
                    <a:pt x="2137363" y="1618677"/>
                  </a:lnTo>
                  <a:cubicBezTo>
                    <a:pt x="2137363" y="1635010"/>
                    <a:pt x="2124122" y="1648251"/>
                    <a:pt x="2107789" y="1648251"/>
                  </a:cubicBezTo>
                  <a:lnTo>
                    <a:pt x="29574" y="1648251"/>
                  </a:lnTo>
                  <a:cubicBezTo>
                    <a:pt x="13241" y="1648251"/>
                    <a:pt x="0" y="1635010"/>
                    <a:pt x="0" y="1618677"/>
                  </a:cubicBezTo>
                  <a:lnTo>
                    <a:pt x="0" y="29574"/>
                  </a:lnTo>
                  <a:cubicBezTo>
                    <a:pt x="0" y="13241"/>
                    <a:pt x="13241" y="0"/>
                    <a:pt x="29574" y="0"/>
                  </a:cubicBezTo>
                  <a:close/>
                </a:path>
              </a:pathLst>
            </a:custGeom>
            <a:solidFill>
              <a:srgbClr val="F8FCFF"/>
            </a:solidFill>
            <a:ln w="19050" cap="rnd">
              <a:solidFill>
                <a:srgbClr val="83CBEB"/>
              </a:solidFill>
              <a:prstDash val="lgDash"/>
              <a:round/>
            </a:ln>
          </p:spPr>
          <p:txBody>
            <a:bodyPr/>
            <a:lstStyle/>
            <a:p>
              <a:endParaRPr lang="en-US"/>
            </a:p>
          </p:txBody>
        </p:sp>
        <p:sp>
          <p:nvSpPr>
            <p:cNvPr id="4" name="TextBox 4"/>
            <p:cNvSpPr txBox="1"/>
            <p:nvPr/>
          </p:nvSpPr>
          <p:spPr>
            <a:xfrm>
              <a:off x="0" y="-19050"/>
              <a:ext cx="2137363" cy="1667300"/>
            </a:xfrm>
            <a:prstGeom prst="rect">
              <a:avLst/>
            </a:prstGeom>
          </p:spPr>
          <p:txBody>
            <a:bodyPr lIns="50800" tIns="50800" rIns="50800" bIns="50800" rtlCol="0" anchor="ctr"/>
            <a:lstStyle/>
            <a:p>
              <a:pPr algn="ctr">
                <a:lnSpc>
                  <a:spcPts val="2160"/>
                </a:lnSpc>
              </a:pPr>
              <a:endParaRPr/>
            </a:p>
          </p:txBody>
        </p:sp>
      </p:grpSp>
      <p:sp>
        <p:nvSpPr>
          <p:cNvPr id="5" name="TextBox 5"/>
          <p:cNvSpPr txBox="1"/>
          <p:nvPr/>
        </p:nvSpPr>
        <p:spPr>
          <a:xfrm>
            <a:off x="9321242" y="2896643"/>
            <a:ext cx="8052358" cy="5942360"/>
          </a:xfrm>
          <a:prstGeom prst="rect">
            <a:avLst/>
          </a:prstGeom>
        </p:spPr>
        <p:txBody>
          <a:bodyPr lIns="0" tIns="0" rIns="0" bIns="0" rtlCol="0" anchor="t">
            <a:spAutoFit/>
          </a:bodyPr>
          <a:lstStyle/>
          <a:p>
            <a:pPr marL="556807" lvl="1" indent="-278403" algn="r" rtl="1">
              <a:lnSpc>
                <a:spcPts val="4229"/>
              </a:lnSpc>
              <a:spcBef>
                <a:spcPct val="0"/>
              </a:spcBef>
              <a:buFont typeface="Arial"/>
              <a:buChar char="•"/>
            </a:pPr>
            <a:r>
              <a:rPr lang="ar-EG" sz="2579" u="none" strike="noStrike">
                <a:solidFill>
                  <a:srgbClr val="000000"/>
                </a:solidFill>
                <a:latin typeface="Almarai Bold"/>
                <a:ea typeface="Almarai Bold"/>
                <a:cs typeface="Almarai Bold"/>
                <a:sym typeface="Almarai Bold"/>
                <a:rtl/>
              </a:rPr>
              <a:t>الاكتتاب العام هو قمة نجاح الشركات الناشئة. وهي المرحلة التي تقرر فيها الشركة أن تصبح عامة وتقدم أسهمها للجمهور للشراء. ويحدث ذلك عندما يتم عرض أسهم الشركة للشراء العام لأول مرة. يتم استخدام الاكتتاب العام لتوليد الأموال لمزيد من النمو أو السماح لأصحاب الشركات الناشئة بصرف أسهمها المتبقية للحصول على دخل شخصي. ويتضمن الإعداد للطرح العام الأولي تقييم الشركة، وتحديد القيمة السوقية، وتجهيز المستندات اللازمة للتنظيمات المالية. وتتمثل مصادر التمويل في مستثمري الأسهم العامة الذين يشترون الأسهم خلال الطرح العام الأولي.</a:t>
            </a:r>
          </a:p>
        </p:txBody>
      </p:sp>
      <p:sp>
        <p:nvSpPr>
          <p:cNvPr id="6" name="TextBox 6"/>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7" name="TextBox 7"/>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9</a:t>
            </a:r>
          </a:p>
        </p:txBody>
      </p:sp>
      <p:sp>
        <p:nvSpPr>
          <p:cNvPr id="8" name="Freeform 8"/>
          <p:cNvSpPr/>
          <p:nvPr/>
        </p:nvSpPr>
        <p:spPr>
          <a:xfrm>
            <a:off x="0" y="2834925"/>
            <a:ext cx="8943401" cy="5511386"/>
          </a:xfrm>
          <a:custGeom>
            <a:avLst/>
            <a:gdLst/>
            <a:ahLst/>
            <a:cxnLst/>
            <a:rect l="l" t="t" r="r" b="b"/>
            <a:pathLst>
              <a:path w="8943401" h="5511386">
                <a:moveTo>
                  <a:pt x="0" y="0"/>
                </a:moveTo>
                <a:lnTo>
                  <a:pt x="8943401" y="0"/>
                </a:lnTo>
                <a:lnTo>
                  <a:pt x="8943401" y="5511385"/>
                </a:lnTo>
                <a:lnTo>
                  <a:pt x="0" y="5511385"/>
                </a:lnTo>
                <a:lnTo>
                  <a:pt x="0" y="0"/>
                </a:lnTo>
                <a:close/>
              </a:path>
            </a:pathLst>
          </a:custGeom>
          <a:blipFill>
            <a:blip r:embed="rId2"/>
            <a:stretch>
              <a:fillRect t="-4271" r="-1320"/>
            </a:stretch>
          </a:blipFill>
          <a:ln cap="rnd">
            <a:noFill/>
            <a:prstDash val="solid"/>
            <a:round/>
          </a:ln>
        </p:spPr>
        <p:txBody>
          <a:bodyPr/>
          <a:lstStyle/>
          <a:p>
            <a:endParaRPr lang="en-US"/>
          </a:p>
        </p:txBody>
      </p:sp>
      <p:sp>
        <p:nvSpPr>
          <p:cNvPr id="9" name="Freeform 9"/>
          <p:cNvSpPr/>
          <p:nvPr/>
        </p:nvSpPr>
        <p:spPr>
          <a:xfrm flipH="1">
            <a:off x="9878753" y="988175"/>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9144000" y="1295563"/>
            <a:ext cx="8002838" cy="590550"/>
          </a:xfrm>
          <a:prstGeom prst="rect">
            <a:avLst/>
          </a:prstGeom>
        </p:spPr>
        <p:txBody>
          <a:bodyPr lIns="0" tIns="0" rIns="0" bIns="0" rtlCol="0" anchor="t">
            <a:spAutoFit/>
          </a:bodyPr>
          <a:lstStyle/>
          <a:p>
            <a:pPr marL="0" lvl="0" indent="0" algn="ctr" rtl="1">
              <a:lnSpc>
                <a:spcPts val="4645"/>
              </a:lnSpc>
              <a:spcBef>
                <a:spcPct val="0"/>
              </a:spcBef>
            </a:pPr>
            <a:r>
              <a:rPr lang="ar-EG" sz="3871" u="none" strike="noStrike">
                <a:solidFill>
                  <a:srgbClr val="156082"/>
                </a:solidFill>
                <a:latin typeface="Almarai Bold"/>
                <a:ea typeface="Almarai Bold"/>
                <a:cs typeface="Almarai Bold"/>
                <a:sym typeface="Almarai Bold"/>
                <a:rtl/>
              </a:rPr>
              <a:t>التمويل ودورة حياة المشروع</a:t>
            </a:r>
          </a:p>
        </p:txBody>
      </p:sp>
      <p:sp>
        <p:nvSpPr>
          <p:cNvPr id="11" name="TextBox 11"/>
          <p:cNvSpPr txBox="1"/>
          <p:nvPr/>
        </p:nvSpPr>
        <p:spPr>
          <a:xfrm>
            <a:off x="9610556" y="2263425"/>
            <a:ext cx="7648744" cy="523875"/>
          </a:xfrm>
          <a:prstGeom prst="rect">
            <a:avLst/>
          </a:prstGeom>
        </p:spPr>
        <p:txBody>
          <a:bodyPr lIns="0" tIns="0" rIns="0" bIns="0" rtlCol="0" anchor="t">
            <a:spAutoFit/>
          </a:bodyPr>
          <a:lstStyle/>
          <a:p>
            <a:pPr algn="just" rtl="1">
              <a:lnSpc>
                <a:spcPts val="4125"/>
              </a:lnSpc>
            </a:pPr>
            <a:r>
              <a:rPr lang="ar-EG" sz="2750">
                <a:solidFill>
                  <a:srgbClr val="000000"/>
                </a:solidFill>
                <a:latin typeface="Almarai Bold"/>
                <a:ea typeface="Almarai Bold"/>
                <a:cs typeface="Almarai Bold"/>
                <a:sym typeface="Almarai Bold"/>
                <a:rtl/>
              </a:rPr>
              <a:t>المرحلة الرابعة: الاكتتاب العام</a:t>
            </a:r>
          </a:p>
        </p:txBody>
      </p:sp>
      <p:sp>
        <p:nvSpPr>
          <p:cNvPr id="12" name="Freeform 12"/>
          <p:cNvSpPr/>
          <p:nvPr/>
        </p:nvSpPr>
        <p:spPr>
          <a:xfrm>
            <a:off x="0" y="-249781"/>
            <a:ext cx="2142824" cy="2876274"/>
          </a:xfrm>
          <a:custGeom>
            <a:avLst/>
            <a:gdLst/>
            <a:ahLst/>
            <a:cxnLst/>
            <a:rect l="l" t="t" r="r" b="b"/>
            <a:pathLst>
              <a:path w="2142824" h="2876274">
                <a:moveTo>
                  <a:pt x="0" y="0"/>
                </a:moveTo>
                <a:lnTo>
                  <a:pt x="2142824" y="0"/>
                </a:lnTo>
                <a:lnTo>
                  <a:pt x="2142824" y="2876274"/>
                </a:lnTo>
                <a:lnTo>
                  <a:pt x="0" y="28762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1030</Words>
  <Application>Microsoft Office PowerPoint</Application>
  <PresentationFormat>Custom</PresentationFormat>
  <Paragraphs>120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Arimo</vt:lpstr>
      <vt:lpstr>Almarai</vt:lpstr>
      <vt:lpstr>Noto Naskh Arabic</vt:lpstr>
      <vt:lpstr>Arial</vt:lpstr>
      <vt:lpstr>Calibri</vt:lpstr>
      <vt:lpstr>Almarai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التاسع- تمويل الابتكار.pptx</dc:title>
  <cp:lastModifiedBy>Office</cp:lastModifiedBy>
  <cp:revision>3</cp:revision>
  <dcterms:created xsi:type="dcterms:W3CDTF">2006-08-16T00:00:00Z</dcterms:created>
  <dcterms:modified xsi:type="dcterms:W3CDTF">2024-09-01T19:55:06Z</dcterms:modified>
  <dc:identifier>DAGO_oOJ1Tc</dc:identifier>
</cp:coreProperties>
</file>